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0" r:id="rId3"/>
    <p:sldId id="257" r:id="rId4"/>
    <p:sldId id="289" r:id="rId5"/>
    <p:sldId id="261" r:id="rId6"/>
    <p:sldId id="262" r:id="rId7"/>
    <p:sldId id="290" r:id="rId8"/>
    <p:sldId id="269" r:id="rId9"/>
    <p:sldId id="264" r:id="rId10"/>
    <p:sldId id="259" r:id="rId11"/>
    <p:sldId id="266" r:id="rId12"/>
    <p:sldId id="265" r:id="rId13"/>
    <p:sldId id="267" r:id="rId14"/>
    <p:sldId id="279" r:id="rId15"/>
    <p:sldId id="282" r:id="rId16"/>
    <p:sldId id="286" r:id="rId17"/>
    <p:sldId id="280" r:id="rId18"/>
    <p:sldId id="283" r:id="rId19"/>
    <p:sldId id="285" r:id="rId20"/>
    <p:sldId id="281" r:id="rId21"/>
    <p:sldId id="287" r:id="rId22"/>
    <p:sldId id="291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F7E1049-0401-4225-B3E7-0091B6CC14E3}">
          <p14:sldIdLst>
            <p14:sldId id="256"/>
          </p14:sldIdLst>
        </p14:section>
        <p14:section name="Listen and Think" id="{9AB343FD-5DC4-4079-9998-65F9045810B3}">
          <p14:sldIdLst>
            <p14:sldId id="260"/>
            <p14:sldId id="257"/>
            <p14:sldId id="289"/>
            <p14:sldId id="261"/>
            <p14:sldId id="262"/>
            <p14:sldId id="290"/>
            <p14:sldId id="269"/>
            <p14:sldId id="264"/>
            <p14:sldId id="259"/>
            <p14:sldId id="266"/>
            <p14:sldId id="265"/>
          </p14:sldIdLst>
        </p14:section>
        <p14:section name="African American English" id="{85E91FB4-8981-4523-9611-E8BF599AE41F}">
          <p14:sldIdLst>
            <p14:sldId id="267"/>
            <p14:sldId id="279"/>
            <p14:sldId id="282"/>
            <p14:sldId id="286"/>
            <p14:sldId id="280"/>
            <p14:sldId id="283"/>
            <p14:sldId id="285"/>
          </p14:sldIdLst>
        </p14:section>
        <p14:section name="Final Reflection" id="{FCB65F43-156D-454C-AC56-B529C4428F1B}">
          <p14:sldIdLst>
            <p14:sldId id="281"/>
            <p14:sldId id="287"/>
            <p14:sldId id="291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dricks, Alison" initials="HA" lastIdx="1" clrIdx="0">
    <p:extLst>
      <p:ext uri="{19B8F6BF-5375-455C-9EA6-DF929625EA0E}">
        <p15:presenceInfo xmlns:p15="http://schemas.microsoft.com/office/powerpoint/2012/main" userId="S-1-5-21-1078081533-1004336348-839522115-5380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44/2021_AJSLP-20-0033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atsunheardof.org/" TargetMode="External"/><Relationship Id="rId2" Type="http://schemas.openxmlformats.org/officeDocument/2006/relationships/hyperlink" Target="https://www.asha.org/practice/multicultur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maahc.si.edu/learn/talking-about-race" TargetMode="External"/><Relationship Id="rId5" Type="http://schemas.openxmlformats.org/officeDocument/2006/relationships/hyperlink" Target="https://ny.pbslearningmedia.org/collection/confronting-anti-black-racism/" TargetMode="External"/><Relationship Id="rId4" Type="http://schemas.openxmlformats.org/officeDocument/2006/relationships/hyperlink" Target="https://perception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4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to: Increasing your cultural Humility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Listening, learning, self-reflection</a:t>
            </a:r>
          </a:p>
          <a:p>
            <a:r>
              <a:rPr lang="en-US" dirty="0"/>
              <a:t>Created by Alison </a:t>
            </a:r>
            <a:r>
              <a:rPr lang="en-US" dirty="0" err="1"/>
              <a:t>Eisel</a:t>
            </a:r>
            <a:r>
              <a:rPr lang="en-US" dirty="0"/>
              <a:t> </a:t>
            </a:r>
            <a:r>
              <a:rPr lang="en-US" dirty="0" err="1"/>
              <a:t>Hendricks</a:t>
            </a:r>
            <a:r>
              <a:rPr lang="en-US" baseline="30000" dirty="0" err="1"/>
              <a:t>a</a:t>
            </a:r>
            <a:r>
              <a:rPr lang="en-US" dirty="0"/>
              <a:t>, Makayla Watson-Wales</a:t>
            </a:r>
            <a:r>
              <a:rPr lang="en-US" baseline="30000" dirty="0"/>
              <a:t>a</a:t>
            </a:r>
            <a:r>
              <a:rPr lang="en-US" dirty="0"/>
              <a:t>, and Paul E. </a:t>
            </a:r>
            <a:r>
              <a:rPr lang="en-US" dirty="0" err="1"/>
              <a:t>Reed</a:t>
            </a:r>
            <a:r>
              <a:rPr lang="en-US" baseline="30000" dirty="0" err="1"/>
              <a:t>b</a:t>
            </a:r>
            <a:endParaRPr lang="en-US" dirty="0"/>
          </a:p>
          <a:p>
            <a:r>
              <a:rPr lang="en-US" dirty="0"/>
              <a:t>a. University at Buffalo</a:t>
            </a:r>
          </a:p>
          <a:p>
            <a:r>
              <a:rPr lang="en-US" dirty="0"/>
              <a:t>b. University of Alabama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057900"/>
            <a:ext cx="198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Updated Feb. </a:t>
            </a:r>
            <a:r>
              <a:rPr lang="en-US" dirty="0"/>
              <a:t>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A4F8F-F5BF-4648-83FC-0AA839833551}"/>
              </a:ext>
            </a:extLst>
          </p:cNvPr>
          <p:cNvSpPr txBox="1"/>
          <p:nvPr/>
        </p:nvSpPr>
        <p:spPr>
          <a:xfrm>
            <a:off x="6472164" y="6057900"/>
            <a:ext cx="5719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Supplemental Material S1, Hendricks et al., “Perceptions of African American English</a:t>
            </a:r>
          </a:p>
          <a:p>
            <a:r>
              <a:rPr lang="en-US" sz="1000" dirty="0"/>
              <a:t>by Students in Speech-Language Pathology Programs, </a:t>
            </a:r>
            <a:r>
              <a:rPr lang="en-US" sz="1000" i="1" dirty="0"/>
              <a:t>AJSLP</a:t>
            </a:r>
            <a:r>
              <a:rPr lang="en-US" sz="1000" dirty="0"/>
              <a:t>, </a:t>
            </a:r>
            <a:r>
              <a:rPr lang="en-US" sz="1000" dirty="0">
                <a:hlinkClick r:id="rId2"/>
              </a:rPr>
              <a:t>https://doi.org/10.1044/2021_AJSLP-20-00339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02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your scores Across Speakers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690992" y="2562171"/>
            <a:ext cx="4799392" cy="3101982"/>
          </a:xfrm>
        </p:spPr>
        <p:txBody>
          <a:bodyPr/>
          <a:lstStyle/>
          <a:p>
            <a:r>
              <a:rPr lang="en-US" dirty="0"/>
              <a:t>These audio clips are the same speaker using different dialects of American English</a:t>
            </a:r>
          </a:p>
          <a:p>
            <a:r>
              <a:rPr lang="en-US" dirty="0"/>
              <a:t>In the first set, she is speaking in Mainstream American English.</a:t>
            </a:r>
          </a:p>
          <a:p>
            <a:endParaRPr lang="en-US" dirty="0"/>
          </a:p>
          <a:p>
            <a:r>
              <a:rPr lang="en-US" dirty="0"/>
              <a:t>In the second set, she is speaking African American English</a:t>
            </a:r>
          </a:p>
          <a:p>
            <a:r>
              <a:rPr lang="en-US" dirty="0"/>
              <a:t>Compare your overall scores for each dialect…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3841985"/>
              </p:ext>
            </p:extLst>
          </p:nvPr>
        </p:nvGraphicFramePr>
        <p:xfrm>
          <a:off x="1266554" y="2562171"/>
          <a:ext cx="41342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123">
                  <a:extLst>
                    <a:ext uri="{9D8B030D-6E8A-4147-A177-3AD203B41FA5}">
                      <a16:colId xmlns:a16="http://schemas.microsoft.com/office/drawing/2014/main" val="3474185386"/>
                    </a:ext>
                  </a:extLst>
                </a:gridCol>
                <a:gridCol w="1635204">
                  <a:extLst>
                    <a:ext uri="{9D8B030D-6E8A-4147-A177-3AD203B41FA5}">
                      <a16:colId xmlns:a16="http://schemas.microsoft.com/office/drawing/2014/main" val="3009176712"/>
                    </a:ext>
                  </a:extLst>
                </a:gridCol>
                <a:gridCol w="1387953">
                  <a:extLst>
                    <a:ext uri="{9D8B030D-6E8A-4147-A177-3AD203B41FA5}">
                      <a16:colId xmlns:a16="http://schemas.microsoft.com/office/drawing/2014/main" val="4118422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 Overall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31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Audio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Mainstream American 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39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Audio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African</a:t>
                      </a:r>
                      <a:r>
                        <a:rPr lang="en-US" baseline="0" dirty="0"/>
                        <a:t> American 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046668"/>
                  </a:ext>
                </a:extLst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 flipV="1">
            <a:off x="5077851" y="3386297"/>
            <a:ext cx="1673525" cy="8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077851" y="4512023"/>
            <a:ext cx="1673525" cy="8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51155" y="5749746"/>
            <a:ext cx="588968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Remember:  	Higher scores = more bias against the speaker</a:t>
            </a:r>
          </a:p>
          <a:p>
            <a:r>
              <a:rPr lang="en-US" dirty="0"/>
              <a:t>			Lower scores = less bias against the speaker</a:t>
            </a:r>
          </a:p>
        </p:txBody>
      </p:sp>
    </p:spTree>
    <p:extLst>
      <p:ext uri="{BB962C8B-B14F-4D97-AF65-F5344CB8AC3E}">
        <p14:creationId xmlns:p14="http://schemas.microsoft.com/office/powerpoint/2010/main" val="35803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Reflecting on your Scores…</a:t>
            </a:r>
            <a:br>
              <a:rPr lang="en-US" dirty="0"/>
            </a:br>
            <a:r>
              <a:rPr lang="en-US" dirty="0"/>
              <a:t>Ask yourself these questions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199" y="2915728"/>
            <a:ext cx="3321170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you rate the speaker differently when she was speaking different dialects?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67354" y="2248619"/>
            <a:ext cx="3321170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your scores were different, which dialect did you have more or less bias against?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3063" y="4823055"/>
            <a:ext cx="3321170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you think this was the same speaker or different speakers?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56585" y="2980426"/>
            <a:ext cx="3321170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you think you answered honestly? Or did you find yourself trying to answer in a one way or another?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45571" y="5033872"/>
            <a:ext cx="3321170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do you think that your scores were different/ the same for each speaker?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51385" y="4235929"/>
            <a:ext cx="3321170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you think one dialect “fit better” in different contexts?</a:t>
            </a:r>
          </a:p>
        </p:txBody>
      </p:sp>
    </p:spTree>
    <p:extLst>
      <p:ext uri="{BB962C8B-B14F-4D97-AF65-F5344CB8AC3E}">
        <p14:creationId xmlns:p14="http://schemas.microsoft.com/office/powerpoint/2010/main" val="29258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your scores like they 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3482" y="2605960"/>
            <a:ext cx="8685035" cy="3101982"/>
          </a:xfrm>
        </p:spPr>
        <p:txBody>
          <a:bodyPr>
            <a:noAutofit/>
          </a:bodyPr>
          <a:lstStyle/>
          <a:p>
            <a:r>
              <a:rPr lang="en-US" sz="2400" dirty="0"/>
              <a:t>For a long time, people have viewed non-mainstream dialects, such as African American English, as less important and not as valuable as Mainstream American English.</a:t>
            </a:r>
          </a:p>
          <a:p>
            <a:r>
              <a:rPr lang="en-US" sz="2400" dirty="0"/>
              <a:t>Even when people realize that no dialect should be considered a disorder… they often times still have a bias against the way that people talk.</a:t>
            </a:r>
          </a:p>
          <a:p>
            <a:r>
              <a:rPr lang="en-US" sz="2400" dirty="0"/>
              <a:t>For SLPs… understanding our biases against the way people talk is important for ethical service delivery </a:t>
            </a:r>
          </a:p>
        </p:txBody>
      </p:sp>
    </p:spTree>
    <p:extLst>
      <p:ext uri="{BB962C8B-B14F-4D97-AF65-F5344CB8AC3E}">
        <p14:creationId xmlns:p14="http://schemas.microsoft.com/office/powerpoint/2010/main" val="12216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learn more about African American English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Learning more about African American English can help to reduce our Bias and increase Cultural Humility!</a:t>
            </a:r>
          </a:p>
        </p:txBody>
      </p:sp>
    </p:spTree>
    <p:extLst>
      <p:ext uri="{BB962C8B-B14F-4D97-AF65-F5344CB8AC3E}">
        <p14:creationId xmlns:p14="http://schemas.microsoft.com/office/powerpoint/2010/main" val="42201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7788-C61E-ED4E-BF93-FCB03373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AAE Grammar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784B-BB96-8345-AFA2-51FC1E549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examples show the systematic nature of AAE grammar. Note how some of these examples might be scored on an assessment or how you feel about the sentence.</a:t>
            </a:r>
          </a:p>
        </p:txBody>
      </p:sp>
    </p:spTree>
    <p:extLst>
      <p:ext uri="{BB962C8B-B14F-4D97-AF65-F5344CB8AC3E}">
        <p14:creationId xmlns:p14="http://schemas.microsoft.com/office/powerpoint/2010/main" val="89164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6A39-72E0-1C4F-8EC8-6A3002B1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Grammatical Example</a:t>
            </a:r>
            <a:br>
              <a:rPr lang="en-US" dirty="0"/>
            </a:br>
            <a:r>
              <a:rPr lang="en-US" dirty="0"/>
              <a:t>From the Listening 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13BED-F817-DF46-82C9-C46A259CF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1226" y="3944554"/>
            <a:ext cx="7771094" cy="2128442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dirty="0"/>
              <a:t>AAE can mark negation twice in the same sentence. </a:t>
            </a:r>
          </a:p>
          <a:p>
            <a:pPr marL="228600" lvl="1" indent="0">
              <a:buNone/>
            </a:pPr>
            <a:r>
              <a:rPr lang="en-US" dirty="0"/>
              <a:t>Double negation is common in many of the world’s languages, including French.</a:t>
            </a:r>
          </a:p>
          <a:p>
            <a:pPr marL="228600" lvl="1" indent="0">
              <a:buNone/>
            </a:pPr>
            <a:r>
              <a:rPr lang="en-US" dirty="0"/>
              <a:t>In fact, multiple negation is the STANDARD RULE in many languages. So, there isn’t anything wrong with more than one negative in a sentence.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25484" y="2656898"/>
            <a:ext cx="10284644" cy="1189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…but I don’t want no job </a:t>
            </a:r>
            <a:r>
              <a:rPr lang="en-US" sz="3600" dirty="0" err="1"/>
              <a:t>dat</a:t>
            </a:r>
            <a:r>
              <a:rPr lang="en-US" sz="3600" dirty="0"/>
              <a:t> I'm not </a:t>
            </a:r>
            <a:r>
              <a:rPr lang="en-US" sz="3600" dirty="0" err="1"/>
              <a:t>finna</a:t>
            </a:r>
            <a:r>
              <a:rPr lang="en-US" sz="3600" dirty="0"/>
              <a:t> be passionate about…</a:t>
            </a:r>
          </a:p>
        </p:txBody>
      </p:sp>
      <p:sp>
        <p:nvSpPr>
          <p:cNvPr id="7" name="Oval 6"/>
          <p:cNvSpPr/>
          <p:nvPr/>
        </p:nvSpPr>
        <p:spPr>
          <a:xfrm>
            <a:off x="2721427" y="2659767"/>
            <a:ext cx="1102937" cy="67844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06323" y="2725612"/>
            <a:ext cx="603317" cy="54675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6A39-72E0-1C4F-8EC8-6A3002B1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Grammatical Example </a:t>
            </a:r>
            <a:br>
              <a:rPr lang="en-US" dirty="0"/>
            </a:br>
            <a:r>
              <a:rPr lang="en-US" dirty="0"/>
              <a:t>From the Listening 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13BED-F817-DF46-82C9-C46A259CF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2259" y="3963408"/>
            <a:ext cx="7771094" cy="3101982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[I [been [had applied]]]]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 – pronominal subject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Been – aspectual marker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Had applied – verb phrase (marked for past tense)</a:t>
            </a:r>
          </a:p>
          <a:p>
            <a:pPr lvl="1"/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25484" y="2656898"/>
            <a:ext cx="10284644" cy="1189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 been had applied</a:t>
            </a:r>
          </a:p>
        </p:txBody>
      </p:sp>
      <p:sp>
        <p:nvSpPr>
          <p:cNvPr id="7" name="Oval 6"/>
          <p:cNvSpPr/>
          <p:nvPr/>
        </p:nvSpPr>
        <p:spPr>
          <a:xfrm>
            <a:off x="1447800" y="2656898"/>
            <a:ext cx="1034460" cy="67844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43117" y="5551193"/>
            <a:ext cx="544937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word receives a sentence level emphasis and stress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2549" y="3544091"/>
            <a:ext cx="241640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Focuses on the status of the verb phrase as being completed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388430" y="4338705"/>
            <a:ext cx="1349827" cy="461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3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6A39-72E0-1C4F-8EC8-6A3002B1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Phonetic/Phonological Examples</a:t>
            </a:r>
            <a:br>
              <a:rPr lang="en-US" dirty="0"/>
            </a:br>
            <a:r>
              <a:rPr lang="en-US" dirty="0"/>
              <a:t>From the Listening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184B-7ABF-B249-A47A-3F7B7145E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1" y="3077883"/>
            <a:ext cx="9192925" cy="3101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“I fount out I got a interview wit </a:t>
            </a:r>
            <a:r>
              <a:rPr lang="en-US" sz="3600" dirty="0" err="1"/>
              <a:t>dat</a:t>
            </a:r>
            <a:r>
              <a:rPr lang="en-US" sz="3600" dirty="0"/>
              <a:t> company I was </a:t>
            </a:r>
            <a:r>
              <a:rPr lang="en-US" sz="3600" dirty="0" err="1"/>
              <a:t>tellin</a:t>
            </a:r>
            <a:r>
              <a:rPr lang="en-US" sz="3600" dirty="0"/>
              <a:t> you bout.”</a:t>
            </a:r>
          </a:p>
        </p:txBody>
      </p:sp>
      <p:sp>
        <p:nvSpPr>
          <p:cNvPr id="5" name="Oval 4"/>
          <p:cNvSpPr/>
          <p:nvPr/>
        </p:nvSpPr>
        <p:spPr>
          <a:xfrm>
            <a:off x="2846894" y="3157984"/>
            <a:ext cx="603317" cy="54675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83464" y="5533534"/>
            <a:ext cx="737176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All of these occur in all English varieties. </a:t>
            </a:r>
          </a:p>
          <a:p>
            <a:pPr algn="ctr"/>
            <a:r>
              <a:rPr lang="en-US" dirty="0"/>
              <a:t>In AAE, they merely occur more often or in a few more contexts.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3773" y="3717312"/>
            <a:ext cx="148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devoicing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4901" y="2313727"/>
            <a:ext cx="431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indefinite article </a:t>
            </a:r>
          </a:p>
          <a:p>
            <a:pPr algn="ctr"/>
            <a:r>
              <a:rPr lang="en-US" dirty="0"/>
              <a:t>(the following word starts with a glottal stop)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5802" y="2801633"/>
            <a:ext cx="17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fricative stopping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9966" y="4259712"/>
            <a:ext cx="14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nasal fronting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0243" y="4321859"/>
            <a:ext cx="222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 syllable deletion</a:t>
            </a:r>
          </a:p>
        </p:txBody>
      </p:sp>
      <p:sp>
        <p:nvSpPr>
          <p:cNvPr id="14" name="Oval 13"/>
          <p:cNvSpPr/>
          <p:nvPr/>
        </p:nvSpPr>
        <p:spPr>
          <a:xfrm>
            <a:off x="5040322" y="3177800"/>
            <a:ext cx="603317" cy="54675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22680" y="3724554"/>
            <a:ext cx="603317" cy="54675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00718" y="3170965"/>
            <a:ext cx="603317" cy="54675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15581" y="3717312"/>
            <a:ext cx="539118" cy="54675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6A39-72E0-1C4F-8EC8-6A3002B1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Phonetic/Phonological Examples</a:t>
            </a:r>
            <a:br>
              <a:rPr lang="en-US" dirty="0"/>
            </a:br>
            <a:r>
              <a:rPr lang="en-US" dirty="0"/>
              <a:t>From the Listening 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13BED-F817-DF46-82C9-C46A259CF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2259" y="3963408"/>
            <a:ext cx="7771094" cy="310198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Parallel assimilation and reduction as the widespread form </a:t>
            </a:r>
            <a:r>
              <a:rPr lang="en-US" i="1" dirty="0" err="1"/>
              <a:t>gonna</a:t>
            </a:r>
            <a:r>
              <a:rPr lang="en-US" dirty="0"/>
              <a:t> (</a:t>
            </a:r>
            <a:r>
              <a:rPr lang="en-US" i="1" dirty="0"/>
              <a:t>going to)</a:t>
            </a:r>
          </a:p>
          <a:p>
            <a:pPr lvl="1"/>
            <a:r>
              <a:rPr lang="en-US" dirty="0"/>
              <a:t>Alternate form of </a:t>
            </a:r>
            <a:r>
              <a:rPr lang="en-US" i="1" dirty="0"/>
              <a:t>fixing to</a:t>
            </a:r>
          </a:p>
          <a:p>
            <a:pPr lvl="2"/>
            <a:r>
              <a:rPr lang="en-US" dirty="0"/>
              <a:t>Can have multiple meanings…</a:t>
            </a:r>
          </a:p>
          <a:p>
            <a:pPr lvl="3"/>
            <a:r>
              <a:rPr lang="en-US" dirty="0"/>
              <a:t>Immediate future tense – I am about to do something</a:t>
            </a:r>
          </a:p>
          <a:p>
            <a:pPr lvl="3"/>
            <a:r>
              <a:rPr lang="en-US" dirty="0"/>
              <a:t>Preparatory Delay – I will have to do that in the immediate future (how far into the future is variable)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25484" y="2656898"/>
            <a:ext cx="10284644" cy="1189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…but I don’t want no job </a:t>
            </a:r>
            <a:r>
              <a:rPr lang="en-US" sz="3600" dirty="0" err="1"/>
              <a:t>dat</a:t>
            </a:r>
            <a:r>
              <a:rPr lang="en-US" sz="3600" dirty="0"/>
              <a:t> I'm not </a:t>
            </a:r>
            <a:r>
              <a:rPr lang="en-US" sz="3600" dirty="0" err="1"/>
              <a:t>finna</a:t>
            </a:r>
            <a:r>
              <a:rPr lang="en-US" sz="3600" dirty="0"/>
              <a:t> be passionate about…</a:t>
            </a:r>
          </a:p>
        </p:txBody>
      </p:sp>
      <p:sp>
        <p:nvSpPr>
          <p:cNvPr id="7" name="Oval 6"/>
          <p:cNvSpPr/>
          <p:nvPr/>
        </p:nvSpPr>
        <p:spPr>
          <a:xfrm>
            <a:off x="8229599" y="2656898"/>
            <a:ext cx="1102937" cy="67844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8651" y="6099142"/>
            <a:ext cx="685963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Present in Southern US varieties, but the contexts for AAE are broader.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5557" y="4147022"/>
            <a:ext cx="241640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AAE and other NMAE varieties have ways to say these things, but MAE makes it harder!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333295" y="5011716"/>
            <a:ext cx="999241" cy="315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201035" y="5112772"/>
            <a:ext cx="1052318" cy="39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6A39-72E0-1C4F-8EC8-6A3002B1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 from AAE and Other Varieties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13BED-F817-DF46-82C9-C46A259CF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2259" y="3556080"/>
            <a:ext cx="7771094" cy="3101982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[I [might could go] [with you [on Saturday]]]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 – subject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Might could go – verb phrase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The first modal quantifies and/or mitigates the second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With you; on Sunday – adverbial prepositional phrases</a:t>
            </a:r>
          </a:p>
          <a:p>
            <a:pPr lvl="1"/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25484" y="2656898"/>
            <a:ext cx="10284644" cy="1189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 might could go with you on Sunday</a:t>
            </a:r>
          </a:p>
        </p:txBody>
      </p:sp>
      <p:sp>
        <p:nvSpPr>
          <p:cNvPr id="7" name="Oval 6"/>
          <p:cNvSpPr/>
          <p:nvPr/>
        </p:nvSpPr>
        <p:spPr>
          <a:xfrm>
            <a:off x="1556656" y="2656898"/>
            <a:ext cx="2253344" cy="67844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0779" y="5578013"/>
            <a:ext cx="365811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Present in Southern US varieties too.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6949" y="3556080"/>
            <a:ext cx="241640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This isn’t the same as ‘could go’ or as ‘might go’, the combo creates a different meaning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834743" y="3963408"/>
            <a:ext cx="1796144" cy="477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3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Self-reflection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4962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One of the most important steps to increase your cultural humility is self-reflection.</a:t>
            </a:r>
          </a:p>
          <a:p>
            <a:pPr algn="ctr"/>
            <a:r>
              <a:rPr lang="en-US" dirty="0"/>
              <a:t>In this section, you will listen to speakers and then complete a dialect opinions task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6748" y="581288"/>
            <a:ext cx="276426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You will need a pen and paper to complete these activities!</a:t>
            </a:r>
          </a:p>
        </p:txBody>
      </p:sp>
    </p:spTree>
    <p:extLst>
      <p:ext uri="{BB962C8B-B14F-4D97-AF65-F5344CB8AC3E}">
        <p14:creationId xmlns:p14="http://schemas.microsoft.com/office/powerpoint/2010/main" val="3988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growth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 this section, you will reflect on what you’ve learned about your own perceptions, and consider next steps</a:t>
            </a:r>
          </a:p>
        </p:txBody>
      </p:sp>
    </p:spTree>
    <p:extLst>
      <p:ext uri="{BB962C8B-B14F-4D97-AF65-F5344CB8AC3E}">
        <p14:creationId xmlns:p14="http://schemas.microsoft.com/office/powerpoint/2010/main" val="3735045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95A6-AC64-5B42-AAB3-21A442D7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2ADE2-043F-EA43-A41F-3114434587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163B-01F8-1641-9EB8-25D8C5B2B1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437C18-B57D-264F-B9F0-2EA3F8E7C53A}"/>
              </a:ext>
            </a:extLst>
          </p:cNvPr>
          <p:cNvSpPr/>
          <p:nvPr/>
        </p:nvSpPr>
        <p:spPr>
          <a:xfrm>
            <a:off x="570551" y="2593148"/>
            <a:ext cx="3321170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was something that you learned about AAE from this activity?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1F3A7A-14C6-764B-836F-AB9B524806FF}"/>
              </a:ext>
            </a:extLst>
          </p:cNvPr>
          <p:cNvSpPr/>
          <p:nvPr/>
        </p:nvSpPr>
        <p:spPr>
          <a:xfrm>
            <a:off x="8300279" y="2593147"/>
            <a:ext cx="3321170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knowing that non-mainstream varieties have intricate rules change your perception of them?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F4F7AAF-5AD1-7F4C-A54F-326FED33987D}"/>
              </a:ext>
            </a:extLst>
          </p:cNvPr>
          <p:cNvSpPr/>
          <p:nvPr/>
        </p:nvSpPr>
        <p:spPr>
          <a:xfrm>
            <a:off x="4435414" y="2593146"/>
            <a:ext cx="3321170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do you think people have more negative opinions about non-mainstream varieties?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55FEA2-4A49-C94C-A51A-B88208C9FC5E}"/>
              </a:ext>
            </a:extLst>
          </p:cNvPr>
          <p:cNvSpPr/>
          <p:nvPr/>
        </p:nvSpPr>
        <p:spPr>
          <a:xfrm>
            <a:off x="2532513" y="4628771"/>
            <a:ext cx="3321170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are some concrete ways you can incorporate a better understanding of dialectal variation in your work?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B34C61D-E9E1-5A4C-B001-38320DD914B9}"/>
              </a:ext>
            </a:extLst>
          </p:cNvPr>
          <p:cNvSpPr/>
          <p:nvPr/>
        </p:nvSpPr>
        <p:spPr>
          <a:xfrm>
            <a:off x="6338317" y="4628769"/>
            <a:ext cx="3321170" cy="1595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more do you think you need to learn? </a:t>
            </a:r>
          </a:p>
        </p:txBody>
      </p:sp>
    </p:spTree>
    <p:extLst>
      <p:ext uri="{BB962C8B-B14F-4D97-AF65-F5344CB8AC3E}">
        <p14:creationId xmlns:p14="http://schemas.microsoft.com/office/powerpoint/2010/main" val="15643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just the beginning…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Knowing linguistic information about AAE can help you to combat negative opinions about AAE by drawing your attention to the richness of AAE.</a:t>
            </a:r>
          </a:p>
          <a:p>
            <a:r>
              <a:rPr lang="en-US" dirty="0"/>
              <a:t>BUT… knowing this isn’t enough.</a:t>
            </a:r>
          </a:p>
          <a:p>
            <a:endParaRPr lang="en-US" dirty="0"/>
          </a:p>
          <a:p>
            <a:r>
              <a:rPr lang="en-US" dirty="0"/>
              <a:t>You need to pair these linguistic trainings with broader, on-going, learning about how racism functions in our society.  Ultimately, negative opinions about AAE stems from larger issues of anti-Black racism. </a:t>
            </a:r>
          </a:p>
          <a:p>
            <a:r>
              <a:rPr lang="en-US" dirty="0"/>
              <a:t>Click below for ways to continue learning more. </a:t>
            </a:r>
          </a:p>
        </p:txBody>
      </p:sp>
    </p:spTree>
    <p:extLst>
      <p:ext uri="{BB962C8B-B14F-4D97-AF65-F5344CB8AC3E}">
        <p14:creationId xmlns:p14="http://schemas.microsoft.com/office/powerpoint/2010/main" val="13742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47" y="2288315"/>
            <a:ext cx="10518706" cy="4274410"/>
          </a:xfrm>
        </p:spPr>
        <p:txBody>
          <a:bodyPr>
            <a:normAutofit/>
          </a:bodyPr>
          <a:lstStyle/>
          <a:p>
            <a:r>
              <a:rPr lang="en-US" dirty="0"/>
              <a:t>ASHA Multicultural Affairs and Resources (</a:t>
            </a:r>
            <a:r>
              <a:rPr lang="en-US" dirty="0">
                <a:hlinkClick r:id="rId2"/>
              </a:rPr>
              <a:t>https://www.asha.org/practice/multicultural/</a:t>
            </a:r>
            <a:r>
              <a:rPr lang="en-US" dirty="0"/>
              <a:t>)</a:t>
            </a:r>
          </a:p>
          <a:p>
            <a:r>
              <a:rPr lang="en-US" dirty="0"/>
              <a:t>That’s Unheard Of Self Assessments of Cultural Competency (</a:t>
            </a:r>
            <a:r>
              <a:rPr lang="en-US" dirty="0">
                <a:hlinkClick r:id="rId3"/>
              </a:rPr>
              <a:t>https://www.thatsunheardof.org/</a:t>
            </a:r>
            <a:r>
              <a:rPr lang="en-US" dirty="0"/>
              <a:t>)</a:t>
            </a:r>
          </a:p>
          <a:p>
            <a:r>
              <a:rPr lang="en-US" dirty="0"/>
              <a:t>Perception.org – Research and Resources about Racial Bias (</a:t>
            </a:r>
            <a:r>
              <a:rPr lang="en-US" dirty="0">
                <a:hlinkClick r:id="rId4"/>
              </a:rPr>
              <a:t>https://perception.org/</a:t>
            </a:r>
            <a:r>
              <a:rPr lang="en-US" dirty="0"/>
              <a:t>) </a:t>
            </a:r>
          </a:p>
          <a:p>
            <a:r>
              <a:rPr lang="en-US" i="1" dirty="0"/>
              <a:t>Critical Language Pedagogy: Interrogating Language, Dialects, and Power in Teacher Education</a:t>
            </a:r>
            <a:r>
              <a:rPr lang="en-US" dirty="0"/>
              <a:t> by Amanda J. Godley and Jeffrey </a:t>
            </a:r>
            <a:r>
              <a:rPr lang="en-US" dirty="0" err="1"/>
              <a:t>Reaser</a:t>
            </a:r>
            <a:r>
              <a:rPr lang="en-US" dirty="0"/>
              <a:t>.</a:t>
            </a:r>
          </a:p>
          <a:p>
            <a:r>
              <a:rPr lang="en-US" i="1" dirty="0"/>
              <a:t>Understanding English Language Variation in U.S. Schools </a:t>
            </a:r>
            <a:r>
              <a:rPr lang="en-US" dirty="0"/>
              <a:t>by Anne H. Charity Hudley and Christine Mallinson</a:t>
            </a:r>
          </a:p>
          <a:p>
            <a:r>
              <a:rPr lang="en-US" i="1" dirty="0"/>
              <a:t>American English: Dialects and Variation, 3</a:t>
            </a:r>
            <a:r>
              <a:rPr lang="en-US" i="1" baseline="30000" dirty="0"/>
              <a:t>rd</a:t>
            </a:r>
            <a:r>
              <a:rPr lang="en-US" i="1" dirty="0"/>
              <a:t> edition</a:t>
            </a:r>
            <a:r>
              <a:rPr lang="en-US" dirty="0"/>
              <a:t> by Walt Wolfram and Natalie Schilling</a:t>
            </a:r>
          </a:p>
          <a:p>
            <a:r>
              <a:rPr lang="en-US" i="1" dirty="0"/>
              <a:t>PBS Learning Media on Addressing Anti-Black Racism (</a:t>
            </a:r>
            <a:r>
              <a:rPr lang="en-US" i="1" dirty="0">
                <a:hlinkClick r:id="rId5"/>
              </a:rPr>
              <a:t>https://ny.pbslearningmedia.org/collection/confronting-anti-black-racism/</a:t>
            </a:r>
            <a:r>
              <a:rPr lang="en-US" i="1" dirty="0"/>
              <a:t>)</a:t>
            </a:r>
          </a:p>
          <a:p>
            <a:r>
              <a:rPr lang="en-US" i="1" dirty="0"/>
              <a:t>Talking about Race from the National Museum of African American History and Culture (</a:t>
            </a:r>
            <a:r>
              <a:rPr lang="en-US" i="1" dirty="0">
                <a:hlinkClick r:id="rId6"/>
              </a:rPr>
              <a:t>https://nmaahc.si.edu/learn/talking-about-race</a:t>
            </a:r>
            <a:r>
              <a:rPr lang="en-US" i="1" dirty="0"/>
              <a:t>)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63145" y="1746383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 Learning with these Resources! </a:t>
            </a:r>
          </a:p>
        </p:txBody>
      </p:sp>
    </p:spTree>
    <p:extLst>
      <p:ext uri="{BB962C8B-B14F-4D97-AF65-F5344CB8AC3E}">
        <p14:creationId xmlns:p14="http://schemas.microsoft.com/office/powerpoint/2010/main" val="33701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Talking with her Friend about an upcoming Job Interview</a:t>
            </a:r>
          </a:p>
        </p:txBody>
      </p:sp>
      <p:pic>
        <p:nvPicPr>
          <p:cNvPr id="8" name="MAE Friend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3625362"/>
            <a:ext cx="1587256" cy="1587256"/>
          </a:xfrm>
        </p:spPr>
      </p:pic>
      <p:pic>
        <p:nvPicPr>
          <p:cNvPr id="9" name="MAE Interview">
            <a:hlinkClick r:id="" action="ppaction://media"/>
          </p:cNvPr>
          <p:cNvPicPr>
            <a:picLocks noGrp="1" noChangeAspect="1"/>
          </p:cNvPicPr>
          <p:nvPr>
            <p:ph sz="quarter" idx="4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3461" y="3626583"/>
            <a:ext cx="1586035" cy="158603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Talking with her employer during the job Interview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to the First speaker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68" y="5404091"/>
            <a:ext cx="295023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these audio clips, you will hear a college student talking in different situations.</a:t>
            </a:r>
          </a:p>
        </p:txBody>
      </p:sp>
    </p:spTree>
    <p:extLst>
      <p:ext uri="{BB962C8B-B14F-4D97-AF65-F5344CB8AC3E}">
        <p14:creationId xmlns:p14="http://schemas.microsoft.com/office/powerpoint/2010/main" val="6999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6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about this speaker?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your paper, make notes about how you would describe this speaker.</a:t>
            </a:r>
          </a:p>
          <a:p>
            <a:r>
              <a:rPr lang="en-US" dirty="0"/>
              <a:t>What words would you use to describe the speaker’s speech?</a:t>
            </a:r>
          </a:p>
          <a:p>
            <a:r>
              <a:rPr lang="en-US" dirty="0"/>
              <a:t>What words would you use the describe the speaker?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4725" y="5759543"/>
            <a:ext cx="641985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Reflect on the words that you wrote down… Do you think they are positive, negative, or neutral? Why do you think you chose these words?</a:t>
            </a:r>
          </a:p>
        </p:txBody>
      </p:sp>
    </p:spTree>
    <p:extLst>
      <p:ext uri="{BB962C8B-B14F-4D97-AF65-F5344CB8AC3E}">
        <p14:creationId xmlns:p14="http://schemas.microsoft.com/office/powerpoint/2010/main" val="18140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about this speaker?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718959"/>
              </p:ext>
            </p:extLst>
          </p:nvPr>
        </p:nvGraphicFramePr>
        <p:xfrm>
          <a:off x="6355424" y="1488474"/>
          <a:ext cx="5690038" cy="39723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8005">
                  <a:extLst>
                    <a:ext uri="{9D8B030D-6E8A-4147-A177-3AD203B41FA5}">
                      <a16:colId xmlns:a16="http://schemas.microsoft.com/office/drawing/2014/main" val="4238750622"/>
                    </a:ext>
                  </a:extLst>
                </a:gridCol>
                <a:gridCol w="1131386">
                  <a:extLst>
                    <a:ext uri="{9D8B030D-6E8A-4147-A177-3AD203B41FA5}">
                      <a16:colId xmlns:a16="http://schemas.microsoft.com/office/drawing/2014/main" val="2527085779"/>
                    </a:ext>
                  </a:extLst>
                </a:gridCol>
                <a:gridCol w="763944">
                  <a:extLst>
                    <a:ext uri="{9D8B030D-6E8A-4147-A177-3AD203B41FA5}">
                      <a16:colId xmlns:a16="http://schemas.microsoft.com/office/drawing/2014/main" val="1106684860"/>
                    </a:ext>
                  </a:extLst>
                </a:gridCol>
                <a:gridCol w="664058">
                  <a:extLst>
                    <a:ext uri="{9D8B030D-6E8A-4147-A177-3AD203B41FA5}">
                      <a16:colId xmlns:a16="http://schemas.microsoft.com/office/drawing/2014/main" val="2317990951"/>
                    </a:ext>
                  </a:extLst>
                </a:gridCol>
                <a:gridCol w="664058">
                  <a:extLst>
                    <a:ext uri="{9D8B030D-6E8A-4147-A177-3AD203B41FA5}">
                      <a16:colId xmlns:a16="http://schemas.microsoft.com/office/drawing/2014/main" val="3069440014"/>
                    </a:ext>
                  </a:extLst>
                </a:gridCol>
                <a:gridCol w="664058">
                  <a:extLst>
                    <a:ext uri="{9D8B030D-6E8A-4147-A177-3AD203B41FA5}">
                      <a16:colId xmlns:a16="http://schemas.microsoft.com/office/drawing/2014/main" val="1963111768"/>
                    </a:ext>
                  </a:extLst>
                </a:gridCol>
                <a:gridCol w="523413">
                  <a:extLst>
                    <a:ext uri="{9D8B030D-6E8A-4147-A177-3AD203B41FA5}">
                      <a16:colId xmlns:a16="http://schemas.microsoft.com/office/drawing/2014/main" val="3264692474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val="1419145216"/>
                    </a:ext>
                  </a:extLst>
                </a:gridCol>
              </a:tblGrid>
              <a:tr h="27779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846848683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Ex.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022017154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Literate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Illiterate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733044399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Rich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2132741421"/>
                  </a:ext>
                </a:extLst>
              </a:tr>
              <a:tr h="33343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White Collar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Blue Collar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921196111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High Social Status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Low Social Status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1186974585"/>
                  </a:ext>
                </a:extLst>
              </a:tr>
              <a:tr h="34998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Pleasing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Displeasing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325946262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Nice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Awful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2616303335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Sweet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Sour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1851173649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Beautiful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Ugly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1604799383"/>
                  </a:ext>
                </a:extLst>
              </a:tr>
              <a:tr h="2401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Unaggressive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Aggressive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4275478496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Active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Passive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622179765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Strong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Weak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080719155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your paper, rank the speaker on these personal attributes using this scale.</a:t>
            </a:r>
          </a:p>
          <a:p>
            <a:endParaRPr lang="en-US" dirty="0"/>
          </a:p>
          <a:p>
            <a:r>
              <a:rPr lang="en-US" dirty="0"/>
              <a:t>For example, if you think the speaker is more literate, mark a “1”, if you think the speaker is more illiterate, mark a “5”</a:t>
            </a:r>
          </a:p>
          <a:p>
            <a:r>
              <a:rPr lang="en-US" dirty="0"/>
              <a:t>If you think the speaker is somewhere in between, mark 2, 3, or 4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4506" y="172392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17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Talking with her Friend about an upcoming Job Interview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Talking with her employer during the job Interview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to the Second speaker</a:t>
            </a:r>
          </a:p>
        </p:txBody>
      </p:sp>
      <p:pic>
        <p:nvPicPr>
          <p:cNvPr id="10" name="AAE Friend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9324" y="3474720"/>
            <a:ext cx="1791589" cy="1791589"/>
          </a:xfrm>
        </p:spPr>
      </p:pic>
      <p:pic>
        <p:nvPicPr>
          <p:cNvPr id="11" name="AAE Interview">
            <a:hlinkClick r:id="" action="ppaction://media"/>
          </p:cNvPr>
          <p:cNvPicPr>
            <a:picLocks noGrp="1" noChangeAspect="1"/>
          </p:cNvPicPr>
          <p:nvPr>
            <p:ph sz="quarter" idx="4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2655" y="3509729"/>
            <a:ext cx="1721569" cy="1721569"/>
          </a:xfrm>
        </p:spPr>
      </p:pic>
    </p:spTree>
    <p:extLst>
      <p:ext uri="{BB962C8B-B14F-4D97-AF65-F5344CB8AC3E}">
        <p14:creationId xmlns:p14="http://schemas.microsoft.com/office/powerpoint/2010/main" val="41817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about this speaker?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your paper, make notes about how you would describe this speaker.</a:t>
            </a:r>
          </a:p>
          <a:p>
            <a:r>
              <a:rPr lang="en-US" dirty="0"/>
              <a:t>What words would you use to describe the speaker’s speech?</a:t>
            </a:r>
          </a:p>
          <a:p>
            <a:r>
              <a:rPr lang="en-US" dirty="0"/>
              <a:t>What words would you use the describe the speaker?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4725" y="5759543"/>
            <a:ext cx="641985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Reflect on the words that you wrote down… Do you think they are positive, negative, or neutral? Why do you think you chose these words?</a:t>
            </a:r>
          </a:p>
        </p:txBody>
      </p:sp>
    </p:spTree>
    <p:extLst>
      <p:ext uri="{BB962C8B-B14F-4D97-AF65-F5344CB8AC3E}">
        <p14:creationId xmlns:p14="http://schemas.microsoft.com/office/powerpoint/2010/main" val="35910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about this speaker?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355424" y="1488474"/>
          <a:ext cx="5690038" cy="39723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8005">
                  <a:extLst>
                    <a:ext uri="{9D8B030D-6E8A-4147-A177-3AD203B41FA5}">
                      <a16:colId xmlns:a16="http://schemas.microsoft.com/office/drawing/2014/main" val="4238750622"/>
                    </a:ext>
                  </a:extLst>
                </a:gridCol>
                <a:gridCol w="1131386">
                  <a:extLst>
                    <a:ext uri="{9D8B030D-6E8A-4147-A177-3AD203B41FA5}">
                      <a16:colId xmlns:a16="http://schemas.microsoft.com/office/drawing/2014/main" val="2527085779"/>
                    </a:ext>
                  </a:extLst>
                </a:gridCol>
                <a:gridCol w="763944">
                  <a:extLst>
                    <a:ext uri="{9D8B030D-6E8A-4147-A177-3AD203B41FA5}">
                      <a16:colId xmlns:a16="http://schemas.microsoft.com/office/drawing/2014/main" val="1106684860"/>
                    </a:ext>
                  </a:extLst>
                </a:gridCol>
                <a:gridCol w="664058">
                  <a:extLst>
                    <a:ext uri="{9D8B030D-6E8A-4147-A177-3AD203B41FA5}">
                      <a16:colId xmlns:a16="http://schemas.microsoft.com/office/drawing/2014/main" val="2317990951"/>
                    </a:ext>
                  </a:extLst>
                </a:gridCol>
                <a:gridCol w="664058">
                  <a:extLst>
                    <a:ext uri="{9D8B030D-6E8A-4147-A177-3AD203B41FA5}">
                      <a16:colId xmlns:a16="http://schemas.microsoft.com/office/drawing/2014/main" val="3069440014"/>
                    </a:ext>
                  </a:extLst>
                </a:gridCol>
                <a:gridCol w="664058">
                  <a:extLst>
                    <a:ext uri="{9D8B030D-6E8A-4147-A177-3AD203B41FA5}">
                      <a16:colId xmlns:a16="http://schemas.microsoft.com/office/drawing/2014/main" val="1963111768"/>
                    </a:ext>
                  </a:extLst>
                </a:gridCol>
                <a:gridCol w="523413">
                  <a:extLst>
                    <a:ext uri="{9D8B030D-6E8A-4147-A177-3AD203B41FA5}">
                      <a16:colId xmlns:a16="http://schemas.microsoft.com/office/drawing/2014/main" val="3264692474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val="1419145216"/>
                    </a:ext>
                  </a:extLst>
                </a:gridCol>
              </a:tblGrid>
              <a:tr h="27779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846848683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Ex.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022017154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Literate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Illiterate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733044399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Rich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2132741421"/>
                  </a:ext>
                </a:extLst>
              </a:tr>
              <a:tr h="33343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White Collar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Blue Collar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921196111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High Social Status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Low Social Status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1186974585"/>
                  </a:ext>
                </a:extLst>
              </a:tr>
              <a:tr h="34998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Pleasing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Displeasing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325946262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Nice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Awful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2616303335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Sweet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Sour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1851173649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Beautiful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Ugly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1604799383"/>
                  </a:ext>
                </a:extLst>
              </a:tr>
              <a:tr h="2401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Unaggressive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Aggressive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4275478496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Active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Passive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622179765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Strong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Weak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080719155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your paper, rank the speaker on these personal attributes using this scale.</a:t>
            </a:r>
          </a:p>
          <a:p>
            <a:endParaRPr lang="en-US" dirty="0"/>
          </a:p>
          <a:p>
            <a:r>
              <a:rPr lang="en-US" dirty="0"/>
              <a:t>For example, if you think the speaker is more literate, mark a “1”, if you think the speaker is more illiterate, mark a “5”</a:t>
            </a:r>
          </a:p>
          <a:p>
            <a:r>
              <a:rPr lang="en-US" dirty="0"/>
              <a:t>If you think the speaker is somewhere in between, mark 2, 3, or 4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4506" y="172392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382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Calculate your scores for each speaker: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680389"/>
              </p:ext>
            </p:extLst>
          </p:nvPr>
        </p:nvGraphicFramePr>
        <p:xfrm>
          <a:off x="6355424" y="548195"/>
          <a:ext cx="5690038" cy="520870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8005">
                  <a:extLst>
                    <a:ext uri="{9D8B030D-6E8A-4147-A177-3AD203B41FA5}">
                      <a16:colId xmlns:a16="http://schemas.microsoft.com/office/drawing/2014/main" val="4238750622"/>
                    </a:ext>
                  </a:extLst>
                </a:gridCol>
                <a:gridCol w="1131386">
                  <a:extLst>
                    <a:ext uri="{9D8B030D-6E8A-4147-A177-3AD203B41FA5}">
                      <a16:colId xmlns:a16="http://schemas.microsoft.com/office/drawing/2014/main" val="2527085779"/>
                    </a:ext>
                  </a:extLst>
                </a:gridCol>
                <a:gridCol w="763944">
                  <a:extLst>
                    <a:ext uri="{9D8B030D-6E8A-4147-A177-3AD203B41FA5}">
                      <a16:colId xmlns:a16="http://schemas.microsoft.com/office/drawing/2014/main" val="1106684860"/>
                    </a:ext>
                  </a:extLst>
                </a:gridCol>
                <a:gridCol w="664058">
                  <a:extLst>
                    <a:ext uri="{9D8B030D-6E8A-4147-A177-3AD203B41FA5}">
                      <a16:colId xmlns:a16="http://schemas.microsoft.com/office/drawing/2014/main" val="2317990951"/>
                    </a:ext>
                  </a:extLst>
                </a:gridCol>
                <a:gridCol w="664058">
                  <a:extLst>
                    <a:ext uri="{9D8B030D-6E8A-4147-A177-3AD203B41FA5}">
                      <a16:colId xmlns:a16="http://schemas.microsoft.com/office/drawing/2014/main" val="3069440014"/>
                    </a:ext>
                  </a:extLst>
                </a:gridCol>
                <a:gridCol w="664058">
                  <a:extLst>
                    <a:ext uri="{9D8B030D-6E8A-4147-A177-3AD203B41FA5}">
                      <a16:colId xmlns:a16="http://schemas.microsoft.com/office/drawing/2014/main" val="1963111768"/>
                    </a:ext>
                  </a:extLst>
                </a:gridCol>
                <a:gridCol w="523413">
                  <a:extLst>
                    <a:ext uri="{9D8B030D-6E8A-4147-A177-3AD203B41FA5}">
                      <a16:colId xmlns:a16="http://schemas.microsoft.com/office/drawing/2014/main" val="3264692474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val="1419145216"/>
                    </a:ext>
                  </a:extLst>
                </a:gridCol>
              </a:tblGrid>
              <a:tr h="27779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846848683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Literate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Illiterate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733044399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Rich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2132741421"/>
                  </a:ext>
                </a:extLst>
              </a:tr>
              <a:tr h="33343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White Collar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Blue Collar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921196111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High Social Status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Low Social Status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1186974585"/>
                  </a:ext>
                </a:extLst>
              </a:tr>
              <a:tr h="34998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Pleasing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Displeasing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325946262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Nice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Awful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2616303335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Sweet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Sour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1851173649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Beautiful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Ugly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1604799383"/>
                  </a:ext>
                </a:extLst>
              </a:tr>
              <a:tr h="24016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Unaggressive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Aggressive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4275478496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Active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Passive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622179765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Strong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Weak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/>
                </a:tc>
                <a:extLst>
                  <a:ext uri="{0D108BD9-81ED-4DB2-BD59-A6C34878D82A}">
                    <a16:rowId xmlns:a16="http://schemas.microsoft.com/office/drawing/2014/main" val="3080719155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items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615139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by the number of points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14753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points: 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+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+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+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+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26</a:t>
                      </a:r>
                    </a:p>
                  </a:txBody>
                  <a:tcPr marL="8601" marR="8601" marT="86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02953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714404"/>
          </a:xfrm>
        </p:spPr>
        <p:txBody>
          <a:bodyPr>
            <a:normAutofit/>
          </a:bodyPr>
          <a:lstStyle/>
          <a:p>
            <a:r>
              <a:rPr lang="en-US" dirty="0"/>
              <a:t>#1: Count how many of each response you marked</a:t>
            </a:r>
          </a:p>
          <a:p>
            <a:r>
              <a:rPr lang="en-US" dirty="0"/>
              <a:t>#2: Multiple by the number of points for each response (1 </a:t>
            </a:r>
            <a:r>
              <a:rPr lang="en-US" dirty="0" err="1"/>
              <a:t>pt</a:t>
            </a:r>
            <a:r>
              <a:rPr lang="en-US" dirty="0"/>
              <a:t> for “1” responses, 2 pts for “2” responses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#3: Add up your overall points</a:t>
            </a:r>
          </a:p>
          <a:p>
            <a:r>
              <a:rPr lang="en-US" dirty="0"/>
              <a:t>Higher scores = more bias against the speaker</a:t>
            </a:r>
          </a:p>
          <a:p>
            <a:r>
              <a:rPr lang="en-US" dirty="0"/>
              <a:t>Lower scores = less bias against the speaker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39470" y="103517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Scoring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355424" y="4226943"/>
            <a:ext cx="5690038" cy="1725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355424" y="4244196"/>
            <a:ext cx="5690038" cy="4917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5424" y="4700589"/>
            <a:ext cx="5690038" cy="7530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55424" y="5453638"/>
            <a:ext cx="5690038" cy="3205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1299</TotalTime>
  <Words>1794</Words>
  <Application>Microsoft Office PowerPoint</Application>
  <PresentationFormat>Widescreen</PresentationFormat>
  <Paragraphs>296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Parcel</vt:lpstr>
      <vt:lpstr>How to: Increasing your cultural Humility</vt:lpstr>
      <vt:lpstr>Step 1: Self-reflection</vt:lpstr>
      <vt:lpstr>Listen to the First speaker</vt:lpstr>
      <vt:lpstr>What do you think about this speaker?</vt:lpstr>
      <vt:lpstr>What do you think about this speaker?</vt:lpstr>
      <vt:lpstr>Listen to the Second speaker</vt:lpstr>
      <vt:lpstr>What do you think about this speaker?</vt:lpstr>
      <vt:lpstr>What do you think about this speaker?</vt:lpstr>
      <vt:lpstr>Calculate your scores for each speaker:</vt:lpstr>
      <vt:lpstr>Compare your scores Across Speakers</vt:lpstr>
      <vt:lpstr>Reflecting on your Scores… Ask yourself these questions</vt:lpstr>
      <vt:lpstr>Why are your scores like they are?</vt:lpstr>
      <vt:lpstr>Let’s learn more about African American English</vt:lpstr>
      <vt:lpstr>Examples of AAE Grammar</vt:lpstr>
      <vt:lpstr>Grammatical Example From the Listening Exercise</vt:lpstr>
      <vt:lpstr> Grammatical Example  From the Listening Exercise</vt:lpstr>
      <vt:lpstr>Phonetic/Phonological Examples From the Listening Exercise</vt:lpstr>
      <vt:lpstr>Phonetic/Phonological Examples From the Listening Exercise</vt:lpstr>
      <vt:lpstr> Example from AAE and Other Varieties</vt:lpstr>
      <vt:lpstr>Reflection and growth</vt:lpstr>
      <vt:lpstr>Some questions to consider</vt:lpstr>
      <vt:lpstr>This is just the beginning…</vt:lpstr>
      <vt:lpstr>Resources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to: Increasing your cultural Humility</dc:title>
  <dc:creator>Hendricks, Alison</dc:creator>
  <cp:lastModifiedBy>Tori Koulakjian</cp:lastModifiedBy>
  <cp:revision>36</cp:revision>
  <dcterms:created xsi:type="dcterms:W3CDTF">2020-10-24T12:45:26Z</dcterms:created>
  <dcterms:modified xsi:type="dcterms:W3CDTF">2021-08-19T01:54:14Z</dcterms:modified>
</cp:coreProperties>
</file>