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28"/>
  </p:notesMasterIdLst>
  <p:handoutMasterIdLst>
    <p:handoutMasterId r:id="rId29"/>
  </p:handoutMasterIdLst>
  <p:sldIdLst>
    <p:sldId id="286" r:id="rId4"/>
    <p:sldId id="276" r:id="rId5"/>
    <p:sldId id="277" r:id="rId6"/>
    <p:sldId id="278" r:id="rId7"/>
    <p:sldId id="314" r:id="rId8"/>
    <p:sldId id="299" r:id="rId9"/>
    <p:sldId id="312" r:id="rId10"/>
    <p:sldId id="313" r:id="rId11"/>
    <p:sldId id="300" r:id="rId12"/>
    <p:sldId id="301" r:id="rId13"/>
    <p:sldId id="305" r:id="rId14"/>
    <p:sldId id="293" r:id="rId15"/>
    <p:sldId id="315" r:id="rId16"/>
    <p:sldId id="298" r:id="rId17"/>
    <p:sldId id="297" r:id="rId18"/>
    <p:sldId id="295" r:id="rId19"/>
    <p:sldId id="296" r:id="rId20"/>
    <p:sldId id="294" r:id="rId21"/>
    <p:sldId id="308" r:id="rId22"/>
    <p:sldId id="309" r:id="rId23"/>
    <p:sldId id="310" r:id="rId24"/>
    <p:sldId id="304" r:id="rId25"/>
    <p:sldId id="292" r:id="rId26"/>
    <p:sldId id="311" r:id="rId27"/>
  </p:sldIdLst>
  <p:sldSz cx="9144000" cy="5715000" type="screen16x10"/>
  <p:notesSz cx="6858000" cy="9144000"/>
  <p:defaultTextStyle>
    <a:defPPr>
      <a:defRPr lang="en-US"/>
    </a:defPPr>
    <a:lvl1pPr algn="l" defTabSz="712788" rtl="0" eaLnBrk="0" fontAlgn="base" hangingPunct="0">
      <a:spcBef>
        <a:spcPct val="0"/>
      </a:spcBef>
      <a:spcAft>
        <a:spcPct val="0"/>
      </a:spcAft>
      <a:defRPr sz="1400" kern="1200">
        <a:solidFill>
          <a:schemeClr val="tx1"/>
        </a:solidFill>
        <a:latin typeface="Arial" charset="0"/>
        <a:ea typeface="MS PGothic" pitchFamily="34" charset="-128"/>
        <a:cs typeface="+mn-cs"/>
      </a:defRPr>
    </a:lvl1pPr>
    <a:lvl2pPr marL="355600" indent="101600" algn="l" defTabSz="712788" rtl="0" eaLnBrk="0" fontAlgn="base" hangingPunct="0">
      <a:spcBef>
        <a:spcPct val="0"/>
      </a:spcBef>
      <a:spcAft>
        <a:spcPct val="0"/>
      </a:spcAft>
      <a:defRPr sz="1400" kern="1200">
        <a:solidFill>
          <a:schemeClr val="tx1"/>
        </a:solidFill>
        <a:latin typeface="Arial" charset="0"/>
        <a:ea typeface="MS PGothic" pitchFamily="34" charset="-128"/>
        <a:cs typeface="+mn-cs"/>
      </a:defRPr>
    </a:lvl2pPr>
    <a:lvl3pPr marL="712788" indent="201613" algn="l" defTabSz="712788" rtl="0" eaLnBrk="0" fontAlgn="base" hangingPunct="0">
      <a:spcBef>
        <a:spcPct val="0"/>
      </a:spcBef>
      <a:spcAft>
        <a:spcPct val="0"/>
      </a:spcAft>
      <a:defRPr sz="1400" kern="1200">
        <a:solidFill>
          <a:schemeClr val="tx1"/>
        </a:solidFill>
        <a:latin typeface="Arial" charset="0"/>
        <a:ea typeface="MS PGothic" pitchFamily="34" charset="-128"/>
        <a:cs typeface="+mn-cs"/>
      </a:defRPr>
    </a:lvl3pPr>
    <a:lvl4pPr marL="1068388" indent="303213" algn="l" defTabSz="712788" rtl="0" eaLnBrk="0" fontAlgn="base" hangingPunct="0">
      <a:spcBef>
        <a:spcPct val="0"/>
      </a:spcBef>
      <a:spcAft>
        <a:spcPct val="0"/>
      </a:spcAft>
      <a:defRPr sz="1400" kern="1200">
        <a:solidFill>
          <a:schemeClr val="tx1"/>
        </a:solidFill>
        <a:latin typeface="Arial" charset="0"/>
        <a:ea typeface="MS PGothic" pitchFamily="34" charset="-128"/>
        <a:cs typeface="+mn-cs"/>
      </a:defRPr>
    </a:lvl4pPr>
    <a:lvl5pPr marL="1425575" indent="403225" algn="l" defTabSz="712788" rtl="0" eaLnBrk="0" fontAlgn="base" hangingPunct="0">
      <a:spcBef>
        <a:spcPct val="0"/>
      </a:spcBef>
      <a:spcAft>
        <a:spcPct val="0"/>
      </a:spcAft>
      <a:defRPr sz="1400" kern="1200">
        <a:solidFill>
          <a:schemeClr val="tx1"/>
        </a:solidFill>
        <a:latin typeface="Arial" charset="0"/>
        <a:ea typeface="MS PGothic" pitchFamily="34" charset="-128"/>
        <a:cs typeface="+mn-cs"/>
      </a:defRPr>
    </a:lvl5pPr>
    <a:lvl6pPr marL="2286000" algn="l" defTabSz="914400" rtl="0" eaLnBrk="1" latinLnBrk="0" hangingPunct="1">
      <a:defRPr sz="1400" kern="1200">
        <a:solidFill>
          <a:schemeClr val="tx1"/>
        </a:solidFill>
        <a:latin typeface="Arial" charset="0"/>
        <a:ea typeface="MS PGothic" pitchFamily="34" charset="-128"/>
        <a:cs typeface="+mn-cs"/>
      </a:defRPr>
    </a:lvl6pPr>
    <a:lvl7pPr marL="2743200" algn="l" defTabSz="914400" rtl="0" eaLnBrk="1" latinLnBrk="0" hangingPunct="1">
      <a:defRPr sz="1400" kern="1200">
        <a:solidFill>
          <a:schemeClr val="tx1"/>
        </a:solidFill>
        <a:latin typeface="Arial" charset="0"/>
        <a:ea typeface="MS PGothic" pitchFamily="34" charset="-128"/>
        <a:cs typeface="+mn-cs"/>
      </a:defRPr>
    </a:lvl7pPr>
    <a:lvl8pPr marL="3200400" algn="l" defTabSz="914400" rtl="0" eaLnBrk="1" latinLnBrk="0" hangingPunct="1">
      <a:defRPr sz="1400" kern="1200">
        <a:solidFill>
          <a:schemeClr val="tx1"/>
        </a:solidFill>
        <a:latin typeface="Arial" charset="0"/>
        <a:ea typeface="MS PGothic" pitchFamily="34" charset="-128"/>
        <a:cs typeface="+mn-cs"/>
      </a:defRPr>
    </a:lvl8pPr>
    <a:lvl9pPr marL="3657600" algn="l" defTabSz="914400" rtl="0" eaLnBrk="1" latinLnBrk="0" hangingPunct="1">
      <a:defRPr sz="1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34"/>
    <p:restoredTop sz="77217"/>
  </p:normalViewPr>
  <p:slideViewPr>
    <p:cSldViewPr>
      <p:cViewPr varScale="1">
        <p:scale>
          <a:sx n="81" d="100"/>
          <a:sy n="81" d="100"/>
        </p:scale>
        <p:origin x="1872" y="58"/>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defTabSz="713232"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5010" y="0"/>
            <a:ext cx="2971800" cy="45931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fld id="{7826F4BF-2664-4858-A666-F4FBBBC175B8}" type="datetimeFigureOut">
              <a:rPr lang="en-US" altLang="en-US"/>
              <a:pPr>
                <a:defRPr/>
              </a:pPr>
              <a:t>5/11/2020</a:t>
            </a:fld>
            <a:endParaRPr lang="en-US" altLang="en-US"/>
          </a:p>
        </p:txBody>
      </p:sp>
      <p:sp>
        <p:nvSpPr>
          <p:cNvPr id="4" name="Footer Placeholder 3"/>
          <p:cNvSpPr>
            <a:spLocks noGrp="1"/>
          </p:cNvSpPr>
          <p:nvPr>
            <p:ph type="ftr" sz="quarter" idx="2"/>
          </p:nvPr>
        </p:nvSpPr>
        <p:spPr>
          <a:xfrm>
            <a:off x="0" y="8684686"/>
            <a:ext cx="2971800" cy="459316"/>
          </a:xfrm>
          <a:prstGeom prst="rect">
            <a:avLst/>
          </a:prstGeom>
        </p:spPr>
        <p:txBody>
          <a:bodyPr vert="horz" lIns="91440" tIns="45720" rIns="91440" bIns="45720" rtlCol="0" anchor="b"/>
          <a:lstStyle>
            <a:lvl1pPr algn="l" defTabSz="713232"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5010" y="8684686"/>
            <a:ext cx="2971800" cy="45931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E4D5207-059D-4AAB-A300-B1132D24A288}" type="slidenum">
              <a:rPr lang="en-US" altLang="en-US"/>
              <a:pPr/>
              <a:t>‹#›</a:t>
            </a:fld>
            <a:endParaRPr lang="en-US" altLang="en-US"/>
          </a:p>
        </p:txBody>
      </p:sp>
    </p:spTree>
    <p:extLst>
      <p:ext uri="{BB962C8B-B14F-4D97-AF65-F5344CB8AC3E}">
        <p14:creationId xmlns:p14="http://schemas.microsoft.com/office/powerpoint/2010/main" val="3431160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defTabSz="713232"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5010" y="0"/>
            <a:ext cx="2971800" cy="45931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fld id="{C4776D83-6FFA-41CD-B75C-B1D2ACE090BB}" type="datetimeFigureOut">
              <a:rPr lang="en-US" altLang="en-US"/>
              <a:pPr>
                <a:defRPr/>
              </a:pPr>
              <a:t>5/11/2020</a:t>
            </a:fld>
            <a:endParaRPr lang="en-US" alt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3"/>
            <a:ext cx="5486400" cy="360044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4686"/>
            <a:ext cx="2971800" cy="459316"/>
          </a:xfrm>
          <a:prstGeom prst="rect">
            <a:avLst/>
          </a:prstGeom>
        </p:spPr>
        <p:txBody>
          <a:bodyPr vert="horz" lIns="91440" tIns="45720" rIns="91440" bIns="45720" rtlCol="0" anchor="b"/>
          <a:lstStyle>
            <a:lvl1pPr algn="l" defTabSz="713232"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5010" y="8684686"/>
            <a:ext cx="2971800" cy="45931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9065AD8-3539-4488-BA58-EDA197F59773}" type="slidenum">
              <a:rPr lang="en-US" altLang="en-US"/>
              <a:pPr/>
              <a:t>‹#›</a:t>
            </a:fld>
            <a:endParaRPr lang="en-US" altLang="en-US"/>
          </a:p>
        </p:txBody>
      </p:sp>
    </p:spTree>
    <p:extLst>
      <p:ext uri="{BB962C8B-B14F-4D97-AF65-F5344CB8AC3E}">
        <p14:creationId xmlns:p14="http://schemas.microsoft.com/office/powerpoint/2010/main" val="4025760314"/>
      </p:ext>
    </p:extLst>
  </p:cSld>
  <p:clrMap bg1="lt1" tx1="dk1" bg2="lt2" tx2="dk2" accent1="accent1" accent2="accent2" accent3="accent3" accent4="accent4" accent5="accent5" accent6="accent6" hlink="hlink" folHlink="folHlink"/>
  <p:notesStyle>
    <a:lvl1pPr algn="l" defTabSz="712788" rtl="0" eaLnBrk="0" fontAlgn="base" hangingPunct="0">
      <a:spcBef>
        <a:spcPct val="30000"/>
      </a:spcBef>
      <a:spcAft>
        <a:spcPct val="0"/>
      </a:spcAft>
      <a:defRPr sz="900" kern="1200">
        <a:solidFill>
          <a:schemeClr val="tx1"/>
        </a:solidFill>
        <a:latin typeface="+mn-lt"/>
        <a:ea typeface="MS PGothic" panose="020B0600070205080204" pitchFamily="34" charset="-128"/>
        <a:cs typeface="+mn-cs"/>
      </a:defRPr>
    </a:lvl1pPr>
    <a:lvl2pPr marL="355600" algn="l" defTabSz="712788" rtl="0" eaLnBrk="0" fontAlgn="base" hangingPunct="0">
      <a:spcBef>
        <a:spcPct val="30000"/>
      </a:spcBef>
      <a:spcAft>
        <a:spcPct val="0"/>
      </a:spcAft>
      <a:defRPr sz="900" kern="1200">
        <a:solidFill>
          <a:schemeClr val="tx1"/>
        </a:solidFill>
        <a:latin typeface="+mn-lt"/>
        <a:ea typeface="MS PGothic" panose="020B0600070205080204" pitchFamily="34" charset="-128"/>
        <a:cs typeface="+mn-cs"/>
      </a:defRPr>
    </a:lvl2pPr>
    <a:lvl3pPr marL="712788" algn="l" defTabSz="712788" rtl="0" eaLnBrk="0" fontAlgn="base" hangingPunct="0">
      <a:spcBef>
        <a:spcPct val="30000"/>
      </a:spcBef>
      <a:spcAft>
        <a:spcPct val="0"/>
      </a:spcAft>
      <a:defRPr sz="900" kern="1200">
        <a:solidFill>
          <a:schemeClr val="tx1"/>
        </a:solidFill>
        <a:latin typeface="+mn-lt"/>
        <a:ea typeface="MS PGothic" panose="020B0600070205080204" pitchFamily="34" charset="-128"/>
        <a:cs typeface="+mn-cs"/>
      </a:defRPr>
    </a:lvl3pPr>
    <a:lvl4pPr marL="1068388" algn="l" defTabSz="712788" rtl="0" eaLnBrk="0" fontAlgn="base" hangingPunct="0">
      <a:spcBef>
        <a:spcPct val="30000"/>
      </a:spcBef>
      <a:spcAft>
        <a:spcPct val="0"/>
      </a:spcAft>
      <a:defRPr sz="900" kern="1200">
        <a:solidFill>
          <a:schemeClr val="tx1"/>
        </a:solidFill>
        <a:latin typeface="+mn-lt"/>
        <a:ea typeface="MS PGothic" panose="020B0600070205080204" pitchFamily="34" charset="-128"/>
        <a:cs typeface="+mn-cs"/>
      </a:defRPr>
    </a:lvl4pPr>
    <a:lvl5pPr marL="1425575" algn="l" defTabSz="712788" rtl="0" eaLnBrk="0" fontAlgn="base" hangingPunct="0">
      <a:spcBef>
        <a:spcPct val="30000"/>
      </a:spcBef>
      <a:spcAft>
        <a:spcPct val="0"/>
      </a:spcAft>
      <a:defRPr sz="900" kern="1200">
        <a:solidFill>
          <a:schemeClr val="tx1"/>
        </a:solidFill>
        <a:latin typeface="+mn-lt"/>
        <a:ea typeface="MS PGothic" panose="020B0600070205080204" pitchFamily="34" charset="-128"/>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far, we have pretty much covered</a:t>
            </a:r>
            <a:r>
              <a:rPr lang="en-US" baseline="0" dirty="0" smtClean="0"/>
              <a:t> all the main content related to shared book reading</a:t>
            </a:r>
          </a:p>
          <a:p>
            <a:r>
              <a:rPr lang="en-US" baseline="0" dirty="0" smtClean="0"/>
              <a:t>As your child continues to grow and develop, it’s important to be able learn how to best support your child with reading so they can eventually start to progress in their skills – we are going to talk more in depth about how to support your child but also continue to push your child to advance their skills related to reading</a:t>
            </a:r>
          </a:p>
          <a:p>
            <a:endParaRPr lang="en-US" baseline="0" dirty="0" smtClean="0"/>
          </a:p>
          <a:p>
            <a:r>
              <a:rPr lang="en-US" baseline="0" dirty="0" smtClean="0"/>
              <a:t>And also picking out age and skill appropriate books for your child is very important and we are going to go over some things to keep in mind when you are choosing books</a:t>
            </a:r>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1</a:t>
            </a:fld>
            <a:endParaRPr lang="en-US" altLang="en-US"/>
          </a:p>
        </p:txBody>
      </p:sp>
    </p:spTree>
    <p:extLst>
      <p:ext uri="{BB962C8B-B14F-4D97-AF65-F5344CB8AC3E}">
        <p14:creationId xmlns:p14="http://schemas.microsoft.com/office/powerpoint/2010/main" val="97372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a:t>
            </a:r>
            <a:r>
              <a:rPr lang="en-US" baseline="0" dirty="0" smtClean="0"/>
              <a:t> support – the child does not need much support from you</a:t>
            </a:r>
          </a:p>
          <a:p>
            <a:r>
              <a:rPr lang="en-US" baseline="0" dirty="0" smtClean="0"/>
              <a:t>You are going to notice that these techniques are going to start to overlap from previous weeks because essentially it all ties together – same concepts just utilized in different ways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10</a:t>
            </a:fld>
            <a:endParaRPr lang="en-US" altLang="en-US"/>
          </a:p>
        </p:txBody>
      </p:sp>
    </p:spTree>
    <p:extLst>
      <p:ext uri="{BB962C8B-B14F-4D97-AF65-F5344CB8AC3E}">
        <p14:creationId xmlns:p14="http://schemas.microsoft.com/office/powerpoint/2010/main" val="29703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support: children still</a:t>
            </a:r>
            <a:r>
              <a:rPr lang="en-US" baseline="0" dirty="0" smtClean="0"/>
              <a:t> require a lot of support</a:t>
            </a:r>
          </a:p>
          <a:p>
            <a:endParaRPr lang="en-US" baseline="0" dirty="0" smtClean="0"/>
          </a:p>
          <a:p>
            <a:r>
              <a:rPr lang="en-US" baseline="0" dirty="0" smtClean="0"/>
              <a:t>Co-participating: let’s say it together, let’s sign it together – this can be really simple or more complex like rhyming words (this was done with preschool children so all of these can be adjusted slightly depending on skill levels)</a:t>
            </a:r>
          </a:p>
          <a:p>
            <a:endParaRPr lang="en-US" baseline="0" dirty="0" smtClean="0"/>
          </a:p>
          <a:p>
            <a:r>
              <a:rPr lang="en-US" baseline="0" dirty="0" smtClean="0"/>
              <a:t>Reducing choices: signing and speaking the reduced choices</a:t>
            </a:r>
          </a:p>
          <a:p>
            <a:endParaRPr lang="en-US" baseline="0" dirty="0" smtClean="0"/>
          </a:p>
          <a:p>
            <a:r>
              <a:rPr lang="en-US" baseline="0" dirty="0" smtClean="0"/>
              <a:t>Eliciting: or “you try! Lion!”</a:t>
            </a:r>
          </a:p>
          <a:p>
            <a:r>
              <a:rPr lang="en-US" baseline="0" dirty="0" smtClean="0"/>
              <a:t>all of these are going to start to overlap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11</a:t>
            </a:fld>
            <a:endParaRPr lang="en-US" altLang="en-US"/>
          </a:p>
        </p:txBody>
      </p:sp>
    </p:spTree>
    <p:extLst>
      <p:ext uri="{BB962C8B-B14F-4D97-AF65-F5344CB8AC3E}">
        <p14:creationId xmlns:p14="http://schemas.microsoft.com/office/powerpoint/2010/main" val="138114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quick</a:t>
            </a:r>
            <a:r>
              <a:rPr lang="en-US" baseline="0" dirty="0" smtClean="0"/>
              <a:t> way to provide a safety net for your child if he or she cannot answer a question that you just asked them - </a:t>
            </a:r>
          </a:p>
          <a:p>
            <a:endParaRPr lang="en-US" baseline="0" dirty="0" smtClean="0"/>
          </a:p>
          <a:p>
            <a:r>
              <a:rPr lang="en-US" baseline="0" dirty="0" smtClean="0"/>
              <a:t>Example: </a:t>
            </a:r>
          </a:p>
          <a:p>
            <a:r>
              <a:rPr lang="en-US" baseline="0" dirty="0" smtClean="0"/>
              <a:t>What is the frog doing?</a:t>
            </a:r>
          </a:p>
          <a:p>
            <a:r>
              <a:rPr lang="en-US" baseline="0" dirty="0" smtClean="0"/>
              <a:t>The frog is ________</a:t>
            </a:r>
          </a:p>
          <a:p>
            <a:r>
              <a:rPr lang="en-US" baseline="0" dirty="0" smtClean="0"/>
              <a:t>Is he jumping or is he sleeping?</a:t>
            </a:r>
          </a:p>
          <a:p>
            <a:r>
              <a:rPr lang="en-US" baseline="0" dirty="0" smtClean="0"/>
              <a:t>The frog is jumping! (pair with sign)</a:t>
            </a:r>
          </a:p>
          <a:p>
            <a:endParaRPr lang="en-US" baseline="0" dirty="0" smtClean="0"/>
          </a:p>
          <a:p>
            <a:r>
              <a:rPr lang="en-US" baseline="0" dirty="0" smtClean="0"/>
              <a:t>Next page: What is the frog doing? OR if you know the child will not be able to answer that same question, you may just provide models for the child by saying oh look the frog is jumping here too!</a:t>
            </a:r>
          </a:p>
          <a:p>
            <a:r>
              <a:rPr lang="en-US" baseline="0" dirty="0" smtClean="0"/>
              <a:t>"Oh look, jump, jump, jump"</a:t>
            </a:r>
            <a:br>
              <a:rPr lang="en-US" baseline="0" dirty="0" smtClean="0"/>
            </a:b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12</a:t>
            </a:fld>
            <a:endParaRPr lang="en-US" altLang="en-US"/>
          </a:p>
        </p:txBody>
      </p:sp>
    </p:spTree>
    <p:extLst>
      <p:ext uri="{BB962C8B-B14F-4D97-AF65-F5344CB8AC3E}">
        <p14:creationId xmlns:p14="http://schemas.microsoft.com/office/powerpoint/2010/main" val="106660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**LADDER***</a:t>
            </a:r>
          </a:p>
          <a:p>
            <a:endParaRPr lang="en-US" dirty="0" smtClean="0"/>
          </a:p>
          <a:p>
            <a:r>
              <a:rPr lang="en-US" dirty="0" smtClean="0"/>
              <a:t>And this is where your judgment for your child's skills come into play - if you think your child needs the "ladder" once and then the next time, will</a:t>
            </a:r>
            <a:r>
              <a:rPr lang="en-US" baseline="0" dirty="0" smtClean="0"/>
              <a:t> be able to do it then provide your child with the opportunity by asking that same open ended question but you may also realize that your child might need only choices right now and cannot yet answer open-ended questions</a:t>
            </a:r>
          </a:p>
          <a:p>
            <a:endParaRPr lang="en-US" baseline="0" dirty="0" smtClean="0"/>
          </a:p>
          <a:p>
            <a:r>
              <a:rPr lang="en-US" baseline="0" dirty="0" smtClean="0"/>
              <a:t>Evaluate where your child is at and continue to challenge them slightly</a:t>
            </a:r>
            <a:r>
              <a:rPr lang="en-US" baseline="0" dirty="0" smtClean="0"/>
              <a:t>*</a:t>
            </a:r>
          </a:p>
          <a:p>
            <a:endParaRPr lang="en-US" baseline="0" dirty="0" smtClean="0"/>
          </a:p>
          <a:p>
            <a:pPr marL="0" marR="0" lvl="0" indent="0" algn="l" defTabSz="712788" rtl="0" eaLnBrk="0" fontAlgn="base" latinLnBrk="0" hangingPunct="0">
              <a:lnSpc>
                <a:spcPct val="100000"/>
              </a:lnSpc>
              <a:spcBef>
                <a:spcPct val="30000"/>
              </a:spcBef>
              <a:spcAft>
                <a:spcPct val="0"/>
              </a:spcAft>
              <a:buClrTx/>
              <a:buSzTx/>
              <a:buFontTx/>
              <a:buNone/>
              <a:tabLst/>
              <a:defRPr/>
            </a:pPr>
            <a:r>
              <a:rPr lang="en-US" dirty="0" smtClean="0"/>
              <a:t>Note to readers: some pictures have</a:t>
            </a:r>
            <a:r>
              <a:rPr lang="en-US" baseline="0" dirty="0" smtClean="0"/>
              <a:t> been removed due to lack of copyright/ photo release permissions</a:t>
            </a:r>
            <a:endParaRPr lang="en-US" dirty="0" smtClean="0"/>
          </a:p>
          <a:p>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13</a:t>
            </a:fld>
            <a:endParaRPr lang="en-US" altLang="en-US"/>
          </a:p>
        </p:txBody>
      </p:sp>
    </p:spTree>
    <p:extLst>
      <p:ext uri="{BB962C8B-B14F-4D97-AF65-F5344CB8AC3E}">
        <p14:creationId xmlns:p14="http://schemas.microsoft.com/office/powerpoint/2010/main" val="136934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limited to a few lines of text? </a:t>
            </a:r>
          </a:p>
          <a:p>
            <a:r>
              <a:rPr lang="en-US" dirty="0" smtClean="0"/>
              <a:t>may pick this to</a:t>
            </a:r>
            <a:r>
              <a:rPr lang="en-US" baseline="0" dirty="0" smtClean="0"/>
              <a:t> engage in more discussion about pictures but if your child is at print awareness level, you may choose a book with more print!</a:t>
            </a:r>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14</a:t>
            </a:fld>
            <a:endParaRPr lang="en-US" altLang="en-US"/>
          </a:p>
        </p:txBody>
      </p:sp>
    </p:spTree>
    <p:extLst>
      <p:ext uri="{BB962C8B-B14F-4D97-AF65-F5344CB8AC3E}">
        <p14:creationId xmlns:p14="http://schemas.microsoft.com/office/powerpoint/2010/main" val="183003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characters can provide</a:t>
            </a:r>
            <a:r>
              <a:rPr lang="en-US" baseline="0" dirty="0" smtClean="0"/>
              <a:t> a lot of animation to the story line and opportunities for language use - characters that are interesting to the child is going to hold their attention more</a:t>
            </a:r>
          </a:p>
          <a:p>
            <a:r>
              <a:rPr lang="en-US" baseline="0" dirty="0" smtClean="0"/>
              <a:t>opportunity to create a name sign</a:t>
            </a:r>
          </a:p>
          <a:p>
            <a:endParaRPr lang="en-US" baseline="0" dirty="0" smtClean="0"/>
          </a:p>
          <a:p>
            <a:r>
              <a:rPr lang="en-US" baseline="0" dirty="0" smtClean="0"/>
              <a:t>good framework to keep in mind when picking out books - you want child to understand about 90% of the </a:t>
            </a:r>
            <a:r>
              <a:rPr lang="en-US" baseline="0" dirty="0" smtClean="0"/>
              <a:t>words</a:t>
            </a:r>
          </a:p>
          <a:p>
            <a:endParaRPr lang="en-US" baseline="0" dirty="0" smtClean="0"/>
          </a:p>
          <a:p>
            <a:pPr marL="0" marR="0" lvl="0" indent="0" algn="l" defTabSz="712788" rtl="0" eaLnBrk="0" fontAlgn="base" latinLnBrk="0" hangingPunct="0">
              <a:lnSpc>
                <a:spcPct val="100000"/>
              </a:lnSpc>
              <a:spcBef>
                <a:spcPct val="30000"/>
              </a:spcBef>
              <a:spcAft>
                <a:spcPct val="0"/>
              </a:spcAft>
              <a:buClrTx/>
              <a:buSzTx/>
              <a:buFontTx/>
              <a:buNone/>
              <a:tabLst/>
              <a:defRPr/>
            </a:pPr>
            <a:r>
              <a:rPr lang="en-US" dirty="0" smtClean="0"/>
              <a:t>Note to readers: some pictures have</a:t>
            </a:r>
            <a:r>
              <a:rPr lang="en-US" baseline="0" dirty="0" smtClean="0"/>
              <a:t> been removed due to lack of copyright/ photo release permissions</a:t>
            </a:r>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15</a:t>
            </a:fld>
            <a:endParaRPr lang="en-US" altLang="en-US"/>
          </a:p>
        </p:txBody>
      </p:sp>
    </p:spTree>
    <p:extLst>
      <p:ext uri="{BB962C8B-B14F-4D97-AF65-F5344CB8AC3E}">
        <p14:creationId xmlns:p14="http://schemas.microsoft.com/office/powerpoint/2010/main" val="1333754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book is not going to be able to encompass all of these things – but if you can find a book that includes a few of these features, it will give you a basis</a:t>
            </a:r>
            <a:r>
              <a:rPr lang="en-US" baseline="0" dirty="0" smtClean="0"/>
              <a:t> of what to talk about with your child</a:t>
            </a:r>
          </a:p>
          <a:p>
            <a:endParaRPr lang="en-US" baseline="0" dirty="0" smtClean="0"/>
          </a:p>
          <a:p>
            <a:r>
              <a:rPr lang="en-US" baseline="0" dirty="0" smtClean="0"/>
              <a:t>Show the book No No Yes Yes: </a:t>
            </a:r>
          </a:p>
          <a:p>
            <a:r>
              <a:rPr lang="en-US" baseline="0" dirty="0" smtClean="0"/>
              <a:t>Repeating phrases</a:t>
            </a:r>
          </a:p>
          <a:p>
            <a:r>
              <a:rPr lang="en-US" baseline="0" dirty="0" smtClean="0"/>
              <a:t>Rich illustrations</a:t>
            </a:r>
          </a:p>
          <a:p>
            <a:r>
              <a:rPr lang="en-US" baseline="0" dirty="0" smtClean="0"/>
              <a:t>Big text – can point along with finger</a:t>
            </a:r>
          </a:p>
          <a:p>
            <a:r>
              <a:rPr lang="en-US" baseline="0" dirty="0" smtClean="0"/>
              <a:t>Sounds are written out- more opportunities to talking about the meaning of print and purpose of print</a:t>
            </a:r>
          </a:p>
          <a:p>
            <a:r>
              <a:rPr lang="en-US" baseline="0" dirty="0" smtClean="0"/>
              <a:t>Relatable experiences for a child – engaging</a:t>
            </a:r>
          </a:p>
          <a:p>
            <a:r>
              <a:rPr lang="en-US" baseline="0" dirty="0" smtClean="0"/>
              <a:t>Vocab might not be introduced based on the print within the book but provides a lot of opportunities to talk about the pictures (e.g. Oh no! What is the baby doing?” He is putting the toys in the ______”) you just have to be more creative about introducing new vocab</a:t>
            </a:r>
          </a:p>
          <a:p>
            <a:r>
              <a:rPr lang="en-US" baseline="0" dirty="0" smtClean="0"/>
              <a:t>Good for talking about child’s own experiences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17</a:t>
            </a:fld>
            <a:endParaRPr lang="en-US" altLang="en-US"/>
          </a:p>
        </p:txBody>
      </p:sp>
    </p:spTree>
    <p:extLst>
      <p:ext uri="{BB962C8B-B14F-4D97-AF65-F5344CB8AC3E}">
        <p14:creationId xmlns:p14="http://schemas.microsoft.com/office/powerpoint/2010/main" val="198625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example of child who is</a:t>
            </a:r>
            <a:r>
              <a:rPr lang="en-US" baseline="0" dirty="0" smtClean="0"/>
              <a:t> not able to verbalize </a:t>
            </a:r>
            <a:endParaRPr lang="en-US" dirty="0" smtClean="0"/>
          </a:p>
          <a:p>
            <a:r>
              <a:rPr lang="en-US" dirty="0" smtClean="0"/>
              <a:t>Prompting the child to generalize</a:t>
            </a:r>
            <a:r>
              <a:rPr lang="en-US" baseline="0" dirty="0" smtClean="0"/>
              <a:t>: </a:t>
            </a:r>
            <a:r>
              <a:rPr lang="en-US" dirty="0" smtClean="0"/>
              <a:t>“Where are your eyes?” </a:t>
            </a:r>
          </a:p>
          <a:p>
            <a:r>
              <a:rPr lang="en-US" dirty="0" smtClean="0"/>
              <a:t>Doesn’t always need</a:t>
            </a:r>
            <a:r>
              <a:rPr lang="en-US" baseline="0" dirty="0" smtClean="0"/>
              <a:t> to be the traditional turning page by page to introduce your child to books</a:t>
            </a:r>
          </a:p>
          <a:p>
            <a:r>
              <a:rPr lang="en-US" baseline="0" dirty="0" smtClean="0"/>
              <a:t>Make an activity revolving around a book – gradually work your child up to the point of being able to attend to a book</a:t>
            </a:r>
          </a:p>
          <a:p>
            <a:r>
              <a:rPr lang="en-US" baseline="0" dirty="0" smtClean="0"/>
              <a:t>**LADDER*** - your child might be at a play level right now and can work up the attention and focus necessary to sit through a whole book</a:t>
            </a:r>
          </a:p>
          <a:p>
            <a:endParaRPr lang="en-US" baseline="0" dirty="0" smtClean="0"/>
          </a:p>
          <a:p>
            <a:r>
              <a:rPr lang="en-US" baseline="0" dirty="0" smtClean="0"/>
              <a:t>4:00 – show him the book, so this activity isn’t always revolving around a book but it is peaking his interest and allowing him to be an active participant in this shared book reading </a:t>
            </a:r>
          </a:p>
          <a:p>
            <a:r>
              <a:rPr lang="en-US" baseline="0" dirty="0" smtClean="0"/>
              <a:t>Multiple ways to incorporate sign into this activity*** keep this in mind</a:t>
            </a:r>
            <a:r>
              <a:rPr lang="en-US" baseline="0" dirty="0" smtClean="0"/>
              <a:t>*</a:t>
            </a:r>
          </a:p>
          <a:p>
            <a:endParaRPr lang="en-US" baseline="0" dirty="0" smtClean="0"/>
          </a:p>
          <a:p>
            <a:pPr marL="0" marR="0" lvl="0" indent="0" algn="l" defTabSz="712788" rtl="0" eaLnBrk="0" fontAlgn="base" latinLnBrk="0" hangingPunct="0">
              <a:lnSpc>
                <a:spcPct val="100000"/>
              </a:lnSpc>
              <a:spcBef>
                <a:spcPct val="30000"/>
              </a:spcBef>
              <a:spcAft>
                <a:spcPct val="0"/>
              </a:spcAft>
              <a:buClrTx/>
              <a:buSzTx/>
              <a:buFontTx/>
              <a:buNone/>
              <a:tabLst/>
              <a:defRPr/>
            </a:pPr>
            <a:r>
              <a:rPr lang="en-US" dirty="0" smtClean="0"/>
              <a:t>Note to readers: some pictures have</a:t>
            </a:r>
            <a:r>
              <a:rPr lang="en-US" baseline="0" dirty="0" smtClean="0"/>
              <a:t> been removed due to lack of copyright/ photo release permissions</a:t>
            </a:r>
            <a:endParaRPr lang="en-US" dirty="0" smtClean="0"/>
          </a:p>
          <a:p>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18</a:t>
            </a:fld>
            <a:endParaRPr lang="en-US" altLang="en-US"/>
          </a:p>
        </p:txBody>
      </p:sp>
    </p:spTree>
    <p:extLst>
      <p:ext uri="{BB962C8B-B14F-4D97-AF65-F5344CB8AC3E}">
        <p14:creationId xmlns:p14="http://schemas.microsoft.com/office/powerpoint/2010/main" val="442702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really cool books about kids with cochlear implants</a:t>
            </a:r>
            <a:r>
              <a:rPr lang="en-US" baseline="0" dirty="0" smtClean="0"/>
              <a:t> for young children out there</a:t>
            </a:r>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20</a:t>
            </a:fld>
            <a:endParaRPr lang="en-US" altLang="en-US"/>
          </a:p>
        </p:txBody>
      </p:sp>
    </p:spTree>
    <p:extLst>
      <p:ext uri="{BB962C8B-B14F-4D97-AF65-F5344CB8AC3E}">
        <p14:creationId xmlns:p14="http://schemas.microsoft.com/office/powerpoint/2010/main" val="1150310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add to this*</a:t>
            </a:r>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24</a:t>
            </a:fld>
            <a:endParaRPr lang="en-US" altLang="en-US"/>
          </a:p>
        </p:txBody>
      </p:sp>
    </p:spTree>
    <p:extLst>
      <p:ext uri="{BB962C8B-B14F-4D97-AF65-F5344CB8AC3E}">
        <p14:creationId xmlns:p14="http://schemas.microsoft.com/office/powerpoint/2010/main" val="48791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options A and C</a:t>
            </a:r>
            <a:r>
              <a:rPr lang="en-US" baseline="0" dirty="0" smtClean="0"/>
              <a:t> both are either asking too challenging of questions or too easy of questions – we never want the questions to be too challenging for the child, we want to encourage the child to want to participate and to feel confident participating</a:t>
            </a:r>
          </a:p>
          <a:p>
            <a:r>
              <a:rPr lang="en-US" baseline="0" dirty="0" smtClean="0"/>
              <a:t>Answer D: often children are not aware enough to be able to request help when you ask them a question so it is our job to scale it to their level and adjust based on the child’s response of lack of response</a:t>
            </a:r>
          </a:p>
          <a:p>
            <a:endParaRPr lang="en-US" baseline="0" dirty="0" smtClean="0"/>
          </a:p>
          <a:p>
            <a:r>
              <a:rPr lang="en-US" baseline="0" dirty="0" smtClean="0"/>
              <a:t>Best answer B: we want to continuously build on what the child already knows and is able to do independently so they can continue to progress</a:t>
            </a:r>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2</a:t>
            </a:fld>
            <a:endParaRPr lang="en-US" altLang="en-US"/>
          </a:p>
        </p:txBody>
      </p:sp>
    </p:spTree>
    <p:extLst>
      <p:ext uri="{BB962C8B-B14F-4D97-AF65-F5344CB8AC3E}">
        <p14:creationId xmlns:p14="http://schemas.microsoft.com/office/powerpoint/2010/main" val="35827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we already talked</a:t>
            </a:r>
            <a:r>
              <a:rPr lang="en-US" baseline="0" dirty="0" smtClean="0"/>
              <a:t> about the importance of illustrations and asking questions, keeping your child’s interest</a:t>
            </a:r>
          </a:p>
          <a:p>
            <a:r>
              <a:rPr lang="en-US" baseline="0" dirty="0" smtClean="0"/>
              <a:t>B: we want some vocabulary to be new so the child can continue to maximize his or her vocab knowledge</a:t>
            </a:r>
          </a:p>
          <a:p>
            <a:r>
              <a:rPr lang="en-US" baseline="0" dirty="0" smtClean="0"/>
              <a:t>C was our best answer: repeating phrases allow for a lot of participation by the child and allows for opportunities for the child to participate, multiple exposures throughout the book, modeling</a:t>
            </a:r>
          </a:p>
          <a:p>
            <a:r>
              <a:rPr lang="en-US" baseline="0" dirty="0" smtClean="0"/>
              <a:t>D: the content of the book should never be too high above the child’s current level - child will lose interest, may feel defeated or unable to participate because it is too challenging/they don't understand</a:t>
            </a:r>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3</a:t>
            </a:fld>
            <a:endParaRPr lang="en-US" altLang="en-US"/>
          </a:p>
        </p:txBody>
      </p:sp>
    </p:spTree>
    <p:extLst>
      <p:ext uri="{BB962C8B-B14F-4D97-AF65-F5344CB8AC3E}">
        <p14:creationId xmlns:p14="http://schemas.microsoft.com/office/powerpoint/2010/main" val="179245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you may pair pointing with the book with the verbal expression or sign – this is a strategy</a:t>
            </a:r>
            <a:r>
              <a:rPr lang="en-US" baseline="0" dirty="0" smtClean="0"/>
              <a:t> to be used but in this situation in which the question was too difficult, there is another step to go down to before resorting to pointing</a:t>
            </a:r>
          </a:p>
          <a:p>
            <a:r>
              <a:rPr lang="en-US" baseline="0" dirty="0" smtClean="0"/>
              <a:t>B: Yes/No response does not elicit novel language</a:t>
            </a:r>
          </a:p>
          <a:p>
            <a:r>
              <a:rPr lang="en-US" baseline="0" dirty="0" smtClean="0"/>
              <a:t>C best answer: providing an either/or question is going to allow the child the most opportunity to use language but at a more supportive level – in some cases, this may still be too difficult and may need to provide the answer for the child or pair it with pointing but you want to try offering choices before resorting to that</a:t>
            </a:r>
          </a:p>
          <a:p>
            <a:r>
              <a:rPr lang="en-US" baseline="0" dirty="0" smtClean="0"/>
              <a:t>D: children are often not able to self-reflect at this young age – remember, we need to be explicit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4</a:t>
            </a:fld>
            <a:endParaRPr lang="en-US" altLang="en-US"/>
          </a:p>
        </p:txBody>
      </p:sp>
    </p:spTree>
    <p:extLst>
      <p:ext uri="{BB962C8B-B14F-4D97-AF65-F5344CB8AC3E}">
        <p14:creationId xmlns:p14="http://schemas.microsoft.com/office/powerpoint/2010/main" val="101102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walk away from this workshop, hanging onto these two acronyms is going to be helpful in shared</a:t>
            </a:r>
            <a:r>
              <a:rPr lang="en-US" baseline="0" dirty="0" smtClean="0"/>
              <a:t> reading experiences with your child going forward</a:t>
            </a:r>
          </a:p>
          <a:p>
            <a:r>
              <a:rPr lang="en-US" baseline="0" dirty="0" smtClean="0"/>
              <a:t>CROWD – prompts to use during reading</a:t>
            </a:r>
          </a:p>
          <a:p>
            <a:r>
              <a:rPr lang="en-US" baseline="0" dirty="0" smtClean="0"/>
              <a:t>PEER – after your prompt the child, evaluate, expand the child’s response, and repeat it to make sure the child has read it</a:t>
            </a:r>
          </a:p>
          <a:p>
            <a:endParaRPr lang="en-US" baseline="0" dirty="0" smtClean="0"/>
          </a:p>
          <a:p>
            <a:r>
              <a:rPr lang="en-US" baseline="0" dirty="0" smtClean="0"/>
              <a:t>Can use acronyms to help spark your memory</a:t>
            </a:r>
          </a:p>
          <a:p>
            <a:endParaRPr lang="en-US" baseline="0" dirty="0" smtClean="0"/>
          </a:p>
          <a:p>
            <a:r>
              <a:rPr lang="en-US" baseline="0" dirty="0" smtClean="0"/>
              <a:t>Adult: What is this?</a:t>
            </a:r>
          </a:p>
          <a:p>
            <a:r>
              <a:rPr lang="en-US" baseline="0" dirty="0" smtClean="0"/>
              <a:t>Child: Dog</a:t>
            </a:r>
          </a:p>
          <a:p>
            <a:r>
              <a:rPr lang="en-US" baseline="0" dirty="0" smtClean="0"/>
              <a:t>Adult: Yes! A brown dog.</a:t>
            </a:r>
          </a:p>
          <a:p>
            <a:r>
              <a:rPr lang="en-US" baseline="0" dirty="0" smtClean="0"/>
              <a:t>Repeat "What is this?"</a:t>
            </a:r>
          </a:p>
          <a:p>
            <a:r>
              <a:rPr lang="en-US" baseline="0" dirty="0" smtClean="0"/>
              <a:t>Or you may say sign brown dog, say brown dog</a:t>
            </a:r>
          </a:p>
          <a:p>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5</a:t>
            </a:fld>
            <a:endParaRPr lang="en-US" altLang="en-US"/>
          </a:p>
        </p:txBody>
      </p:sp>
    </p:spTree>
    <p:extLst>
      <p:ext uri="{BB962C8B-B14F-4D97-AF65-F5344CB8AC3E}">
        <p14:creationId xmlns:p14="http://schemas.microsoft.com/office/powerpoint/2010/main" val="122845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2788" rtl="0" eaLnBrk="0" fontAlgn="base" latinLnBrk="0" hangingPunct="0">
              <a:lnSpc>
                <a:spcPct val="100000"/>
              </a:lnSpc>
              <a:spcBef>
                <a:spcPct val="30000"/>
              </a:spcBef>
              <a:spcAft>
                <a:spcPct val="0"/>
              </a:spcAft>
              <a:buClrTx/>
              <a:buSzTx/>
              <a:buFontTx/>
              <a:buNone/>
              <a:tabLst/>
              <a:defRPr/>
            </a:pPr>
            <a:r>
              <a:rPr lang="en-US" dirty="0" smtClean="0"/>
              <a:t>Ladder is a nice visual to think about when supporting your child during reading: help the child reach higher in their learning</a:t>
            </a:r>
            <a:r>
              <a:rPr lang="en-US" baseline="0" dirty="0" smtClean="0"/>
              <a:t> and achievement – instead of asking them to go up a whole step, we give them a ladder in order to make it to the next step</a:t>
            </a:r>
          </a:p>
          <a:p>
            <a:pPr marL="0" marR="0" indent="0" algn="l" defTabSz="712788" rtl="0" eaLnBrk="0" fontAlgn="base" latinLnBrk="0" hangingPunct="0">
              <a:lnSpc>
                <a:spcPct val="100000"/>
              </a:lnSpc>
              <a:spcBef>
                <a:spcPct val="30000"/>
              </a:spcBef>
              <a:spcAft>
                <a:spcPct val="0"/>
              </a:spcAft>
              <a:buClrTx/>
              <a:buSzTx/>
              <a:buFontTx/>
              <a:buNone/>
              <a:tabLst/>
              <a:defRPr/>
            </a:pPr>
            <a:r>
              <a:rPr lang="en-US" baseline="0" dirty="0" smtClean="0"/>
              <a:t>Bridging the gap between what children know and what they don’t know</a:t>
            </a:r>
          </a:p>
          <a:p>
            <a:pPr marL="0" marR="0" indent="0" algn="l" defTabSz="712788" rtl="0" eaLnBrk="0" fontAlgn="base" latinLnBrk="0" hangingPunct="0">
              <a:lnSpc>
                <a:spcPct val="100000"/>
              </a:lnSpc>
              <a:spcBef>
                <a:spcPct val="30000"/>
              </a:spcBef>
              <a:spcAft>
                <a:spcPct val="0"/>
              </a:spcAft>
              <a:buClrTx/>
              <a:buSzTx/>
              <a:buFontTx/>
              <a:buNone/>
              <a:tabLst/>
              <a:defRPr/>
            </a:pPr>
            <a:r>
              <a:rPr lang="en-US" baseline="0" dirty="0" smtClean="0"/>
              <a:t>We can’t expect them to one day be able to point to a frog and the next day say the word frog – we need to build up to that</a:t>
            </a:r>
          </a:p>
          <a:p>
            <a:pPr marL="0" marR="0" indent="0" algn="l" defTabSz="712788"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712788" rtl="0" eaLnBrk="0" fontAlgn="base" latinLnBrk="0" hangingPunct="0">
              <a:lnSpc>
                <a:spcPct val="100000"/>
              </a:lnSpc>
              <a:spcBef>
                <a:spcPct val="30000"/>
              </a:spcBef>
              <a:spcAft>
                <a:spcPct val="0"/>
              </a:spcAft>
              <a:buClrTx/>
              <a:buSzTx/>
              <a:buFontTx/>
              <a:buNone/>
              <a:tabLst/>
              <a:defRPr/>
            </a:pPr>
            <a:r>
              <a:rPr lang="en-US" baseline="0" dirty="0" smtClean="0"/>
              <a:t>The task you may ask of a child must be within the child’s current capabilities – and then over time, you may not need the ladder anymore, might only be temporary</a:t>
            </a:r>
            <a:endParaRPr lang="en-US" dirty="0" smtClean="0"/>
          </a:p>
          <a:p>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6</a:t>
            </a:fld>
            <a:endParaRPr lang="en-US" altLang="en-US"/>
          </a:p>
        </p:txBody>
      </p:sp>
    </p:spTree>
    <p:extLst>
      <p:ext uri="{BB962C8B-B14F-4D97-AF65-F5344CB8AC3E}">
        <p14:creationId xmlns:p14="http://schemas.microsoft.com/office/powerpoint/2010/main" val="35655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level hierarchy </a:t>
            </a:r>
          </a:p>
          <a:p>
            <a:r>
              <a:rPr lang="en-US" dirty="0" smtClean="0"/>
              <a:t>Nonverbal requires the child to determine the intent of the communication exchange and say aloud</a:t>
            </a:r>
            <a:r>
              <a:rPr lang="en-US" baseline="0" dirty="0" smtClean="0"/>
              <a:t> what they may see</a:t>
            </a:r>
          </a:p>
          <a:p>
            <a:r>
              <a:rPr lang="en-US" baseline="0" dirty="0" smtClean="0"/>
              <a:t>Commenting or providing a model - "Look there is a cat jumping on the bed" hoping that that child contributes more information after</a:t>
            </a:r>
          </a:p>
          <a:p>
            <a:r>
              <a:rPr lang="en-US" baseline="0" dirty="0" smtClean="0"/>
              <a:t>Questioning – would want Yes/No to be the last choice if child is not able to do the ones above it</a:t>
            </a:r>
          </a:p>
          <a:p>
            <a:r>
              <a:rPr lang="en-US" baseline="0" dirty="0" smtClean="0"/>
              <a:t>Then direction: explicit, straightforward, directly states what you want the child to say, sign, or do - "sign frog"</a:t>
            </a:r>
          </a:p>
          <a:p>
            <a:endParaRPr lang="en-US" baseline="0" dirty="0" smtClean="0"/>
          </a:p>
          <a:p>
            <a:r>
              <a:rPr lang="en-US" baseline="0" dirty="0" smtClean="0"/>
              <a:t>Can work your way up this hierarchy or down at times if your child is having more difficulty</a:t>
            </a:r>
          </a:p>
          <a:p>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7</a:t>
            </a:fld>
            <a:endParaRPr lang="en-US" altLang="en-US"/>
          </a:p>
        </p:txBody>
      </p:sp>
    </p:spTree>
    <p:extLst>
      <p:ext uri="{BB962C8B-B14F-4D97-AF65-F5344CB8AC3E}">
        <p14:creationId xmlns:p14="http://schemas.microsoft.com/office/powerpoint/2010/main" val="1641587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think the spaceship is going to the moon or the</a:t>
            </a:r>
            <a:r>
              <a:rPr lang="en-US" baseline="0" dirty="0" smtClean="0"/>
              <a:t> sun?</a:t>
            </a:r>
          </a:p>
          <a:p>
            <a:r>
              <a:rPr lang="en-US" baseline="0" dirty="0" smtClean="0"/>
              <a:t>Sign 'moon'</a:t>
            </a:r>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8</a:t>
            </a:fld>
            <a:endParaRPr lang="en-US" altLang="en-US"/>
          </a:p>
        </p:txBody>
      </p:sp>
    </p:spTree>
    <p:extLst>
      <p:ext uri="{BB962C8B-B14F-4D97-AF65-F5344CB8AC3E}">
        <p14:creationId xmlns:p14="http://schemas.microsoft.com/office/powerpoint/2010/main" val="4480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are getting more into types of scaffolding within this overall hierarchy</a:t>
            </a:r>
          </a:p>
          <a:p>
            <a:endParaRPr lang="en-US" dirty="0" smtClean="0"/>
          </a:p>
          <a:p>
            <a:r>
              <a:rPr lang="en-US" dirty="0" smtClean="0"/>
              <a:t>This continuum</a:t>
            </a:r>
            <a:r>
              <a:rPr lang="en-US" baseline="0" dirty="0" smtClean="0"/>
              <a:t> originally stemmed from a study done with teachers use of scaffolding within a classroom but it also applies to a one-to-one reading experience</a:t>
            </a:r>
          </a:p>
          <a:p>
            <a:r>
              <a:rPr lang="en-US" baseline="0" dirty="0" smtClean="0"/>
              <a:t>Low levels of support: the child is at a higher level so no longer needs as much support</a:t>
            </a:r>
          </a:p>
          <a:p>
            <a:r>
              <a:rPr lang="en-US" baseline="0" dirty="0" smtClean="0"/>
              <a:t>High levels of support: the child needs more assistance </a:t>
            </a:r>
            <a:endParaRPr lang="en-US" dirty="0"/>
          </a:p>
        </p:txBody>
      </p:sp>
      <p:sp>
        <p:nvSpPr>
          <p:cNvPr id="4" name="Slide Number Placeholder 3"/>
          <p:cNvSpPr>
            <a:spLocks noGrp="1"/>
          </p:cNvSpPr>
          <p:nvPr>
            <p:ph type="sldNum" sz="quarter" idx="10"/>
          </p:nvPr>
        </p:nvSpPr>
        <p:spPr/>
        <p:txBody>
          <a:bodyPr/>
          <a:lstStyle/>
          <a:p>
            <a:fld id="{A9065AD8-3539-4488-BA58-EDA197F59773}" type="slidenum">
              <a:rPr lang="en-US" altLang="en-US" smtClean="0"/>
              <a:pPr/>
              <a:t>9</a:t>
            </a:fld>
            <a:endParaRPr lang="en-US" altLang="en-US"/>
          </a:p>
        </p:txBody>
      </p:sp>
    </p:spTree>
    <p:extLst>
      <p:ext uri="{BB962C8B-B14F-4D97-AF65-F5344CB8AC3E}">
        <p14:creationId xmlns:p14="http://schemas.microsoft.com/office/powerpoint/2010/main" val="248424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l="2124" r="323" b="423"/>
          <a:stretch>
            <a:fillRect/>
          </a:stretch>
        </p:blipFill>
        <p:spPr bwMode="auto">
          <a:xfrm>
            <a:off x="1588" y="0"/>
            <a:ext cx="91408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8650" y="444500"/>
            <a:ext cx="6343650" cy="1524000"/>
          </a:xfrm>
        </p:spPr>
        <p:txBody>
          <a:bodyPr>
            <a:normAutofit/>
          </a:bodyPr>
          <a:lstStyle>
            <a:lvl1pPr algn="l">
              <a:defRPr sz="3400"/>
            </a:lvl1pPr>
          </a:lstStyle>
          <a:p>
            <a:r>
              <a:rPr lang="en-US"/>
              <a:t>Click to edit Master title style</a:t>
            </a:r>
            <a:endParaRPr lang="en-US" dirty="0"/>
          </a:p>
        </p:txBody>
      </p:sp>
      <p:sp>
        <p:nvSpPr>
          <p:cNvPr id="3" name="Subtitle 2"/>
          <p:cNvSpPr>
            <a:spLocks noGrp="1"/>
          </p:cNvSpPr>
          <p:nvPr>
            <p:ph type="subTitle" idx="1"/>
          </p:nvPr>
        </p:nvSpPr>
        <p:spPr>
          <a:xfrm>
            <a:off x="628650" y="2032000"/>
            <a:ext cx="5314950" cy="762000"/>
          </a:xfrm>
        </p:spPr>
        <p:txBody>
          <a:bodyPr>
            <a:normAutofit/>
          </a:bodyPr>
          <a:lstStyle>
            <a:lvl1pPr marL="0" indent="0" algn="l">
              <a:spcBef>
                <a:spcPts val="936"/>
              </a:spcBef>
              <a:buNone/>
              <a:defRPr sz="1900">
                <a:latin typeface="+mj-lt"/>
              </a:defRPr>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2600557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40825"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5"/>
          <p:cNvSpPr>
            <a:spLocks/>
          </p:cNvSpPr>
          <p:nvPr/>
        </p:nvSpPr>
        <p:spPr bwMode="gray">
          <a:xfrm>
            <a:off x="571500" y="777875"/>
            <a:ext cx="3086100" cy="3424238"/>
          </a:xfrm>
          <a:custGeom>
            <a:avLst/>
            <a:gdLst>
              <a:gd name="T0" fmla="*/ 2877714 w 933"/>
              <a:gd name="T1" fmla="*/ 171899 h 1275"/>
              <a:gd name="T2" fmla="*/ 2877714 w 933"/>
              <a:gd name="T3" fmla="*/ 3258027 h 1275"/>
              <a:gd name="T4" fmla="*/ 201771 w 933"/>
              <a:gd name="T5" fmla="*/ 3258027 h 1275"/>
              <a:gd name="T6" fmla="*/ 201771 w 933"/>
              <a:gd name="T7" fmla="*/ 171899 h 1275"/>
              <a:gd name="T8" fmla="*/ 2877714 w 933"/>
              <a:gd name="T9" fmla="*/ 171899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lIns="71323" tIns="35662" rIns="71323" bIns="35662"/>
          <a:lstStyle/>
          <a:p>
            <a:pPr eaLnBrk="1" hangingPunct="1">
              <a:defRPr/>
            </a:pPr>
            <a:endParaRPr lang="en-US">
              <a:latin typeface="Arial" panose="020B0604020202020204" pitchFamily="34" charset="0"/>
            </a:endParaRPr>
          </a:p>
        </p:txBody>
      </p:sp>
      <p:sp>
        <p:nvSpPr>
          <p:cNvPr id="8" name="Freeform 5"/>
          <p:cNvSpPr>
            <a:spLocks/>
          </p:cNvSpPr>
          <p:nvPr/>
        </p:nvSpPr>
        <p:spPr bwMode="gray">
          <a:xfrm>
            <a:off x="3975100" y="777875"/>
            <a:ext cx="3086100" cy="3424238"/>
          </a:xfrm>
          <a:custGeom>
            <a:avLst/>
            <a:gdLst>
              <a:gd name="T0" fmla="*/ 2877714 w 933"/>
              <a:gd name="T1" fmla="*/ 171899 h 1275"/>
              <a:gd name="T2" fmla="*/ 2877714 w 933"/>
              <a:gd name="T3" fmla="*/ 3258027 h 1275"/>
              <a:gd name="T4" fmla="*/ 201771 w 933"/>
              <a:gd name="T5" fmla="*/ 3258027 h 1275"/>
              <a:gd name="T6" fmla="*/ 201771 w 933"/>
              <a:gd name="T7" fmla="*/ 171899 h 1275"/>
              <a:gd name="T8" fmla="*/ 2877714 w 933"/>
              <a:gd name="T9" fmla="*/ 171899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lIns="71323" tIns="35662" rIns="71323" bIns="35662"/>
          <a:lstStyle/>
          <a:p>
            <a:pPr eaLnBrk="1" hangingPunct="1">
              <a:defRPr/>
            </a:pPr>
            <a:endParaRPr lang="en-US">
              <a:latin typeface="Arial" panose="020B0604020202020204" pitchFamily="34" charset="0"/>
            </a:endParaRPr>
          </a:p>
        </p:txBody>
      </p:sp>
      <p:sp>
        <p:nvSpPr>
          <p:cNvPr id="15" name="Picture Placeholder 14"/>
          <p:cNvSpPr>
            <a:spLocks noGrp="1"/>
          </p:cNvSpPr>
          <p:nvPr>
            <p:ph type="pic" sz="quarter" idx="13"/>
          </p:nvPr>
        </p:nvSpPr>
        <p:spPr>
          <a:xfrm>
            <a:off x="744327" y="927519"/>
            <a:ext cx="2728840" cy="3125266"/>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285293" rtlCol="0">
            <a:noAutofit/>
          </a:bodyPr>
          <a:lstStyle>
            <a:lvl1pPr marL="0" indent="0" algn="ctr">
              <a:buNone/>
              <a:defRPr/>
            </a:lvl1pPr>
          </a:lstStyle>
          <a:p>
            <a:pPr lvl="0"/>
            <a:r>
              <a:rPr lang="en-US" noProof="0"/>
              <a:t>Click icon to add picture</a:t>
            </a:r>
          </a:p>
        </p:txBody>
      </p:sp>
      <p:sp>
        <p:nvSpPr>
          <p:cNvPr id="19" name="Picture Placeholder 18"/>
          <p:cNvSpPr>
            <a:spLocks noGrp="1"/>
          </p:cNvSpPr>
          <p:nvPr>
            <p:ph type="pic" sz="quarter" idx="15"/>
          </p:nvPr>
        </p:nvSpPr>
        <p:spPr>
          <a:xfrm>
            <a:off x="4147926" y="927519"/>
            <a:ext cx="2728840" cy="3125266"/>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285293" rtlCol="0">
            <a:noAutofit/>
          </a:bodyPr>
          <a:lstStyle>
            <a:lvl1pPr marL="0" indent="0" algn="ctr">
              <a:buNone/>
              <a:defRPr/>
            </a:lvl1pPr>
          </a:lstStyle>
          <a:p>
            <a:pPr lvl="0"/>
            <a:r>
              <a:rPr lang="en-US" noProof="0"/>
              <a:t>Click icon to add picture</a:t>
            </a:r>
          </a:p>
        </p:txBody>
      </p:sp>
      <p:sp>
        <p:nvSpPr>
          <p:cNvPr id="17" name="Text Placeholder 16"/>
          <p:cNvSpPr>
            <a:spLocks noGrp="1"/>
          </p:cNvSpPr>
          <p:nvPr>
            <p:ph type="body" sz="quarter" idx="14"/>
          </p:nvPr>
        </p:nvSpPr>
        <p:spPr>
          <a:xfrm>
            <a:off x="771436" y="4421188"/>
            <a:ext cx="2674620" cy="914400"/>
          </a:xfrm>
        </p:spPr>
        <p:txBody>
          <a:bodyPr>
            <a:normAutofit/>
          </a:bodyPr>
          <a:lstStyle>
            <a:lvl1pPr marL="0" indent="0">
              <a:buNone/>
              <a:defRPr sz="1400"/>
            </a:lvl1pPr>
            <a:lvl2pPr marL="0" indent="0">
              <a:spcBef>
                <a:spcPts val="936"/>
              </a:spcBef>
              <a:buNone/>
              <a:defRPr sz="1400"/>
            </a:lvl2pPr>
            <a:lvl3pPr marL="0" indent="0">
              <a:spcBef>
                <a:spcPts val="936"/>
              </a:spcBef>
              <a:buNone/>
              <a:defRPr sz="1400"/>
            </a:lvl3pPr>
            <a:lvl4pPr marL="0" indent="0">
              <a:spcBef>
                <a:spcPts val="936"/>
              </a:spcBef>
              <a:buNone/>
              <a:defRPr sz="1400"/>
            </a:lvl4pPr>
            <a:lvl5pPr marL="0" indent="0">
              <a:spcBef>
                <a:spcPts val="936"/>
              </a:spcBef>
              <a:buNone/>
              <a:defRPr sz="1400"/>
            </a:lvl5pPr>
          </a:lstStyle>
          <a:p>
            <a:pPr lvl="0"/>
            <a:r>
              <a:rPr lang="en-US"/>
              <a:t>Click to edit Master text styles</a:t>
            </a:r>
          </a:p>
        </p:txBody>
      </p:sp>
      <p:sp>
        <p:nvSpPr>
          <p:cNvPr id="20" name="Text Placeholder 16"/>
          <p:cNvSpPr>
            <a:spLocks noGrp="1"/>
          </p:cNvSpPr>
          <p:nvPr>
            <p:ph type="body" sz="quarter" idx="16"/>
          </p:nvPr>
        </p:nvSpPr>
        <p:spPr>
          <a:xfrm>
            <a:off x="4175036" y="4421188"/>
            <a:ext cx="2674620" cy="914400"/>
          </a:xfrm>
        </p:spPr>
        <p:txBody>
          <a:bodyPr>
            <a:normAutofit/>
          </a:bodyPr>
          <a:lstStyle>
            <a:lvl1pPr marL="0" indent="0">
              <a:buNone/>
              <a:defRPr sz="1400"/>
            </a:lvl1pPr>
            <a:lvl2pPr marL="0" indent="0">
              <a:spcBef>
                <a:spcPts val="936"/>
              </a:spcBef>
              <a:buNone/>
              <a:defRPr sz="1400"/>
            </a:lvl2pPr>
            <a:lvl3pPr marL="0" indent="0">
              <a:spcBef>
                <a:spcPts val="936"/>
              </a:spcBef>
              <a:buNone/>
              <a:defRPr sz="1400"/>
            </a:lvl3pPr>
            <a:lvl4pPr marL="0" indent="0">
              <a:spcBef>
                <a:spcPts val="936"/>
              </a:spcBef>
              <a:buNone/>
              <a:defRPr sz="1400"/>
            </a:lvl4pPr>
            <a:lvl5pPr marL="0" indent="0">
              <a:spcBef>
                <a:spcPts val="936"/>
              </a:spcBef>
              <a:buNone/>
              <a:defRPr sz="1400"/>
            </a:lvl5pPr>
          </a:lstStyle>
          <a:p>
            <a:pPr lvl="0"/>
            <a:r>
              <a:rPr lang="en-US"/>
              <a:t>Click to edit Master text styles</a:t>
            </a:r>
          </a:p>
        </p:txBody>
      </p:sp>
    </p:spTree>
    <p:extLst>
      <p:ext uri="{BB962C8B-B14F-4D97-AF65-F5344CB8AC3E}">
        <p14:creationId xmlns:p14="http://schemas.microsoft.com/office/powerpoint/2010/main" val="162820485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8"/>
            <a:ext cx="9140825"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5"/>
          <p:cNvSpPr>
            <a:spLocks/>
          </p:cNvSpPr>
          <p:nvPr/>
        </p:nvSpPr>
        <p:spPr bwMode="gray">
          <a:xfrm>
            <a:off x="571500" y="777875"/>
            <a:ext cx="4000500" cy="3424238"/>
          </a:xfrm>
          <a:custGeom>
            <a:avLst/>
            <a:gdLst>
              <a:gd name="T0" fmla="*/ 3730370 w 933"/>
              <a:gd name="T1" fmla="*/ 171899 h 1275"/>
              <a:gd name="T2" fmla="*/ 3730370 w 933"/>
              <a:gd name="T3" fmla="*/ 3258027 h 1275"/>
              <a:gd name="T4" fmla="*/ 261555 w 933"/>
              <a:gd name="T5" fmla="*/ 3258027 h 1275"/>
              <a:gd name="T6" fmla="*/ 261555 w 933"/>
              <a:gd name="T7" fmla="*/ 171899 h 1275"/>
              <a:gd name="T8" fmla="*/ 3730370 w 933"/>
              <a:gd name="T9" fmla="*/ 171899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lIns="71323" tIns="35662" rIns="71323" bIns="35662"/>
          <a:lstStyle/>
          <a:p>
            <a:pPr eaLnBrk="1" hangingPunct="1">
              <a:defRPr/>
            </a:pPr>
            <a:endParaRPr lang="en-US">
              <a:latin typeface="Arial" panose="020B0604020202020204" pitchFamily="34" charset="0"/>
            </a:endParaRPr>
          </a:p>
        </p:txBody>
      </p:sp>
      <p:sp>
        <p:nvSpPr>
          <p:cNvPr id="9" name="Freeform 5"/>
          <p:cNvSpPr>
            <a:spLocks/>
          </p:cNvSpPr>
          <p:nvPr/>
        </p:nvSpPr>
        <p:spPr bwMode="gray">
          <a:xfrm>
            <a:off x="4743450" y="806450"/>
            <a:ext cx="2243138" cy="1611313"/>
          </a:xfrm>
          <a:custGeom>
            <a:avLst/>
            <a:gdLst>
              <a:gd name="T0" fmla="*/ 2091736 w 933"/>
              <a:gd name="T1" fmla="*/ 80915 h 1275"/>
              <a:gd name="T2" fmla="*/ 2091736 w 933"/>
              <a:gd name="T3" fmla="*/ 1533600 h 1275"/>
              <a:gd name="T4" fmla="*/ 146662 w 933"/>
              <a:gd name="T5" fmla="*/ 1533600 h 1275"/>
              <a:gd name="T6" fmla="*/ 146662 w 933"/>
              <a:gd name="T7" fmla="*/ 80915 h 1275"/>
              <a:gd name="T8" fmla="*/ 2091736 w 933"/>
              <a:gd name="T9" fmla="*/ 80915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lIns="71323" tIns="35662" rIns="71323" bIns="35662"/>
          <a:lstStyle/>
          <a:p>
            <a:pPr eaLnBrk="1" hangingPunct="1">
              <a:defRPr/>
            </a:pPr>
            <a:endParaRPr lang="en-US">
              <a:latin typeface="Arial" panose="020B0604020202020204" pitchFamily="34" charset="0"/>
            </a:endParaRPr>
          </a:p>
        </p:txBody>
      </p:sp>
      <p:sp>
        <p:nvSpPr>
          <p:cNvPr id="10" name="Freeform 5"/>
          <p:cNvSpPr>
            <a:spLocks/>
          </p:cNvSpPr>
          <p:nvPr/>
        </p:nvSpPr>
        <p:spPr bwMode="gray">
          <a:xfrm>
            <a:off x="4743450" y="2551113"/>
            <a:ext cx="2243138" cy="1611312"/>
          </a:xfrm>
          <a:custGeom>
            <a:avLst/>
            <a:gdLst>
              <a:gd name="T0" fmla="*/ 2091736 w 933"/>
              <a:gd name="T1" fmla="*/ 80915 h 1275"/>
              <a:gd name="T2" fmla="*/ 2091736 w 933"/>
              <a:gd name="T3" fmla="*/ 1533600 h 1275"/>
              <a:gd name="T4" fmla="*/ 146662 w 933"/>
              <a:gd name="T5" fmla="*/ 1533600 h 1275"/>
              <a:gd name="T6" fmla="*/ 146662 w 933"/>
              <a:gd name="T7" fmla="*/ 80915 h 1275"/>
              <a:gd name="T8" fmla="*/ 2091736 w 933"/>
              <a:gd name="T9" fmla="*/ 80915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lIns="71323" tIns="35662" rIns="71323" bIns="35662"/>
          <a:lstStyle/>
          <a:p>
            <a:pPr eaLnBrk="1" hangingPunct="1">
              <a:defRPr/>
            </a:pPr>
            <a:endParaRPr lang="en-US">
              <a:latin typeface="Arial" panose="020B0604020202020204" pitchFamily="34" charset="0"/>
            </a:endParaRPr>
          </a:p>
        </p:txBody>
      </p:sp>
      <p:sp>
        <p:nvSpPr>
          <p:cNvPr id="15" name="Picture Placeholder 14"/>
          <p:cNvSpPr>
            <a:spLocks noGrp="1"/>
          </p:cNvSpPr>
          <p:nvPr>
            <p:ph type="pic" sz="quarter" idx="13"/>
          </p:nvPr>
        </p:nvSpPr>
        <p:spPr>
          <a:xfrm>
            <a:off x="743916" y="927519"/>
            <a:ext cx="3655668" cy="3125266"/>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285293" rtlCol="0">
            <a:noAutofit/>
          </a:bodyPr>
          <a:lstStyle>
            <a:lvl1pPr marL="0" indent="0" algn="ctr">
              <a:buNone/>
              <a:defRPr/>
            </a:lvl1pPr>
          </a:lstStyle>
          <a:p>
            <a:pPr lvl="0"/>
            <a:r>
              <a:rPr lang="en-US" noProof="0"/>
              <a:t>Click icon to add picture</a:t>
            </a:r>
          </a:p>
        </p:txBody>
      </p:sp>
      <p:sp>
        <p:nvSpPr>
          <p:cNvPr id="19" name="Picture Placeholder 18"/>
          <p:cNvSpPr>
            <a:spLocks noGrp="1"/>
          </p:cNvSpPr>
          <p:nvPr>
            <p:ph type="pic" sz="quarter" idx="15"/>
          </p:nvPr>
        </p:nvSpPr>
        <p:spPr>
          <a:xfrm>
            <a:off x="4879519" y="924786"/>
            <a:ext cx="1969979" cy="137460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142646" rtlCol="0">
            <a:noAutofit/>
          </a:bodyPr>
          <a:lstStyle>
            <a:lvl1pPr marL="0" indent="0" algn="ctr">
              <a:buNone/>
              <a:defRPr/>
            </a:lvl1pPr>
          </a:lstStyle>
          <a:p>
            <a:pPr lvl="0"/>
            <a:r>
              <a:rPr lang="en-US" noProof="0"/>
              <a:t>Click icon to add picture</a:t>
            </a:r>
          </a:p>
        </p:txBody>
      </p:sp>
      <p:sp>
        <p:nvSpPr>
          <p:cNvPr id="17" name="Text Placeholder 16"/>
          <p:cNvSpPr>
            <a:spLocks noGrp="1"/>
          </p:cNvSpPr>
          <p:nvPr>
            <p:ph type="body" sz="quarter" idx="14"/>
          </p:nvPr>
        </p:nvSpPr>
        <p:spPr>
          <a:xfrm>
            <a:off x="771436" y="4932712"/>
            <a:ext cx="6078062" cy="414517"/>
          </a:xfrm>
        </p:spPr>
        <p:txBody>
          <a:bodyPr>
            <a:normAutofit/>
          </a:bodyPr>
          <a:lstStyle>
            <a:lvl1pPr marL="0" indent="0">
              <a:spcBef>
                <a:spcPts val="0"/>
              </a:spcBef>
              <a:buNone/>
              <a:defRPr sz="1200"/>
            </a:lvl1pPr>
            <a:lvl2pPr marL="0" indent="0">
              <a:spcBef>
                <a:spcPts val="936"/>
              </a:spcBef>
              <a:buNone/>
              <a:defRPr sz="1400"/>
            </a:lvl2pPr>
            <a:lvl3pPr marL="0" indent="0">
              <a:spcBef>
                <a:spcPts val="936"/>
              </a:spcBef>
              <a:buNone/>
              <a:defRPr sz="1400"/>
            </a:lvl3pPr>
            <a:lvl4pPr marL="0" indent="0">
              <a:spcBef>
                <a:spcPts val="936"/>
              </a:spcBef>
              <a:buNone/>
              <a:defRPr sz="1400"/>
            </a:lvl4pPr>
            <a:lvl5pPr marL="0" indent="0">
              <a:spcBef>
                <a:spcPts val="936"/>
              </a:spcBef>
              <a:buNone/>
              <a:defRPr sz="1400"/>
            </a:lvl5pPr>
          </a:lstStyle>
          <a:p>
            <a:pPr lvl="0"/>
            <a:r>
              <a:rPr lang="en-US"/>
              <a:t>Click to edit Master text styles</a:t>
            </a:r>
          </a:p>
        </p:txBody>
      </p:sp>
      <p:sp>
        <p:nvSpPr>
          <p:cNvPr id="13" name="Picture Placeholder 12"/>
          <p:cNvSpPr>
            <a:spLocks noGrp="1"/>
          </p:cNvSpPr>
          <p:nvPr>
            <p:ph type="pic" sz="quarter" idx="16"/>
          </p:nvPr>
        </p:nvSpPr>
        <p:spPr>
          <a:xfrm>
            <a:off x="4879519" y="2669484"/>
            <a:ext cx="1969979" cy="137460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142646" rtlCol="0">
            <a:noAutofit/>
          </a:bodyPr>
          <a:lstStyle>
            <a:lvl1pPr marL="0" indent="0" algn="ctr">
              <a:buNone/>
              <a:defRPr/>
            </a:lvl1pPr>
          </a:lstStyle>
          <a:p>
            <a:pPr lvl="0"/>
            <a:r>
              <a:rPr lang="en-US" noProof="0"/>
              <a:t>Click icon to add picture</a:t>
            </a:r>
          </a:p>
        </p:txBody>
      </p:sp>
      <p:sp>
        <p:nvSpPr>
          <p:cNvPr id="2" name="Title 1"/>
          <p:cNvSpPr>
            <a:spLocks noGrp="1"/>
          </p:cNvSpPr>
          <p:nvPr>
            <p:ph type="title"/>
          </p:nvPr>
        </p:nvSpPr>
        <p:spPr>
          <a:xfrm>
            <a:off x="771436" y="4421187"/>
            <a:ext cx="6078062" cy="483268"/>
          </a:xfrm>
        </p:spPr>
        <p:txBody>
          <a:bodyPr>
            <a:normAutofit/>
          </a:bodyPr>
          <a:lstStyle>
            <a:lvl1pPr>
              <a:defRPr sz="19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4867397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5"/>
          <p:cNvSpPr>
            <a:spLocks/>
          </p:cNvSpPr>
          <p:nvPr/>
        </p:nvSpPr>
        <p:spPr bwMode="gray">
          <a:xfrm>
            <a:off x="3136900" y="220663"/>
            <a:ext cx="3924300" cy="2516187"/>
          </a:xfrm>
          <a:custGeom>
            <a:avLst/>
            <a:gdLst>
              <a:gd name="T0" fmla="*/ 3659314 w 933"/>
              <a:gd name="T1" fmla="*/ 126328 h 1275"/>
              <a:gd name="T2" fmla="*/ 3659314 w 933"/>
              <a:gd name="T3" fmla="*/ 2394306 h 1275"/>
              <a:gd name="T4" fmla="*/ 256573 w 933"/>
              <a:gd name="T5" fmla="*/ 2394306 h 1275"/>
              <a:gd name="T6" fmla="*/ 256573 w 933"/>
              <a:gd name="T7" fmla="*/ 126328 h 1275"/>
              <a:gd name="T8" fmla="*/ 3659314 w 933"/>
              <a:gd name="T9" fmla="*/ 126328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lIns="71323" tIns="35662" rIns="71323" bIns="35662"/>
          <a:lstStyle/>
          <a:p>
            <a:pPr eaLnBrk="1" hangingPunct="1">
              <a:defRPr/>
            </a:pPr>
            <a:endParaRPr lang="en-US">
              <a:latin typeface="Arial" panose="020B0604020202020204" pitchFamily="34" charset="0"/>
            </a:endParaRPr>
          </a:p>
        </p:txBody>
      </p:sp>
      <p:sp>
        <p:nvSpPr>
          <p:cNvPr id="10" name="Freeform 5"/>
          <p:cNvSpPr>
            <a:spLocks/>
          </p:cNvSpPr>
          <p:nvPr/>
        </p:nvSpPr>
        <p:spPr bwMode="gray">
          <a:xfrm>
            <a:off x="612775" y="320675"/>
            <a:ext cx="2359025" cy="1579563"/>
          </a:xfrm>
          <a:custGeom>
            <a:avLst/>
            <a:gdLst>
              <a:gd name="T0" fmla="*/ 2200325 w 933"/>
              <a:gd name="T1" fmla="*/ 79254 h 1275"/>
              <a:gd name="T2" fmla="*/ 2200325 w 933"/>
              <a:gd name="T3" fmla="*/ 1502120 h 1275"/>
              <a:gd name="T4" fmla="*/ 154276 w 933"/>
              <a:gd name="T5" fmla="*/ 1502120 h 1275"/>
              <a:gd name="T6" fmla="*/ 154276 w 933"/>
              <a:gd name="T7" fmla="*/ 79254 h 1275"/>
              <a:gd name="T8" fmla="*/ 2200325 w 933"/>
              <a:gd name="T9" fmla="*/ 79254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lIns="71323" tIns="35662" rIns="71323" bIns="35662"/>
          <a:lstStyle/>
          <a:p>
            <a:pPr eaLnBrk="1" hangingPunct="1">
              <a:defRPr/>
            </a:pPr>
            <a:endParaRPr lang="en-US">
              <a:latin typeface="Arial" panose="020B0604020202020204" pitchFamily="34" charset="0"/>
            </a:endParaRPr>
          </a:p>
        </p:txBody>
      </p:sp>
      <p:sp>
        <p:nvSpPr>
          <p:cNvPr id="12" name="Freeform 5"/>
          <p:cNvSpPr>
            <a:spLocks/>
          </p:cNvSpPr>
          <p:nvPr/>
        </p:nvSpPr>
        <p:spPr bwMode="gray">
          <a:xfrm>
            <a:off x="612775" y="2065338"/>
            <a:ext cx="2359025" cy="1579562"/>
          </a:xfrm>
          <a:custGeom>
            <a:avLst/>
            <a:gdLst>
              <a:gd name="T0" fmla="*/ 2200325 w 933"/>
              <a:gd name="T1" fmla="*/ 79254 h 1275"/>
              <a:gd name="T2" fmla="*/ 2200325 w 933"/>
              <a:gd name="T3" fmla="*/ 1502120 h 1275"/>
              <a:gd name="T4" fmla="*/ 154276 w 933"/>
              <a:gd name="T5" fmla="*/ 1502120 h 1275"/>
              <a:gd name="T6" fmla="*/ 154276 w 933"/>
              <a:gd name="T7" fmla="*/ 79254 h 1275"/>
              <a:gd name="T8" fmla="*/ 2200325 w 933"/>
              <a:gd name="T9" fmla="*/ 79254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lIns="71323" tIns="35662" rIns="71323" bIns="35662"/>
          <a:lstStyle/>
          <a:p>
            <a:pPr eaLnBrk="1" hangingPunct="1">
              <a:defRPr/>
            </a:pPr>
            <a:endParaRPr lang="en-US">
              <a:latin typeface="Arial" panose="020B0604020202020204" pitchFamily="34" charset="0"/>
            </a:endParaRPr>
          </a:p>
        </p:txBody>
      </p:sp>
      <p:sp>
        <p:nvSpPr>
          <p:cNvPr id="14" name="Freeform 5"/>
          <p:cNvSpPr>
            <a:spLocks/>
          </p:cNvSpPr>
          <p:nvPr/>
        </p:nvSpPr>
        <p:spPr bwMode="gray">
          <a:xfrm>
            <a:off x="612775" y="3810000"/>
            <a:ext cx="2359025" cy="1579563"/>
          </a:xfrm>
          <a:custGeom>
            <a:avLst/>
            <a:gdLst>
              <a:gd name="T0" fmla="*/ 2200325 w 933"/>
              <a:gd name="T1" fmla="*/ 79254 h 1275"/>
              <a:gd name="T2" fmla="*/ 2200325 w 933"/>
              <a:gd name="T3" fmla="*/ 1502120 h 1275"/>
              <a:gd name="T4" fmla="*/ 154276 w 933"/>
              <a:gd name="T5" fmla="*/ 1502120 h 1275"/>
              <a:gd name="T6" fmla="*/ 154276 w 933"/>
              <a:gd name="T7" fmla="*/ 79254 h 1275"/>
              <a:gd name="T8" fmla="*/ 2200325 w 933"/>
              <a:gd name="T9" fmla="*/ 79254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lIns="71323" tIns="35662" rIns="71323" bIns="35662"/>
          <a:lstStyle/>
          <a:p>
            <a:pPr eaLnBrk="1" hangingPunct="1">
              <a:defRPr/>
            </a:pPr>
            <a:endParaRPr lang="en-US">
              <a:latin typeface="Arial" panose="020B0604020202020204" pitchFamily="34" charset="0"/>
            </a:endParaRPr>
          </a:p>
        </p:txBody>
      </p:sp>
      <p:sp>
        <p:nvSpPr>
          <p:cNvPr id="16" name="Freeform 5"/>
          <p:cNvSpPr>
            <a:spLocks/>
          </p:cNvSpPr>
          <p:nvPr/>
        </p:nvSpPr>
        <p:spPr bwMode="gray">
          <a:xfrm>
            <a:off x="3136900" y="2873375"/>
            <a:ext cx="3924300" cy="2517775"/>
          </a:xfrm>
          <a:custGeom>
            <a:avLst/>
            <a:gdLst>
              <a:gd name="T0" fmla="*/ 3659314 w 933"/>
              <a:gd name="T1" fmla="*/ 126328 h 1275"/>
              <a:gd name="T2" fmla="*/ 3659314 w 933"/>
              <a:gd name="T3" fmla="*/ 2394306 h 1275"/>
              <a:gd name="T4" fmla="*/ 256573 w 933"/>
              <a:gd name="T5" fmla="*/ 2394306 h 1275"/>
              <a:gd name="T6" fmla="*/ 256573 w 933"/>
              <a:gd name="T7" fmla="*/ 126328 h 1275"/>
              <a:gd name="T8" fmla="*/ 3659314 w 933"/>
              <a:gd name="T9" fmla="*/ 126328 h 1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lIns="71323" tIns="35662" rIns="71323" bIns="35662"/>
          <a:lstStyle/>
          <a:p>
            <a:pPr eaLnBrk="1" hangingPunct="1">
              <a:defRPr/>
            </a:pPr>
            <a:endParaRPr lang="en-US">
              <a:latin typeface="Arial" panose="020B0604020202020204" pitchFamily="34" charset="0"/>
            </a:endParaRPr>
          </a:p>
        </p:txBody>
      </p:sp>
      <p:sp>
        <p:nvSpPr>
          <p:cNvPr id="9" name="Picture Placeholder 8"/>
          <p:cNvSpPr>
            <a:spLocks noGrp="1"/>
          </p:cNvSpPr>
          <p:nvPr>
            <p:ph type="pic" sz="quarter" idx="13"/>
          </p:nvPr>
        </p:nvSpPr>
        <p:spPr>
          <a:xfrm>
            <a:off x="3318326" y="363596"/>
            <a:ext cx="3561446" cy="2231234"/>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285293" rtlCol="0">
            <a:noAutofit/>
          </a:bodyPr>
          <a:lstStyle>
            <a:lvl1pPr marL="0" indent="0" algn="ctr">
              <a:buNone/>
              <a:defRPr/>
            </a:lvl1pPr>
          </a:lstStyle>
          <a:p>
            <a:pPr lvl="0"/>
            <a:r>
              <a:rPr lang="en-US" noProof="0"/>
              <a:t>Click icon to add picture</a:t>
            </a:r>
          </a:p>
        </p:txBody>
      </p:sp>
      <p:sp>
        <p:nvSpPr>
          <p:cNvPr id="11" name="Picture Placeholder 10"/>
          <p:cNvSpPr>
            <a:spLocks noGrp="1"/>
          </p:cNvSpPr>
          <p:nvPr>
            <p:ph type="pic" sz="quarter" idx="15"/>
          </p:nvPr>
        </p:nvSpPr>
        <p:spPr>
          <a:xfrm>
            <a:off x="759767" y="448527"/>
            <a:ext cx="2064409" cy="132304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142646" rtlCol="0">
            <a:noAutofit/>
          </a:bodyPr>
          <a:lstStyle>
            <a:lvl1pPr marL="0" indent="0" algn="ctr">
              <a:buNone/>
              <a:defRPr/>
            </a:lvl1pPr>
          </a:lstStyle>
          <a:p>
            <a:pPr lvl="0"/>
            <a:r>
              <a:rPr lang="en-US" noProof="0"/>
              <a:t>Click icon to add picture</a:t>
            </a:r>
          </a:p>
        </p:txBody>
      </p:sp>
      <p:sp>
        <p:nvSpPr>
          <p:cNvPr id="13" name="Picture Placeholder 12"/>
          <p:cNvSpPr>
            <a:spLocks noGrp="1"/>
          </p:cNvSpPr>
          <p:nvPr>
            <p:ph type="pic" sz="quarter" idx="16"/>
          </p:nvPr>
        </p:nvSpPr>
        <p:spPr>
          <a:xfrm>
            <a:off x="759767" y="2193225"/>
            <a:ext cx="2064409" cy="132304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142646" rtlCol="0">
            <a:noAutofit/>
          </a:bodyPr>
          <a:lstStyle>
            <a:lvl1pPr marL="0" indent="0" algn="ctr">
              <a:buNone/>
              <a:defRPr/>
            </a:lvl1pPr>
          </a:lstStyle>
          <a:p>
            <a:pPr lvl="0"/>
            <a:r>
              <a:rPr lang="en-US" noProof="0"/>
              <a:t>Click icon to add picture</a:t>
            </a:r>
          </a:p>
        </p:txBody>
      </p:sp>
      <p:sp>
        <p:nvSpPr>
          <p:cNvPr id="15" name="Picture Placeholder 14"/>
          <p:cNvSpPr>
            <a:spLocks noGrp="1"/>
          </p:cNvSpPr>
          <p:nvPr>
            <p:ph type="pic" sz="quarter" idx="17"/>
          </p:nvPr>
        </p:nvSpPr>
        <p:spPr>
          <a:xfrm>
            <a:off x="759767" y="3937924"/>
            <a:ext cx="2064409" cy="132304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142646" rtlCol="0">
            <a:noAutofit/>
          </a:bodyPr>
          <a:lstStyle>
            <a:lvl1pPr marL="0" indent="0" algn="ctr">
              <a:buNone/>
              <a:defRPr/>
            </a:lvl1pPr>
          </a:lstStyle>
          <a:p>
            <a:pPr lvl="0"/>
            <a:r>
              <a:rPr lang="en-US" noProof="0"/>
              <a:t>Click icon to add picture</a:t>
            </a:r>
          </a:p>
        </p:txBody>
      </p:sp>
      <p:sp>
        <p:nvSpPr>
          <p:cNvPr id="21" name="Picture Placeholder 20"/>
          <p:cNvSpPr>
            <a:spLocks noGrp="1"/>
          </p:cNvSpPr>
          <p:nvPr>
            <p:ph type="pic" sz="quarter" idx="18"/>
          </p:nvPr>
        </p:nvSpPr>
        <p:spPr>
          <a:xfrm>
            <a:off x="3318326" y="3016485"/>
            <a:ext cx="3561446" cy="2231234"/>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tIns="285293" rtlCol="0">
            <a:noAutofit/>
          </a:bodyP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139146365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D2D5E9-06D4-4B42-AF0E-43D32548CFE2}" type="datetimeFigureOut">
              <a:rPr lang="en-US" altLang="en-US"/>
              <a:pPr>
                <a:defRPr/>
              </a:pPr>
              <a:t>5/11/2020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DCEDB4-CEEA-4A9B-8895-8F0183B52B33}" type="slidenum">
              <a:rPr lang="en-US" altLang="en-US"/>
              <a:pPr/>
              <a:t>‹#›</a:t>
            </a:fld>
            <a:endParaRPr lang="en-US" altLang="en-US"/>
          </a:p>
        </p:txBody>
      </p:sp>
    </p:spTree>
    <p:extLst>
      <p:ext uri="{BB962C8B-B14F-4D97-AF65-F5344CB8AC3E}">
        <p14:creationId xmlns:p14="http://schemas.microsoft.com/office/powerpoint/2010/main" val="96281593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04271"/>
            <a:ext cx="1371599" cy="41169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304271"/>
            <a:ext cx="5143500" cy="4116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BEE449-77B7-4AAB-8CED-EBC91BBB78B8}" type="datetimeFigureOut">
              <a:rPr lang="en-US" altLang="en-US"/>
              <a:pPr>
                <a:defRPr/>
              </a:pPr>
              <a:t>5/11/2020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6CDEE5-7BF8-4EF1-9215-99B0DE3DFBA8}" type="slidenum">
              <a:rPr lang="en-US" altLang="en-US"/>
              <a:pPr/>
              <a:t>‹#›</a:t>
            </a:fld>
            <a:endParaRPr lang="en-US" altLang="en-US"/>
          </a:p>
        </p:txBody>
      </p:sp>
    </p:spTree>
    <p:extLst>
      <p:ext uri="{BB962C8B-B14F-4D97-AF65-F5344CB8AC3E}">
        <p14:creationId xmlns:p14="http://schemas.microsoft.com/office/powerpoint/2010/main" val="225947610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31299F-0DB6-4549-B73F-068C7EFA23CB}" type="datetimeFigureOut">
              <a:rPr lang="en-US" altLang="en-US"/>
              <a:pPr>
                <a:defRPr/>
              </a:pPr>
              <a:t>5/11/2020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83C815-6473-47AC-BD92-6176BF929F03}" type="slidenum">
              <a:rPr lang="en-US" altLang="en-US"/>
              <a:pPr/>
              <a:t>‹#›</a:t>
            </a:fld>
            <a:endParaRPr lang="en-US" altLang="en-US"/>
          </a:p>
        </p:txBody>
      </p:sp>
    </p:spTree>
    <p:extLst>
      <p:ext uri="{BB962C8B-B14F-4D97-AF65-F5344CB8AC3E}">
        <p14:creationId xmlns:p14="http://schemas.microsoft.com/office/powerpoint/2010/main" val="234127820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l="433" t="423"/>
          <a:stretch>
            <a:fillRect/>
          </a:stretch>
        </p:blipFill>
        <p:spPr bwMode="auto">
          <a:xfrm>
            <a:off x="0" y="0"/>
            <a:ext cx="91424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4600" y="444500"/>
            <a:ext cx="5486400" cy="1524000"/>
          </a:xfrm>
        </p:spPr>
        <p:txBody>
          <a:bodyPr>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2514600" y="2032000"/>
            <a:ext cx="4114800" cy="762000"/>
          </a:xfrm>
        </p:spPr>
        <p:txBody>
          <a:bodyPr>
            <a:normAutofit/>
          </a:bodyPr>
          <a:lstStyle>
            <a:lvl1pPr marL="0" indent="0">
              <a:spcBef>
                <a:spcPts val="936"/>
              </a:spcBef>
              <a:buNone/>
              <a:defRPr sz="1900">
                <a:solidFill>
                  <a:schemeClr val="tx1"/>
                </a:solidFill>
                <a:latin typeface="+mj-lt"/>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1258211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521354"/>
            <a:ext cx="3291840" cy="28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521354"/>
            <a:ext cx="3291840" cy="28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96F0A7B-CE59-400E-8AFD-14C6B91F0FED}" type="datetimeFigureOut">
              <a:rPr lang="en-US" altLang="en-US"/>
              <a:pPr>
                <a:defRPr/>
              </a:pPr>
              <a:t>5/11/2020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801B393-05DC-4AB1-B231-E6F80EE7F8D4}" type="slidenum">
              <a:rPr lang="en-US" altLang="en-US"/>
              <a:pPr/>
              <a:t>‹#›</a:t>
            </a:fld>
            <a:endParaRPr lang="en-US" altLang="en-US"/>
          </a:p>
        </p:txBody>
      </p:sp>
    </p:spTree>
    <p:extLst>
      <p:ext uri="{BB962C8B-B14F-4D97-AF65-F5344CB8AC3E}">
        <p14:creationId xmlns:p14="http://schemas.microsoft.com/office/powerpoint/2010/main" val="340899371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1523999"/>
            <a:ext cx="3291840" cy="663223"/>
          </a:xfrm>
        </p:spPr>
        <p:txBody>
          <a:bodyPr anchor="ctr">
            <a:normAutofit/>
          </a:bodyPr>
          <a:lstStyle>
            <a:lvl1pPr marL="0" indent="0">
              <a:spcBef>
                <a:spcPts val="0"/>
              </a:spcBef>
              <a:buNone/>
              <a:defRPr sz="1900" b="0">
                <a:solidFill>
                  <a:schemeClr val="accent4">
                    <a:lumMod val="75000"/>
                  </a:schemeClr>
                </a:solidFill>
                <a:latin typeface="+mj-lt"/>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187222"/>
            <a:ext cx="3291840" cy="22295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9160" y="1523999"/>
            <a:ext cx="3291840" cy="663223"/>
          </a:xfrm>
        </p:spPr>
        <p:txBody>
          <a:bodyPr anchor="ctr">
            <a:normAutofit/>
          </a:bodyPr>
          <a:lstStyle>
            <a:lvl1pPr marL="0" indent="0">
              <a:spcBef>
                <a:spcPts val="0"/>
              </a:spcBef>
              <a:buNone/>
              <a:defRPr sz="1900" b="0">
                <a:solidFill>
                  <a:schemeClr val="accent4">
                    <a:lumMod val="75000"/>
                  </a:schemeClr>
                </a:solidFill>
                <a:latin typeface="+mj-lt"/>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9160" y="2187222"/>
            <a:ext cx="3291840" cy="22295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116731-6E46-4001-9C6F-F1C736167CCE}" type="datetimeFigureOut">
              <a:rPr lang="en-US" altLang="en-US"/>
              <a:pPr>
                <a:defRPr/>
              </a:pPr>
              <a:t>5/11/2020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2908602-47DD-444B-B799-B1B597E8F25B}" type="slidenum">
              <a:rPr lang="en-US" altLang="en-US"/>
              <a:pPr/>
              <a:t>‹#›</a:t>
            </a:fld>
            <a:endParaRPr lang="en-US" altLang="en-US"/>
          </a:p>
        </p:txBody>
      </p:sp>
    </p:spTree>
    <p:extLst>
      <p:ext uri="{BB962C8B-B14F-4D97-AF65-F5344CB8AC3E}">
        <p14:creationId xmlns:p14="http://schemas.microsoft.com/office/powerpoint/2010/main" val="7132775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58D863F-FC70-45AA-B0F6-CA1360C6C29F}" type="datetimeFigureOut">
              <a:rPr lang="en-US" altLang="en-US"/>
              <a:pPr>
                <a:defRPr/>
              </a:pPr>
              <a:t>5/11/2020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8BB2332-4054-44B2-B0D5-A683CCA78C50}" type="slidenum">
              <a:rPr lang="en-US" altLang="en-US"/>
              <a:pPr/>
              <a:t>‹#›</a:t>
            </a:fld>
            <a:endParaRPr lang="en-US" altLang="en-US"/>
          </a:p>
        </p:txBody>
      </p:sp>
    </p:spTree>
    <p:extLst>
      <p:ext uri="{BB962C8B-B14F-4D97-AF65-F5344CB8AC3E}">
        <p14:creationId xmlns:p14="http://schemas.microsoft.com/office/powerpoint/2010/main" val="323784886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33DB96-D704-48AA-80F8-5AAE3F156678}" type="datetimeFigureOut">
              <a:rPr lang="en-US" altLang="en-US"/>
              <a:pPr>
                <a:defRPr/>
              </a:pPr>
              <a:t>5/11/2020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41F340-79F1-446B-9840-C906EE88A8C1}" type="slidenum">
              <a:rPr lang="en-US" altLang="en-US"/>
              <a:pPr/>
              <a:t>‹#›</a:t>
            </a:fld>
            <a:endParaRPr lang="en-US" altLang="en-US"/>
          </a:p>
        </p:txBody>
      </p:sp>
    </p:spTree>
    <p:extLst>
      <p:ext uri="{BB962C8B-B14F-4D97-AF65-F5344CB8AC3E}">
        <p14:creationId xmlns:p14="http://schemas.microsoft.com/office/powerpoint/2010/main" val="336246421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a:lvl1pPr>
          </a:lstStyle>
          <a:p>
            <a:r>
              <a:rPr lang="en-US"/>
              <a:t>Click to edit Master title style</a:t>
            </a:r>
          </a:p>
        </p:txBody>
      </p:sp>
      <p:sp>
        <p:nvSpPr>
          <p:cNvPr id="3" name="Content Placeholder 2"/>
          <p:cNvSpPr>
            <a:spLocks noGrp="1"/>
          </p:cNvSpPr>
          <p:nvPr>
            <p:ph idx="1"/>
          </p:nvPr>
        </p:nvSpPr>
        <p:spPr>
          <a:xfrm>
            <a:off x="3543300" y="1524000"/>
            <a:ext cx="4457700" cy="2897188"/>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2999" y="1524000"/>
            <a:ext cx="2194560" cy="2897188"/>
          </a:xfrm>
        </p:spPr>
        <p:txBody>
          <a:bodyPr>
            <a:normAutofit/>
          </a:bodyPr>
          <a:lstStyle>
            <a:lvl1pPr marL="0" indent="0">
              <a:spcBef>
                <a:spcPts val="936"/>
              </a:spcBef>
              <a:buNone/>
              <a:defRPr sz="14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3BCB1D-5B47-40C5-B433-310DA7232729}" type="datetimeFigureOut">
              <a:rPr lang="en-US" altLang="en-US"/>
              <a:pPr>
                <a:defRPr/>
              </a:pPr>
              <a:t>5/11/2020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43E8ACF-386A-4111-85A0-65C9DAFD760C}" type="slidenum">
              <a:rPr lang="en-US" altLang="en-US"/>
              <a:pPr/>
              <a:t>‹#›</a:t>
            </a:fld>
            <a:endParaRPr lang="en-US" altLang="en-US"/>
          </a:p>
        </p:txBody>
      </p:sp>
    </p:spTree>
    <p:extLst>
      <p:ext uri="{BB962C8B-B14F-4D97-AF65-F5344CB8AC3E}">
        <p14:creationId xmlns:p14="http://schemas.microsoft.com/office/powerpoint/2010/main" val="48289397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Freeform 5"/>
          <p:cNvSpPr>
            <a:spLocks/>
          </p:cNvSpPr>
          <p:nvPr/>
        </p:nvSpPr>
        <p:spPr bwMode="gray">
          <a:xfrm>
            <a:off x="603250" y="1412875"/>
            <a:ext cx="4197350" cy="2746375"/>
          </a:xfrm>
          <a:custGeom>
            <a:avLst/>
            <a:gdLst>
              <a:gd name="T0" fmla="*/ 3985457 w 1347"/>
              <a:gd name="T1" fmla="*/ 2559755 h 986"/>
              <a:gd name="T2" fmla="*/ 202545 w 1347"/>
              <a:gd name="T3" fmla="*/ 2559755 h 986"/>
              <a:gd name="T4" fmla="*/ 202545 w 1347"/>
              <a:gd name="T5" fmla="*/ 178264 h 986"/>
              <a:gd name="T6" fmla="*/ 3985457 w 1347"/>
              <a:gd name="T7" fmla="*/ 178264 h 986"/>
              <a:gd name="T8" fmla="*/ 3985457 w 1347"/>
              <a:gd name="T9" fmla="*/ 2559755 h 9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srgbClr val="00000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lIns="71323" tIns="35662" rIns="71323" bIns="35662"/>
          <a:lstStyle/>
          <a:p>
            <a:pPr eaLnBrk="1" hangingPunct="1">
              <a:defRPr/>
            </a:pPr>
            <a:endParaRPr lang="en-US">
              <a:latin typeface="Arial" panose="020B0604020202020204" pitchFamily="34" charset="0"/>
            </a:endParaRPr>
          </a:p>
        </p:txBody>
      </p:sp>
      <p:sp>
        <p:nvSpPr>
          <p:cNvPr id="2" name="Title 1"/>
          <p:cNvSpPr>
            <a:spLocks noGrp="1"/>
          </p:cNvSpPr>
          <p:nvPr>
            <p:ph type="title"/>
          </p:nvPr>
        </p:nvSpPr>
        <p:spPr/>
        <p:txBody>
          <a:bodyPr/>
          <a:lstStyle>
            <a:lvl1pPr>
              <a:defRPr sz="2500"/>
            </a:lvl1pPr>
          </a:lstStyle>
          <a:p>
            <a:r>
              <a:rPr lang="en-US"/>
              <a:t>Click to edit Master title style</a:t>
            </a:r>
          </a:p>
        </p:txBody>
      </p:sp>
      <p:sp>
        <p:nvSpPr>
          <p:cNvPr id="4" name="Text Placeholder 3"/>
          <p:cNvSpPr>
            <a:spLocks noGrp="1"/>
          </p:cNvSpPr>
          <p:nvPr>
            <p:ph type="body" sz="half" idx="2"/>
          </p:nvPr>
        </p:nvSpPr>
        <p:spPr>
          <a:xfrm>
            <a:off x="5257800" y="1871663"/>
            <a:ext cx="2743200" cy="1828800"/>
          </a:xfrm>
        </p:spPr>
        <p:txBody>
          <a:bodyPr>
            <a:normAutofit/>
          </a:bodyPr>
          <a:lstStyle>
            <a:lvl1pPr marL="0" indent="0">
              <a:spcBef>
                <a:spcPts val="936"/>
              </a:spcBef>
              <a:buNone/>
              <a:defRPr sz="14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12" name="Picture Placeholder 11"/>
          <p:cNvSpPr>
            <a:spLocks noGrp="1"/>
          </p:cNvSpPr>
          <p:nvPr>
            <p:ph type="pic" idx="1"/>
          </p:nvPr>
        </p:nvSpPr>
        <p:spPr>
          <a:xfrm>
            <a:off x="754517" y="1562100"/>
            <a:ext cx="3894817" cy="2447925"/>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tIns="285293" rtlCol="0">
            <a:noAutofit/>
          </a:bodyPr>
          <a:lstStyle>
            <a:lvl1pPr marL="0" indent="0" algn="ctr">
              <a:buNone/>
              <a:defRPr sz="16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pPr lvl="0"/>
            <a:r>
              <a:rPr lang="en-US" noProof="0"/>
              <a:t>Click icon to add picture</a:t>
            </a:r>
          </a:p>
        </p:txBody>
      </p:sp>
      <p:sp>
        <p:nvSpPr>
          <p:cNvPr id="6" name="Date Placeholder 4"/>
          <p:cNvSpPr>
            <a:spLocks noGrp="1"/>
          </p:cNvSpPr>
          <p:nvPr>
            <p:ph type="dt" sz="half" idx="10"/>
          </p:nvPr>
        </p:nvSpPr>
        <p:spPr/>
        <p:txBody>
          <a:bodyPr/>
          <a:lstStyle>
            <a:lvl1pPr>
              <a:defRPr smtClean="0"/>
            </a:lvl1pPr>
          </a:lstStyle>
          <a:p>
            <a:pPr>
              <a:defRPr/>
            </a:pPr>
            <a:fld id="{1799C84C-16E3-43B6-9ADD-519F444ACD71}" type="datetimeFigureOut">
              <a:rPr lang="en-US" altLang="en-US"/>
              <a:pPr>
                <a:defRPr/>
              </a:pPr>
              <a:t>5/11/2020</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D19AC7B3-D2C2-4774-85AE-3D301D6E76BA}" type="slidenum">
              <a:rPr lang="en-US" altLang="en-US"/>
              <a:pPr/>
              <a:t>‹#›</a:t>
            </a:fld>
            <a:endParaRPr lang="en-US" altLang="en-US"/>
          </a:p>
        </p:txBody>
      </p:sp>
    </p:spTree>
    <p:extLst>
      <p:ext uri="{BB962C8B-B14F-4D97-AF65-F5344CB8AC3E}">
        <p14:creationId xmlns:p14="http://schemas.microsoft.com/office/powerpoint/2010/main" val="165231743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6">
            <a:extLst>
              <a:ext uri="{28A0092B-C50C-407E-A947-70E740481C1C}">
                <a14:useLocalDpi xmlns:a14="http://schemas.microsoft.com/office/drawing/2010/main" val="0"/>
              </a:ext>
            </a:extLst>
          </a:blip>
          <a:srcRect l="525" t="511" r="525" b="2998"/>
          <a:stretch>
            <a:fillRect/>
          </a:stretch>
        </p:blipFill>
        <p:spPr bwMode="auto">
          <a:xfrm>
            <a:off x="0" y="0"/>
            <a:ext cx="91424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28650" y="304800"/>
            <a:ext cx="73723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43000" y="1524000"/>
            <a:ext cx="6858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257800" y="5346700"/>
            <a:ext cx="1028700" cy="304800"/>
          </a:xfrm>
          <a:prstGeom prst="rect">
            <a:avLst/>
          </a:prstGeom>
        </p:spPr>
        <p:txBody>
          <a:bodyPr vert="horz" wrap="square" lIns="71323" tIns="35662" rIns="71323" bIns="35662" numCol="1" anchor="ctr" anchorCtr="0" compatLnSpc="1">
            <a:prstTxWarp prst="textNoShape">
              <a:avLst/>
            </a:prstTxWarp>
          </a:bodyPr>
          <a:lstStyle>
            <a:lvl1pPr algn="r" eaLnBrk="1" hangingPunct="1">
              <a:defRPr sz="800" smtClean="0">
                <a:latin typeface="Arial" panose="020B0604020202020204" pitchFamily="34" charset="0"/>
              </a:defRPr>
            </a:lvl1pPr>
          </a:lstStyle>
          <a:p>
            <a:pPr>
              <a:defRPr/>
            </a:pPr>
            <a:fld id="{BBB6A98A-E642-476A-9946-37D5D2E5C49D}" type="datetimeFigureOut">
              <a:rPr lang="en-US" altLang="en-US"/>
              <a:pPr>
                <a:defRPr/>
              </a:pPr>
              <a:t>5/11/2020</a:t>
            </a:fld>
            <a:endParaRPr lang="en-US" altLang="en-US"/>
          </a:p>
        </p:txBody>
      </p:sp>
      <p:sp>
        <p:nvSpPr>
          <p:cNvPr id="5" name="Footer Placeholder 4"/>
          <p:cNvSpPr>
            <a:spLocks noGrp="1"/>
          </p:cNvSpPr>
          <p:nvPr>
            <p:ph type="ftr" sz="quarter" idx="3"/>
          </p:nvPr>
        </p:nvSpPr>
        <p:spPr>
          <a:xfrm>
            <a:off x="1657350" y="5346700"/>
            <a:ext cx="3429000" cy="304800"/>
          </a:xfrm>
          <a:prstGeom prst="rect">
            <a:avLst/>
          </a:prstGeom>
        </p:spPr>
        <p:txBody>
          <a:bodyPr vert="horz" lIns="71323" tIns="35662" rIns="71323" bIns="35662" rtlCol="0" anchor="ctr"/>
          <a:lstStyle>
            <a:lvl1pPr algn="l" defTabSz="713232" eaLnBrk="1" fontAlgn="auto" hangingPunct="1">
              <a:spcBef>
                <a:spcPts val="0"/>
              </a:spcBef>
              <a:spcAft>
                <a:spcPts val="0"/>
              </a:spcAft>
              <a:defRPr sz="800">
                <a:solidFill>
                  <a:schemeClr val="tx1"/>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457950" y="5346700"/>
            <a:ext cx="628650" cy="304800"/>
          </a:xfrm>
          <a:prstGeom prst="rect">
            <a:avLst/>
          </a:prstGeom>
        </p:spPr>
        <p:txBody>
          <a:bodyPr vert="horz" wrap="square" lIns="71323" tIns="35662" rIns="71323" bIns="35662" numCol="1" anchor="ctr" anchorCtr="0" compatLnSpc="1">
            <a:prstTxWarp prst="textNoShape">
              <a:avLst/>
            </a:prstTxWarp>
          </a:bodyPr>
          <a:lstStyle>
            <a:lvl1pPr algn="r" eaLnBrk="1" hangingPunct="1">
              <a:defRPr sz="800"/>
            </a:lvl1pPr>
          </a:lstStyle>
          <a:p>
            <a:fld id="{B8B8A195-617A-43E8-905F-54444D968EA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700" r:id="rId10"/>
    <p:sldLayoutId id="2147483701" r:id="rId11"/>
    <p:sldLayoutId id="2147483702" r:id="rId12"/>
    <p:sldLayoutId id="2147483695" r:id="rId13"/>
    <p:sldLayoutId id="2147483696" r:id="rId14"/>
  </p:sldLayoutIdLst>
  <p:transition spd="med">
    <p:fade/>
  </p:transition>
  <p:txStyles>
    <p:titleStyle>
      <a:lvl1pPr algn="l" defTabSz="712788" rtl="0" eaLnBrk="0" fontAlgn="base" hangingPunct="0">
        <a:lnSpc>
          <a:spcPct val="90000"/>
        </a:lnSpc>
        <a:spcBef>
          <a:spcPct val="0"/>
        </a:spcBef>
        <a:spcAft>
          <a:spcPct val="0"/>
        </a:spcAft>
        <a:defRPr sz="2500" kern="1200">
          <a:solidFill>
            <a:schemeClr val="tx1"/>
          </a:solidFill>
          <a:latin typeface="+mj-lt"/>
          <a:ea typeface="MS PGothic" panose="020B0600070205080204" pitchFamily="34" charset="-128"/>
          <a:cs typeface="+mj-cs"/>
        </a:defRPr>
      </a:lvl1pPr>
      <a:lvl2pPr algn="l" defTabSz="712788" rtl="0" eaLnBrk="0" fontAlgn="base" hangingPunct="0">
        <a:lnSpc>
          <a:spcPct val="90000"/>
        </a:lnSpc>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2pPr>
      <a:lvl3pPr algn="l" defTabSz="712788" rtl="0" eaLnBrk="0" fontAlgn="base" hangingPunct="0">
        <a:lnSpc>
          <a:spcPct val="90000"/>
        </a:lnSpc>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3pPr>
      <a:lvl4pPr algn="l" defTabSz="712788" rtl="0" eaLnBrk="0" fontAlgn="base" hangingPunct="0">
        <a:lnSpc>
          <a:spcPct val="90000"/>
        </a:lnSpc>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4pPr>
      <a:lvl5pPr algn="l" defTabSz="712788" rtl="0" eaLnBrk="0" fontAlgn="base" hangingPunct="0">
        <a:lnSpc>
          <a:spcPct val="90000"/>
        </a:lnSpc>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5pPr>
      <a:lvl6pPr marL="457200" algn="l" defTabSz="712788" rtl="0" fontAlgn="base">
        <a:lnSpc>
          <a:spcPct val="90000"/>
        </a:lnSpc>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6pPr>
      <a:lvl7pPr marL="914400" algn="l" defTabSz="712788" rtl="0" fontAlgn="base">
        <a:lnSpc>
          <a:spcPct val="90000"/>
        </a:lnSpc>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7pPr>
      <a:lvl8pPr marL="1371600" algn="l" defTabSz="712788" rtl="0" fontAlgn="base">
        <a:lnSpc>
          <a:spcPct val="90000"/>
        </a:lnSpc>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8pPr>
      <a:lvl9pPr marL="1828800" algn="l" defTabSz="712788" rtl="0" fontAlgn="base">
        <a:lnSpc>
          <a:spcPct val="90000"/>
        </a:lnSpc>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9pPr>
    </p:titleStyle>
    <p:bodyStyle>
      <a:lvl1pPr marL="177800" indent="-177800" algn="l" defTabSz="712788" rtl="0" eaLnBrk="0" fontAlgn="base" hangingPunct="0">
        <a:lnSpc>
          <a:spcPct val="90000"/>
        </a:lnSpc>
        <a:spcBef>
          <a:spcPts val="1400"/>
        </a:spcBef>
        <a:spcAft>
          <a:spcPct val="0"/>
        </a:spcAft>
        <a:buFont typeface="Arial" charset="0"/>
        <a:buChar char="•"/>
        <a:defRPr sz="1600" kern="1200">
          <a:solidFill>
            <a:schemeClr val="tx1"/>
          </a:solidFill>
          <a:latin typeface="+mn-lt"/>
          <a:ea typeface="MS PGothic" panose="020B0600070205080204" pitchFamily="34" charset="-128"/>
          <a:cs typeface="+mn-cs"/>
        </a:defRPr>
      </a:lvl1pPr>
      <a:lvl2pPr marL="355600" indent="-141288" algn="l" defTabSz="712788" rtl="0" eaLnBrk="0" fontAlgn="base" hangingPunct="0">
        <a:lnSpc>
          <a:spcPct val="90000"/>
        </a:lnSpc>
        <a:spcBef>
          <a:spcPts val="938"/>
        </a:spcBef>
        <a:spcAft>
          <a:spcPct val="0"/>
        </a:spcAft>
        <a:buFont typeface="Arial" charset="0"/>
        <a:buChar char="•"/>
        <a:defRPr sz="1400" kern="1200">
          <a:solidFill>
            <a:schemeClr val="tx1"/>
          </a:solidFill>
          <a:latin typeface="+mn-lt"/>
          <a:ea typeface="MS PGothic" panose="020B0600070205080204" pitchFamily="34" charset="-128"/>
          <a:cs typeface="+mn-cs"/>
        </a:defRPr>
      </a:lvl2pPr>
      <a:lvl3pPr marL="533400" indent="-141288" algn="l" defTabSz="712788" rtl="0" eaLnBrk="0" fontAlgn="base" hangingPunct="0">
        <a:lnSpc>
          <a:spcPct val="90000"/>
        </a:lnSpc>
        <a:spcBef>
          <a:spcPts val="463"/>
        </a:spcBef>
        <a:spcAft>
          <a:spcPct val="0"/>
        </a:spcAft>
        <a:buFont typeface="Arial" charset="0"/>
        <a:buChar char="•"/>
        <a:defRPr sz="1200" kern="1200">
          <a:solidFill>
            <a:schemeClr val="tx1"/>
          </a:solidFill>
          <a:latin typeface="+mn-lt"/>
          <a:ea typeface="MS PGothic" panose="020B0600070205080204" pitchFamily="34" charset="-128"/>
          <a:cs typeface="+mn-cs"/>
        </a:defRPr>
      </a:lvl3pPr>
      <a:lvl4pPr marL="712788" indent="-141288" algn="l" defTabSz="712788" rtl="0" eaLnBrk="0" fontAlgn="base" hangingPunct="0">
        <a:lnSpc>
          <a:spcPct val="90000"/>
        </a:lnSpc>
        <a:spcBef>
          <a:spcPts val="463"/>
        </a:spcBef>
        <a:spcAft>
          <a:spcPct val="0"/>
        </a:spcAft>
        <a:buFont typeface="Arial" charset="0"/>
        <a:buChar char="•"/>
        <a:defRPr sz="1100" kern="1200">
          <a:solidFill>
            <a:schemeClr val="tx1"/>
          </a:solidFill>
          <a:latin typeface="+mn-lt"/>
          <a:ea typeface="MS PGothic" panose="020B0600070205080204" pitchFamily="34" charset="-128"/>
          <a:cs typeface="+mn-cs"/>
        </a:defRPr>
      </a:lvl4pPr>
      <a:lvl5pPr marL="890588" indent="-141288" algn="l" defTabSz="712788" rtl="0" eaLnBrk="0" fontAlgn="base" hangingPunct="0">
        <a:lnSpc>
          <a:spcPct val="90000"/>
        </a:lnSpc>
        <a:spcBef>
          <a:spcPts val="463"/>
        </a:spcBef>
        <a:spcAft>
          <a:spcPct val="0"/>
        </a:spcAft>
        <a:buFont typeface="Arial" charset="0"/>
        <a:buChar char="•"/>
        <a:defRPr sz="1100" kern="1200">
          <a:solidFill>
            <a:schemeClr val="tx1"/>
          </a:solidFill>
          <a:latin typeface="+mn-lt"/>
          <a:ea typeface="MS PGothic" panose="020B0600070205080204" pitchFamily="34" charset="-128"/>
          <a:cs typeface="+mn-cs"/>
        </a:defRPr>
      </a:lvl5pPr>
      <a:lvl6pPr marL="1069848" indent="-142646" algn="l" defTabSz="713232" rtl="0" eaLnBrk="1" latinLnBrk="0" hangingPunct="1">
        <a:lnSpc>
          <a:spcPct val="90000"/>
        </a:lnSpc>
        <a:spcBef>
          <a:spcPts val="468"/>
        </a:spcBef>
        <a:buFont typeface="Arial" panose="020B0604020202020204" pitchFamily="34" charset="0"/>
        <a:buChar char="•"/>
        <a:defRPr sz="1100" kern="1200">
          <a:solidFill>
            <a:schemeClr val="tx1"/>
          </a:solidFill>
          <a:latin typeface="+mn-lt"/>
          <a:ea typeface="+mn-ea"/>
          <a:cs typeface="+mn-cs"/>
        </a:defRPr>
      </a:lvl6pPr>
      <a:lvl7pPr marL="1248156" indent="-142646" algn="l" defTabSz="713232" rtl="0" eaLnBrk="1" latinLnBrk="0" hangingPunct="1">
        <a:lnSpc>
          <a:spcPct val="90000"/>
        </a:lnSpc>
        <a:spcBef>
          <a:spcPts val="468"/>
        </a:spcBef>
        <a:buFont typeface="Arial" panose="020B0604020202020204" pitchFamily="34" charset="0"/>
        <a:buChar char="•"/>
        <a:defRPr sz="1100" kern="1200">
          <a:solidFill>
            <a:schemeClr val="tx1"/>
          </a:solidFill>
          <a:latin typeface="+mn-lt"/>
          <a:ea typeface="+mn-ea"/>
          <a:cs typeface="+mn-cs"/>
        </a:defRPr>
      </a:lvl7pPr>
      <a:lvl8pPr marL="1426464" indent="-142646" algn="l" defTabSz="713232" rtl="0" eaLnBrk="1" latinLnBrk="0" hangingPunct="1">
        <a:lnSpc>
          <a:spcPct val="90000"/>
        </a:lnSpc>
        <a:spcBef>
          <a:spcPts val="468"/>
        </a:spcBef>
        <a:buFont typeface="Arial" panose="020B0604020202020204" pitchFamily="34" charset="0"/>
        <a:buChar char="•"/>
        <a:defRPr sz="1100" kern="1200">
          <a:solidFill>
            <a:schemeClr val="tx1"/>
          </a:solidFill>
          <a:latin typeface="+mn-lt"/>
          <a:ea typeface="+mn-ea"/>
          <a:cs typeface="+mn-cs"/>
        </a:defRPr>
      </a:lvl8pPr>
      <a:lvl9pPr marL="1604772" indent="-142646" algn="l" defTabSz="713232" rtl="0" eaLnBrk="1" latinLnBrk="0" hangingPunct="1">
        <a:lnSpc>
          <a:spcPct val="90000"/>
        </a:lnSpc>
        <a:spcBef>
          <a:spcPts val="468"/>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Ke3UJxb3ec&amp;feature=youtu.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dentifythesigns.org/communicating-with-baby-toolkit/" TargetMode="External"/><Relationship Id="rId7" Type="http://schemas.openxmlformats.org/officeDocument/2006/relationships/hyperlink" Target="http://www3.gallaudet.edu/clerc-center/our-resources/shared-reading-project.html" TargetMode="External"/><Relationship Id="rId2" Type="http://schemas.openxmlformats.org/officeDocument/2006/relationships/hyperlink" Target="http://www.readingrockets.org/" TargetMode="External"/><Relationship Id="rId1" Type="http://schemas.openxmlformats.org/officeDocument/2006/relationships/slideLayout" Target="../slideLayouts/slideLayout2.xml"/><Relationship Id="rId6" Type="http://schemas.openxmlformats.org/officeDocument/2006/relationships/hyperlink" Target="https://www.agbell.org/DialogicReading/" TargetMode="External"/><Relationship Id="rId5" Type="http://schemas.openxmlformats.org/officeDocument/2006/relationships/hyperlink" Target="http://www.pbs.org/parents/education/reading-language/" TargetMode="External"/><Relationship Id="rId4" Type="http://schemas.openxmlformats.org/officeDocument/2006/relationships/hyperlink" Target="https://www.zerotothree.org/resources/304-how-to-introduce-toddlers-and-babies-to-book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647700"/>
            <a:ext cx="6343650" cy="1041400"/>
          </a:xfrm>
        </p:spPr>
        <p:txBody>
          <a:bodyPr>
            <a:normAutofit fontScale="90000"/>
          </a:bodyPr>
          <a:lstStyle/>
          <a:p>
            <a:r>
              <a:rPr lang="en-US" sz="4000" b="1" dirty="0" smtClean="0">
                <a:ln w="0"/>
                <a:solidFill>
                  <a:schemeClr val="accent1"/>
                </a:solidFill>
                <a:effectLst>
                  <a:outerShdw blurRad="38100" dist="25400" dir="5400000" algn="ctr" rotWithShape="0">
                    <a:srgbClr val="6E747A">
                      <a:alpha val="43000"/>
                    </a:srgbClr>
                  </a:outerShdw>
                </a:effectLst>
              </a:rPr>
              <a:t>Picking books and supporting your child during reading</a:t>
            </a:r>
            <a:endParaRPr lang="en-US" sz="4000" b="1" dirty="0">
              <a:ln w="0"/>
              <a:solidFill>
                <a:schemeClr val="accent1"/>
              </a:solidFill>
              <a:effectLst>
                <a:outerShdw blurRad="38100" dist="25400" dir="5400000" algn="ctr" rotWithShape="0">
                  <a:srgbClr val="6E747A">
                    <a:alpha val="43000"/>
                  </a:srgbClr>
                </a:outerShdw>
              </a:effectLst>
            </a:endParaRPr>
          </a:p>
        </p:txBody>
      </p:sp>
      <p:sp>
        <p:nvSpPr>
          <p:cNvPr id="5" name="Subtitle 2"/>
          <p:cNvSpPr txBox="1">
            <a:spLocks/>
          </p:cNvSpPr>
          <p:nvPr/>
        </p:nvSpPr>
        <p:spPr bwMode="auto">
          <a:xfrm>
            <a:off x="628650" y="1943100"/>
            <a:ext cx="5057775" cy="1066800"/>
          </a:xfrm>
          <a:prstGeom prst="rect">
            <a:avLst/>
          </a:prstGeom>
          <a:solidFill>
            <a:schemeClr val="accent5">
              <a:lumMod val="20000"/>
              <a:lumOff val="80000"/>
            </a:schemeClr>
          </a:solidFill>
          <a:ln w="38100">
            <a:solidFill>
              <a:srgbClr val="002060"/>
            </a:solidFill>
          </a:ln>
          <a:extLst/>
        </p:spPr>
        <p:txBody>
          <a:bodyPr vert="horz" wrap="square" lIns="71323" tIns="35662" rIns="71323" bIns="35662" numCol="1" rtlCol="0" anchor="t" anchorCtr="0" compatLnSpc="1">
            <a:prstTxWarp prst="textNoShape">
              <a:avLst/>
            </a:prstTxWarp>
            <a:normAutofit/>
          </a:bodyPr>
          <a:lstStyle>
            <a:lvl1pPr marL="0" indent="0" algn="l" defTabSz="712788" rtl="0" eaLnBrk="0" fontAlgn="base" hangingPunct="0">
              <a:lnSpc>
                <a:spcPct val="90000"/>
              </a:lnSpc>
              <a:spcBef>
                <a:spcPts val="936"/>
              </a:spcBef>
              <a:spcAft>
                <a:spcPct val="0"/>
              </a:spcAft>
              <a:buFont typeface="Arial" charset="0"/>
              <a:buNone/>
              <a:defRPr sz="1900" kern="1200">
                <a:solidFill>
                  <a:schemeClr val="tx1"/>
                </a:solidFill>
                <a:latin typeface="+mj-lt"/>
                <a:ea typeface="MS PGothic" panose="020B0600070205080204" pitchFamily="34" charset="-128"/>
                <a:cs typeface="+mn-cs"/>
              </a:defRPr>
            </a:lvl1pPr>
            <a:lvl2pPr marL="356616" indent="0" algn="ctr" defTabSz="712788" rtl="0" eaLnBrk="0" fontAlgn="base" hangingPunct="0">
              <a:lnSpc>
                <a:spcPct val="90000"/>
              </a:lnSpc>
              <a:spcBef>
                <a:spcPts val="938"/>
              </a:spcBef>
              <a:spcAft>
                <a:spcPct val="0"/>
              </a:spcAft>
              <a:buFont typeface="Arial" charset="0"/>
              <a:buNone/>
              <a:defRPr sz="1600" kern="1200">
                <a:solidFill>
                  <a:schemeClr val="tx1"/>
                </a:solidFill>
                <a:latin typeface="+mn-lt"/>
                <a:ea typeface="MS PGothic" panose="020B0600070205080204" pitchFamily="34" charset="-128"/>
                <a:cs typeface="+mn-cs"/>
              </a:defRPr>
            </a:lvl2pPr>
            <a:lvl3pPr marL="713232" indent="0" algn="ctr" defTabSz="712788" rtl="0" eaLnBrk="0" fontAlgn="base" hangingPunct="0">
              <a:lnSpc>
                <a:spcPct val="90000"/>
              </a:lnSpc>
              <a:spcBef>
                <a:spcPts val="463"/>
              </a:spcBef>
              <a:spcAft>
                <a:spcPct val="0"/>
              </a:spcAft>
              <a:buFont typeface="Arial" charset="0"/>
              <a:buNone/>
              <a:defRPr sz="1400" kern="1200">
                <a:solidFill>
                  <a:schemeClr val="tx1"/>
                </a:solidFill>
                <a:latin typeface="+mn-lt"/>
                <a:ea typeface="MS PGothic" panose="020B0600070205080204" pitchFamily="34" charset="-128"/>
                <a:cs typeface="+mn-cs"/>
              </a:defRPr>
            </a:lvl3pPr>
            <a:lvl4pPr marL="1069848" indent="0" algn="ctr" defTabSz="712788" rtl="0" eaLnBrk="0" fontAlgn="base" hangingPunct="0">
              <a:lnSpc>
                <a:spcPct val="90000"/>
              </a:lnSpc>
              <a:spcBef>
                <a:spcPts val="463"/>
              </a:spcBef>
              <a:spcAft>
                <a:spcPct val="0"/>
              </a:spcAft>
              <a:buFont typeface="Arial" charset="0"/>
              <a:buNone/>
              <a:defRPr sz="1200" kern="1200">
                <a:solidFill>
                  <a:schemeClr val="tx1"/>
                </a:solidFill>
                <a:latin typeface="+mn-lt"/>
                <a:ea typeface="MS PGothic" panose="020B0600070205080204" pitchFamily="34" charset="-128"/>
                <a:cs typeface="+mn-cs"/>
              </a:defRPr>
            </a:lvl4pPr>
            <a:lvl5pPr marL="1426464" indent="0" algn="ctr" defTabSz="712788" rtl="0" eaLnBrk="0" fontAlgn="base" hangingPunct="0">
              <a:lnSpc>
                <a:spcPct val="90000"/>
              </a:lnSpc>
              <a:spcBef>
                <a:spcPts val="463"/>
              </a:spcBef>
              <a:spcAft>
                <a:spcPct val="0"/>
              </a:spcAft>
              <a:buFont typeface="Arial" charset="0"/>
              <a:buNone/>
              <a:defRPr sz="1200" kern="1200">
                <a:solidFill>
                  <a:schemeClr val="tx1"/>
                </a:solidFill>
                <a:latin typeface="+mn-lt"/>
                <a:ea typeface="MS PGothic" panose="020B0600070205080204" pitchFamily="34" charset="-128"/>
                <a:cs typeface="+mn-cs"/>
              </a:defRPr>
            </a:lvl5pPr>
            <a:lvl6pPr marL="1783080" indent="0" algn="ctr" defTabSz="713232" rtl="0" eaLnBrk="1" latinLnBrk="0" hangingPunct="1">
              <a:lnSpc>
                <a:spcPct val="90000"/>
              </a:lnSpc>
              <a:spcBef>
                <a:spcPts val="468"/>
              </a:spcBef>
              <a:buFont typeface="Arial" panose="020B0604020202020204" pitchFamily="34" charset="0"/>
              <a:buNone/>
              <a:defRPr sz="1200" kern="1200">
                <a:solidFill>
                  <a:schemeClr val="tx1"/>
                </a:solidFill>
                <a:latin typeface="+mn-lt"/>
                <a:ea typeface="+mn-ea"/>
                <a:cs typeface="+mn-cs"/>
              </a:defRPr>
            </a:lvl6pPr>
            <a:lvl7pPr marL="2139696" indent="0" algn="ctr" defTabSz="713232" rtl="0" eaLnBrk="1" latinLnBrk="0" hangingPunct="1">
              <a:lnSpc>
                <a:spcPct val="90000"/>
              </a:lnSpc>
              <a:spcBef>
                <a:spcPts val="468"/>
              </a:spcBef>
              <a:buFont typeface="Arial" panose="020B0604020202020204" pitchFamily="34" charset="0"/>
              <a:buNone/>
              <a:defRPr sz="1200" kern="1200">
                <a:solidFill>
                  <a:schemeClr val="tx1"/>
                </a:solidFill>
                <a:latin typeface="+mn-lt"/>
                <a:ea typeface="+mn-ea"/>
                <a:cs typeface="+mn-cs"/>
              </a:defRPr>
            </a:lvl7pPr>
            <a:lvl8pPr marL="2496312" indent="0" algn="ctr" defTabSz="713232" rtl="0" eaLnBrk="1" latinLnBrk="0" hangingPunct="1">
              <a:lnSpc>
                <a:spcPct val="90000"/>
              </a:lnSpc>
              <a:spcBef>
                <a:spcPts val="468"/>
              </a:spcBef>
              <a:buFont typeface="Arial" panose="020B0604020202020204" pitchFamily="34" charset="0"/>
              <a:buNone/>
              <a:defRPr sz="1200" kern="1200">
                <a:solidFill>
                  <a:schemeClr val="tx1"/>
                </a:solidFill>
                <a:latin typeface="+mn-lt"/>
                <a:ea typeface="+mn-ea"/>
                <a:cs typeface="+mn-cs"/>
              </a:defRPr>
            </a:lvl8pPr>
            <a:lvl9pPr marL="2852928" indent="0" algn="ctr" defTabSz="713232" rtl="0" eaLnBrk="1" latinLnBrk="0" hangingPunct="1">
              <a:lnSpc>
                <a:spcPct val="90000"/>
              </a:lnSpc>
              <a:spcBef>
                <a:spcPts val="468"/>
              </a:spcBef>
              <a:buFont typeface="Arial" panose="020B0604020202020204" pitchFamily="34" charset="0"/>
              <a:buNone/>
              <a:defRPr sz="1200" kern="1200">
                <a:solidFill>
                  <a:schemeClr val="tx1"/>
                </a:solidFill>
                <a:latin typeface="+mn-lt"/>
                <a:ea typeface="+mn-ea"/>
                <a:cs typeface="+mn-cs"/>
              </a:defRPr>
            </a:lvl9pPr>
          </a:lstStyle>
          <a:p>
            <a:r>
              <a:rPr lang="en-US" sz="2400" dirty="0"/>
              <a:t>Building “safety nets” for your </a:t>
            </a:r>
            <a:r>
              <a:rPr lang="en-US" sz="2400" dirty="0" smtClean="0"/>
              <a:t>child &amp; picking out appropriate books for your child</a:t>
            </a:r>
          </a:p>
        </p:txBody>
      </p:sp>
    </p:spTree>
    <p:extLst>
      <p:ext uri="{BB962C8B-B14F-4D97-AF65-F5344CB8AC3E}">
        <p14:creationId xmlns:p14="http://schemas.microsoft.com/office/powerpoint/2010/main" val="137770263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
            <a:ext cx="7372350" cy="6477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Low support strategies</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365166" y="1116092"/>
            <a:ext cx="8305800" cy="624364"/>
          </a:xfrm>
        </p:spPr>
        <p:txBody>
          <a:bodyPr/>
          <a:lstStyle/>
          <a:p>
            <a:pPr marL="0" indent="0">
              <a:buNone/>
            </a:pPr>
            <a:r>
              <a:rPr lang="en-US" b="1" dirty="0" smtClean="0"/>
              <a:t>Generalizing: </a:t>
            </a:r>
            <a:r>
              <a:rPr lang="en-US" dirty="0" smtClean="0"/>
              <a:t>prompts children to extend the lesson/story content beyond the lesson itself – to past or future personal experiences</a:t>
            </a:r>
          </a:p>
          <a:p>
            <a:pPr marL="0" indent="0">
              <a:buNone/>
            </a:pPr>
            <a:endParaRPr lang="en-US" dirty="0" smtClean="0"/>
          </a:p>
          <a:p>
            <a:pPr marL="0" indent="0">
              <a:buNone/>
            </a:pPr>
            <a:endParaRPr lang="en-US" dirty="0" smtClean="0"/>
          </a:p>
          <a:p>
            <a:endParaRPr lang="en-US" dirty="0"/>
          </a:p>
          <a:p>
            <a:endParaRPr lang="en-US" dirty="0" smtClean="0"/>
          </a:p>
          <a:p>
            <a:pPr marL="0" indent="0">
              <a:buNone/>
            </a:pPr>
            <a:endParaRPr lang="en-US" dirty="0"/>
          </a:p>
        </p:txBody>
      </p:sp>
      <p:sp>
        <p:nvSpPr>
          <p:cNvPr id="4" name="Rectangular Callout 3"/>
          <p:cNvSpPr/>
          <p:nvPr/>
        </p:nvSpPr>
        <p:spPr>
          <a:xfrm>
            <a:off x="4610100" y="266700"/>
            <a:ext cx="4343400" cy="533400"/>
          </a:xfrm>
          <a:prstGeom prst="wedgeRectCallout">
            <a:avLst>
              <a:gd name="adj1" fmla="val -36691"/>
              <a:gd name="adj2" fmla="val 9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24400" y="287977"/>
            <a:ext cx="4038600" cy="461665"/>
          </a:xfrm>
          <a:prstGeom prst="rect">
            <a:avLst/>
          </a:prstGeom>
          <a:noFill/>
        </p:spPr>
        <p:txBody>
          <a:bodyPr wrap="square" rtlCol="0">
            <a:spAutoFit/>
          </a:bodyPr>
          <a:lstStyle/>
          <a:p>
            <a:pPr marL="0" indent="0">
              <a:buNone/>
            </a:pPr>
            <a:r>
              <a:rPr lang="en-US" sz="1200" dirty="0">
                <a:solidFill>
                  <a:schemeClr val="bg1"/>
                </a:solidFill>
              </a:rPr>
              <a:t>”Sam is so excited to go sledding with all his friends. Tell me a time when you felt really excited!”</a:t>
            </a:r>
          </a:p>
        </p:txBody>
      </p:sp>
      <p:sp>
        <p:nvSpPr>
          <p:cNvPr id="6" name="Rectangular Callout 5"/>
          <p:cNvSpPr/>
          <p:nvPr/>
        </p:nvSpPr>
        <p:spPr>
          <a:xfrm rot="802683">
            <a:off x="6466609" y="1836049"/>
            <a:ext cx="2057400" cy="533400"/>
          </a:xfrm>
          <a:prstGeom prst="wedgeRectCallout">
            <a:avLst>
              <a:gd name="adj1" fmla="val -36691"/>
              <a:gd name="adj2" fmla="val 9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777073">
            <a:off x="6599958" y="1858789"/>
            <a:ext cx="1790700" cy="677108"/>
          </a:xfrm>
          <a:prstGeom prst="rect">
            <a:avLst/>
          </a:prstGeom>
          <a:noFill/>
        </p:spPr>
        <p:txBody>
          <a:bodyPr wrap="square" rtlCol="0">
            <a:spAutoFit/>
          </a:bodyPr>
          <a:lstStyle/>
          <a:p>
            <a:r>
              <a:rPr lang="en-US" sz="1200" dirty="0">
                <a:solidFill>
                  <a:schemeClr val="bg1"/>
                </a:solidFill>
              </a:rPr>
              <a:t>“Why do you think Sam is feeling really sad?”</a:t>
            </a:r>
          </a:p>
          <a:p>
            <a:endParaRPr lang="en-US" dirty="0"/>
          </a:p>
        </p:txBody>
      </p:sp>
      <p:sp>
        <p:nvSpPr>
          <p:cNvPr id="8" name="Rectangular Callout 7"/>
          <p:cNvSpPr/>
          <p:nvPr/>
        </p:nvSpPr>
        <p:spPr>
          <a:xfrm>
            <a:off x="365166" y="3190877"/>
            <a:ext cx="2057400" cy="533400"/>
          </a:xfrm>
          <a:prstGeom prst="wedgeRectCallout">
            <a:avLst>
              <a:gd name="adj1" fmla="val -3213"/>
              <a:gd name="adj2" fmla="val 99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22566" y="4892634"/>
            <a:ext cx="184731" cy="307777"/>
          </a:xfrm>
          <a:prstGeom prst="rect">
            <a:avLst/>
          </a:prstGeom>
          <a:noFill/>
        </p:spPr>
        <p:txBody>
          <a:bodyPr wrap="none" rtlCol="0">
            <a:spAutoFit/>
          </a:bodyPr>
          <a:lstStyle/>
          <a:p>
            <a:endParaRPr lang="en-US" dirty="0"/>
          </a:p>
        </p:txBody>
      </p:sp>
      <p:sp>
        <p:nvSpPr>
          <p:cNvPr id="11" name="TextBox 10"/>
          <p:cNvSpPr txBox="1"/>
          <p:nvPr/>
        </p:nvSpPr>
        <p:spPr>
          <a:xfrm>
            <a:off x="365166" y="2308110"/>
            <a:ext cx="6337459" cy="800219"/>
          </a:xfrm>
          <a:prstGeom prst="rect">
            <a:avLst/>
          </a:prstGeom>
          <a:noFill/>
        </p:spPr>
        <p:txBody>
          <a:bodyPr wrap="square" rtlCol="0">
            <a:spAutoFit/>
          </a:bodyPr>
          <a:lstStyle/>
          <a:p>
            <a:r>
              <a:rPr lang="en-US" sz="1600" b="1" dirty="0">
                <a:latin typeface="+mn-lt"/>
              </a:rPr>
              <a:t>Reasoning: </a:t>
            </a:r>
            <a:r>
              <a:rPr lang="en-US" sz="1600" dirty="0">
                <a:latin typeface="+mn-lt"/>
              </a:rPr>
              <a:t>prompts children to explain why something happened or will happen, or to explain why something is the way it is</a:t>
            </a:r>
          </a:p>
          <a:p>
            <a:endParaRPr lang="en-US" dirty="0"/>
          </a:p>
        </p:txBody>
      </p:sp>
      <p:sp>
        <p:nvSpPr>
          <p:cNvPr id="12" name="TextBox 11"/>
          <p:cNvSpPr txBox="1"/>
          <p:nvPr/>
        </p:nvSpPr>
        <p:spPr>
          <a:xfrm>
            <a:off x="1947553" y="4643252"/>
            <a:ext cx="184731" cy="307777"/>
          </a:xfrm>
          <a:prstGeom prst="rect">
            <a:avLst/>
          </a:prstGeom>
          <a:noFill/>
        </p:spPr>
        <p:txBody>
          <a:bodyPr wrap="none" rtlCol="0">
            <a:spAutoFit/>
          </a:bodyPr>
          <a:lstStyle/>
          <a:p>
            <a:endParaRPr lang="en-US" dirty="0"/>
          </a:p>
        </p:txBody>
      </p:sp>
      <p:sp>
        <p:nvSpPr>
          <p:cNvPr id="13" name="TextBox 12"/>
          <p:cNvSpPr txBox="1"/>
          <p:nvPr/>
        </p:nvSpPr>
        <p:spPr>
          <a:xfrm>
            <a:off x="1450424" y="3836967"/>
            <a:ext cx="7539692" cy="800219"/>
          </a:xfrm>
          <a:prstGeom prst="rect">
            <a:avLst/>
          </a:prstGeom>
          <a:noFill/>
        </p:spPr>
        <p:txBody>
          <a:bodyPr wrap="square" rtlCol="0">
            <a:spAutoFit/>
          </a:bodyPr>
          <a:lstStyle/>
          <a:p>
            <a:r>
              <a:rPr lang="en-US" sz="1600" b="1" dirty="0">
                <a:latin typeface="+mn-lt"/>
              </a:rPr>
              <a:t>Predicting: </a:t>
            </a:r>
            <a:r>
              <a:rPr lang="en-US" sz="1600" dirty="0">
                <a:latin typeface="+mn-lt"/>
              </a:rPr>
              <a:t>prompts children to describe what might happen next or to hypothesize the outcome of an event/activity</a:t>
            </a:r>
          </a:p>
          <a:p>
            <a:endParaRPr lang="en-US" dirty="0"/>
          </a:p>
        </p:txBody>
      </p:sp>
      <p:sp>
        <p:nvSpPr>
          <p:cNvPr id="14" name="TextBox 13"/>
          <p:cNvSpPr txBox="1"/>
          <p:nvPr/>
        </p:nvSpPr>
        <p:spPr>
          <a:xfrm>
            <a:off x="527775" y="3186188"/>
            <a:ext cx="1845297" cy="461665"/>
          </a:xfrm>
          <a:prstGeom prst="rect">
            <a:avLst/>
          </a:prstGeom>
          <a:noFill/>
        </p:spPr>
        <p:txBody>
          <a:bodyPr wrap="square" rtlCol="0">
            <a:spAutoFit/>
          </a:bodyPr>
          <a:lstStyle/>
          <a:p>
            <a:r>
              <a:rPr lang="en-US" sz="1200" dirty="0" smtClean="0">
                <a:solidFill>
                  <a:schemeClr val="bg1"/>
                </a:solidFill>
              </a:rPr>
              <a:t>“What do you think will happen to them?”</a:t>
            </a:r>
            <a:endParaRPr lang="en-US" sz="1200" dirty="0">
              <a:solidFill>
                <a:schemeClr val="bg1"/>
              </a:solidFill>
            </a:endParaRPr>
          </a:p>
        </p:txBody>
      </p:sp>
    </p:spTree>
    <p:extLst>
      <p:ext uri="{BB962C8B-B14F-4D97-AF65-F5344CB8AC3E}">
        <p14:creationId xmlns:p14="http://schemas.microsoft.com/office/powerpoint/2010/main" val="56565590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35" y="252138"/>
            <a:ext cx="7372350" cy="4953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High Support Strategies</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248901" y="1155174"/>
            <a:ext cx="6358623" cy="487670"/>
          </a:xfrm>
        </p:spPr>
        <p:txBody>
          <a:bodyPr/>
          <a:lstStyle/>
          <a:p>
            <a:pPr marL="0" indent="0">
              <a:buNone/>
            </a:pPr>
            <a:r>
              <a:rPr lang="en-US" b="1" dirty="0" smtClean="0"/>
              <a:t>Co-participating: </a:t>
            </a:r>
            <a:r>
              <a:rPr lang="en-US" dirty="0" smtClean="0"/>
              <a:t>prompts children to produce a correct answer to a task through their completion of the task with another person </a:t>
            </a:r>
            <a:endParaRPr lang="en-US" dirty="0"/>
          </a:p>
        </p:txBody>
      </p:sp>
      <p:sp>
        <p:nvSpPr>
          <p:cNvPr id="4" name="Rectangular Callout 3"/>
          <p:cNvSpPr/>
          <p:nvPr/>
        </p:nvSpPr>
        <p:spPr>
          <a:xfrm>
            <a:off x="4610100" y="266700"/>
            <a:ext cx="4343400" cy="533400"/>
          </a:xfrm>
          <a:prstGeom prst="wedgeRectCallout">
            <a:avLst>
              <a:gd name="adj1" fmla="val -36691"/>
              <a:gd name="adj2" fmla="val 9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rot="802683">
            <a:off x="6466609" y="1836049"/>
            <a:ext cx="2057400" cy="533400"/>
          </a:xfrm>
          <a:prstGeom prst="wedgeRectCallout">
            <a:avLst>
              <a:gd name="adj1" fmla="val -36691"/>
              <a:gd name="adj2" fmla="val 9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365166" y="3190877"/>
            <a:ext cx="2057400" cy="533400"/>
          </a:xfrm>
          <a:prstGeom prst="wedgeRectCallout">
            <a:avLst>
              <a:gd name="adj1" fmla="val -3213"/>
              <a:gd name="adj2" fmla="val 99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2476705"/>
            <a:ext cx="6390699" cy="584775"/>
          </a:xfrm>
          <a:prstGeom prst="rect">
            <a:avLst/>
          </a:prstGeom>
          <a:noFill/>
        </p:spPr>
        <p:txBody>
          <a:bodyPr wrap="square" rtlCol="0">
            <a:spAutoFit/>
          </a:bodyPr>
          <a:lstStyle/>
          <a:p>
            <a:r>
              <a:rPr lang="en-US" sz="1600" b="1" dirty="0" smtClean="0"/>
              <a:t>Reducing choices: </a:t>
            </a:r>
            <a:r>
              <a:rPr lang="en-US" sz="1600" dirty="0" smtClean="0"/>
              <a:t>prompts children to complete a task by reducing number of choices of correct answers</a:t>
            </a:r>
            <a:endParaRPr lang="en-US" sz="1600" dirty="0"/>
          </a:p>
        </p:txBody>
      </p:sp>
      <p:sp>
        <p:nvSpPr>
          <p:cNvPr id="8" name="TextBox 7"/>
          <p:cNvSpPr txBox="1"/>
          <p:nvPr/>
        </p:nvSpPr>
        <p:spPr>
          <a:xfrm>
            <a:off x="1393866" y="3932915"/>
            <a:ext cx="5771566" cy="584775"/>
          </a:xfrm>
          <a:prstGeom prst="rect">
            <a:avLst/>
          </a:prstGeom>
          <a:noFill/>
        </p:spPr>
        <p:txBody>
          <a:bodyPr wrap="square" rtlCol="0">
            <a:spAutoFit/>
          </a:bodyPr>
          <a:lstStyle/>
          <a:p>
            <a:r>
              <a:rPr lang="en-US" sz="1600" b="1" dirty="0" smtClean="0"/>
              <a:t>Eliciting: </a:t>
            </a:r>
            <a:r>
              <a:rPr lang="en-US" sz="1600" dirty="0" smtClean="0"/>
              <a:t>prompts children to produce a correct answer to a task by providing an exact model of the ideal response</a:t>
            </a:r>
            <a:endParaRPr lang="en-US" sz="1600" dirty="0"/>
          </a:p>
        </p:txBody>
      </p:sp>
      <p:sp>
        <p:nvSpPr>
          <p:cNvPr id="9" name="TextBox 8"/>
          <p:cNvSpPr txBox="1"/>
          <p:nvPr/>
        </p:nvSpPr>
        <p:spPr>
          <a:xfrm>
            <a:off x="4668188" y="351534"/>
            <a:ext cx="4504749" cy="307777"/>
          </a:xfrm>
          <a:prstGeom prst="rect">
            <a:avLst/>
          </a:prstGeom>
          <a:noFill/>
        </p:spPr>
        <p:txBody>
          <a:bodyPr wrap="square" rtlCol="0">
            <a:spAutoFit/>
          </a:bodyPr>
          <a:lstStyle/>
          <a:p>
            <a:r>
              <a:rPr lang="en-US" dirty="0" smtClean="0">
                <a:solidFill>
                  <a:schemeClr val="bg1"/>
                </a:solidFill>
              </a:rPr>
              <a:t>“Bat and cat rhyme. Let’s say it together – bat, cat!”</a:t>
            </a:r>
            <a:endParaRPr lang="en-US" dirty="0">
              <a:solidFill>
                <a:schemeClr val="bg1"/>
              </a:solidFill>
            </a:endParaRPr>
          </a:p>
        </p:txBody>
      </p:sp>
      <p:sp>
        <p:nvSpPr>
          <p:cNvPr id="10" name="TextBox 9"/>
          <p:cNvSpPr txBox="1"/>
          <p:nvPr/>
        </p:nvSpPr>
        <p:spPr>
          <a:xfrm rot="698130">
            <a:off x="6463946" y="1848368"/>
            <a:ext cx="2105380" cy="523220"/>
          </a:xfrm>
          <a:prstGeom prst="rect">
            <a:avLst/>
          </a:prstGeom>
          <a:noFill/>
        </p:spPr>
        <p:txBody>
          <a:bodyPr wrap="square" rtlCol="0">
            <a:spAutoFit/>
          </a:bodyPr>
          <a:lstStyle/>
          <a:p>
            <a:r>
              <a:rPr lang="en-US" dirty="0" smtClean="0">
                <a:solidFill>
                  <a:schemeClr val="bg1"/>
                </a:solidFill>
              </a:rPr>
              <a:t>“What is this animal called? A cat or a dog?”</a:t>
            </a:r>
            <a:endParaRPr lang="en-US" dirty="0">
              <a:solidFill>
                <a:schemeClr val="bg1"/>
              </a:solidFill>
            </a:endParaRPr>
          </a:p>
        </p:txBody>
      </p:sp>
      <p:sp>
        <p:nvSpPr>
          <p:cNvPr id="11" name="TextBox 10"/>
          <p:cNvSpPr txBox="1"/>
          <p:nvPr/>
        </p:nvSpPr>
        <p:spPr>
          <a:xfrm>
            <a:off x="457200" y="3230497"/>
            <a:ext cx="1965366" cy="523220"/>
          </a:xfrm>
          <a:prstGeom prst="rect">
            <a:avLst/>
          </a:prstGeom>
          <a:noFill/>
        </p:spPr>
        <p:txBody>
          <a:bodyPr wrap="square" rtlCol="0">
            <a:spAutoFit/>
          </a:bodyPr>
          <a:lstStyle/>
          <a:p>
            <a:r>
              <a:rPr lang="en-US" dirty="0" smtClean="0">
                <a:solidFill>
                  <a:schemeClr val="bg1"/>
                </a:solidFill>
              </a:rPr>
              <a:t>“What is this? It’s a lion. Say lion!”</a:t>
            </a:r>
            <a:endParaRPr lang="en-US" dirty="0">
              <a:solidFill>
                <a:schemeClr val="bg1"/>
              </a:solidFill>
            </a:endParaRPr>
          </a:p>
        </p:txBody>
      </p:sp>
    </p:spTree>
    <p:extLst>
      <p:ext uri="{BB962C8B-B14F-4D97-AF65-F5344CB8AC3E}">
        <p14:creationId xmlns:p14="http://schemas.microsoft.com/office/powerpoint/2010/main" val="69021879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2900"/>
            <a:ext cx="7372350" cy="482600"/>
          </a:xfrm>
        </p:spPr>
        <p:txBody>
          <a:bodyPr/>
          <a:lstStyle/>
          <a:p>
            <a:r>
              <a:rPr lang="en-US" sz="2800"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Building a “safety net” for your child</a:t>
            </a:r>
            <a:r>
              <a:rPr lang="is-IS" sz="2800"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a:t>
            </a:r>
            <a:endParaRPr lang="en-US" sz="2800"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919480" y="1104900"/>
            <a:ext cx="6858000" cy="2895600"/>
          </a:xfrm>
        </p:spPr>
        <p:style>
          <a:lnRef idx="1">
            <a:schemeClr val="accent1"/>
          </a:lnRef>
          <a:fillRef idx="2">
            <a:schemeClr val="accent1"/>
          </a:fillRef>
          <a:effectRef idx="1">
            <a:schemeClr val="accent1"/>
          </a:effectRef>
          <a:fontRef idx="minor">
            <a:schemeClr val="dk1"/>
          </a:fontRef>
        </p:style>
        <p:txBody>
          <a:bodyPr/>
          <a:lstStyle/>
          <a:p>
            <a:pPr marL="342900" indent="-342900">
              <a:buFont typeface="+mj-lt"/>
              <a:buAutoNum type="arabicPeriod"/>
            </a:pPr>
            <a:r>
              <a:rPr lang="en-US" sz="2800" dirty="0" smtClean="0"/>
              <a:t>Ask </a:t>
            </a:r>
            <a:r>
              <a:rPr lang="en-US" sz="2800" dirty="0"/>
              <a:t>open-ended </a:t>
            </a:r>
            <a:r>
              <a:rPr lang="en-US" sz="2800" dirty="0" smtClean="0"/>
              <a:t>questions</a:t>
            </a:r>
            <a:endParaRPr lang="en-US" sz="2800" dirty="0"/>
          </a:p>
          <a:p>
            <a:pPr marL="342900" indent="-342900">
              <a:buFont typeface="+mj-lt"/>
              <a:buAutoNum type="arabicPeriod"/>
            </a:pPr>
            <a:r>
              <a:rPr lang="en-US" sz="2800" dirty="0" smtClean="0"/>
              <a:t>If </a:t>
            </a:r>
            <a:r>
              <a:rPr lang="en-US" sz="2800" dirty="0"/>
              <a:t>you get no response, rephrase it to a: </a:t>
            </a:r>
          </a:p>
          <a:p>
            <a:pPr lvl="1"/>
            <a:r>
              <a:rPr lang="en-US" sz="2400" dirty="0"/>
              <a:t>fill-in-the-blank question </a:t>
            </a:r>
          </a:p>
          <a:p>
            <a:pPr lvl="1"/>
            <a:r>
              <a:rPr lang="en-US" sz="2400" dirty="0"/>
              <a:t>either/or question </a:t>
            </a:r>
          </a:p>
          <a:p>
            <a:pPr lvl="1"/>
            <a:r>
              <a:rPr lang="en-US" sz="2400" dirty="0"/>
              <a:t>provide the correct </a:t>
            </a:r>
            <a:r>
              <a:rPr lang="en-US" sz="2400" dirty="0" smtClean="0"/>
              <a:t>response</a:t>
            </a:r>
          </a:p>
          <a:p>
            <a:pPr marL="342900" indent="-342900">
              <a:buFont typeface="+mj-lt"/>
              <a:buAutoNum type="arabicPeriod"/>
            </a:pPr>
            <a:r>
              <a:rPr lang="en-US" sz="2800" dirty="0" smtClean="0"/>
              <a:t>Ask </a:t>
            </a:r>
            <a:r>
              <a:rPr lang="en-US" sz="2800" dirty="0"/>
              <a:t>the question again </a:t>
            </a:r>
          </a:p>
          <a:p>
            <a:endParaRPr lang="en-US" dirty="0"/>
          </a:p>
        </p:txBody>
      </p:sp>
      <p:sp>
        <p:nvSpPr>
          <p:cNvPr id="4" name="TextBox 3"/>
          <p:cNvSpPr txBox="1"/>
          <p:nvPr/>
        </p:nvSpPr>
        <p:spPr>
          <a:xfrm>
            <a:off x="5715000" y="5295900"/>
            <a:ext cx="1417376" cy="307777"/>
          </a:xfrm>
          <a:prstGeom prst="rect">
            <a:avLst/>
          </a:prstGeom>
          <a:noFill/>
        </p:spPr>
        <p:txBody>
          <a:bodyPr wrap="none" rtlCol="0">
            <a:spAutoFit/>
          </a:bodyPr>
          <a:lstStyle/>
          <a:p>
            <a:r>
              <a:rPr lang="en-US" dirty="0" smtClean="0"/>
              <a:t>Bergeron, 2013</a:t>
            </a:r>
            <a:endParaRPr lang="en-US" dirty="0"/>
          </a:p>
        </p:txBody>
      </p:sp>
    </p:spTree>
    <p:extLst>
      <p:ext uri="{BB962C8B-B14F-4D97-AF65-F5344CB8AC3E}">
        <p14:creationId xmlns:p14="http://schemas.microsoft.com/office/powerpoint/2010/main" val="49374001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21" y="87949"/>
            <a:ext cx="7372350" cy="555651"/>
          </a:xfrm>
        </p:spPr>
        <p:txBody>
          <a:bodyPr/>
          <a:lstStyle/>
          <a:p>
            <a:r>
              <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S</a:t>
            </a:r>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upporting a child through scaffolding: </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236489" y="756838"/>
            <a:ext cx="7372350" cy="778862"/>
          </a:xfrm>
        </p:spPr>
        <p:txBody>
          <a:bodyPr/>
          <a:lstStyle/>
          <a:p>
            <a:r>
              <a:rPr lang="en-US" dirty="0" smtClean="0"/>
              <a:t>Adult: “What animal is this?”</a:t>
            </a:r>
          </a:p>
          <a:p>
            <a:r>
              <a:rPr lang="en-US" dirty="0" smtClean="0"/>
              <a:t>Child does not respond</a:t>
            </a:r>
          </a:p>
          <a:p>
            <a:endParaRPr lang="en-US" dirty="0" smtClean="0"/>
          </a:p>
          <a:p>
            <a:endParaRPr lang="en-US" dirty="0" smtClean="0"/>
          </a:p>
          <a:p>
            <a:endParaRPr lang="en-US" dirty="0"/>
          </a:p>
        </p:txBody>
      </p:sp>
      <p:sp>
        <p:nvSpPr>
          <p:cNvPr id="4" name="TextBox 3"/>
          <p:cNvSpPr txBox="1"/>
          <p:nvPr/>
        </p:nvSpPr>
        <p:spPr>
          <a:xfrm>
            <a:off x="274107" y="1622203"/>
            <a:ext cx="8224582" cy="800219"/>
          </a:xfrm>
          <a:prstGeom prst="rect">
            <a:avLst/>
          </a:prstGeom>
          <a:noFill/>
        </p:spPr>
        <p:txBody>
          <a:bodyPr wrap="square" rtlCol="0">
            <a:spAutoFit/>
          </a:bodyPr>
          <a:lstStyle/>
          <a:p>
            <a:r>
              <a:rPr lang="en-US" sz="1600" b="1" dirty="0">
                <a:latin typeface="+mn-lt"/>
              </a:rPr>
              <a:t>How could you provide a </a:t>
            </a:r>
            <a:r>
              <a:rPr lang="en-US" sz="1600" b="1" dirty="0" smtClean="0">
                <a:latin typeface="+mn-lt"/>
              </a:rPr>
              <a:t>“safety net” </a:t>
            </a:r>
            <a:r>
              <a:rPr lang="en-US" sz="1600" b="1" dirty="0">
                <a:latin typeface="+mn-lt"/>
              </a:rPr>
              <a:t>for the child to experience </a:t>
            </a:r>
            <a:r>
              <a:rPr lang="en-US" sz="1600" b="1" dirty="0" smtClean="0">
                <a:latin typeface="+mn-lt"/>
              </a:rPr>
              <a:t>success during this interaction?</a:t>
            </a:r>
            <a:endParaRPr lang="en-US" sz="1600" b="1" dirty="0">
              <a:latin typeface="+mn-lt"/>
            </a:endParaRPr>
          </a:p>
          <a:p>
            <a:endParaRPr lang="en-US" dirty="0"/>
          </a:p>
        </p:txBody>
      </p:sp>
      <p:sp>
        <p:nvSpPr>
          <p:cNvPr id="5" name="TextBox 4"/>
          <p:cNvSpPr txBox="1"/>
          <p:nvPr/>
        </p:nvSpPr>
        <p:spPr>
          <a:xfrm>
            <a:off x="332943" y="2292567"/>
            <a:ext cx="4004558" cy="338554"/>
          </a:xfrm>
          <a:prstGeom prst="rect">
            <a:avLst/>
          </a:prstGeom>
          <a:noFill/>
        </p:spPr>
        <p:txBody>
          <a:bodyPr wrap="none" rtlCol="0">
            <a:spAutoFit/>
          </a:bodyPr>
          <a:lstStyle/>
          <a:p>
            <a:r>
              <a:rPr lang="en-US" sz="1600" dirty="0" smtClean="0"/>
              <a:t>“This animal says ‘ribbit.’ It’s a ________.”</a:t>
            </a:r>
            <a:endParaRPr lang="en-US" sz="1600" dirty="0"/>
          </a:p>
        </p:txBody>
      </p:sp>
      <p:sp>
        <p:nvSpPr>
          <p:cNvPr id="7" name="TextBox 6"/>
          <p:cNvSpPr txBox="1"/>
          <p:nvPr/>
        </p:nvSpPr>
        <p:spPr>
          <a:xfrm>
            <a:off x="1412608" y="2732534"/>
            <a:ext cx="2356735" cy="338554"/>
          </a:xfrm>
          <a:prstGeom prst="rect">
            <a:avLst/>
          </a:prstGeom>
          <a:noFill/>
        </p:spPr>
        <p:txBody>
          <a:bodyPr wrap="none" rtlCol="0">
            <a:spAutoFit/>
          </a:bodyPr>
          <a:lstStyle/>
          <a:p>
            <a:r>
              <a:rPr lang="en-US" sz="1600" dirty="0" smtClean="0"/>
              <a:t>“Is it a frog or a snake?”</a:t>
            </a:r>
            <a:endParaRPr lang="en-US" sz="1600" dirty="0"/>
          </a:p>
        </p:txBody>
      </p:sp>
      <p:sp>
        <p:nvSpPr>
          <p:cNvPr id="8" name="TextBox 7"/>
          <p:cNvSpPr txBox="1"/>
          <p:nvPr/>
        </p:nvSpPr>
        <p:spPr>
          <a:xfrm>
            <a:off x="2444889" y="3120087"/>
            <a:ext cx="3549370" cy="338554"/>
          </a:xfrm>
          <a:prstGeom prst="rect">
            <a:avLst/>
          </a:prstGeom>
          <a:noFill/>
        </p:spPr>
        <p:txBody>
          <a:bodyPr wrap="none" rtlCol="0">
            <a:spAutoFit/>
          </a:bodyPr>
          <a:lstStyle/>
          <a:p>
            <a:r>
              <a:rPr lang="en-US" sz="1600" dirty="0" smtClean="0"/>
              <a:t>“This animal is a frog” (pair with sign)</a:t>
            </a:r>
            <a:endParaRPr lang="en-US" sz="1600" dirty="0"/>
          </a:p>
        </p:txBody>
      </p:sp>
      <p:sp>
        <p:nvSpPr>
          <p:cNvPr id="9" name="TextBox 8"/>
          <p:cNvSpPr txBox="1"/>
          <p:nvPr/>
        </p:nvSpPr>
        <p:spPr>
          <a:xfrm>
            <a:off x="3124200" y="3554544"/>
            <a:ext cx="4325223" cy="338554"/>
          </a:xfrm>
          <a:prstGeom prst="rect">
            <a:avLst/>
          </a:prstGeom>
          <a:noFill/>
        </p:spPr>
        <p:txBody>
          <a:bodyPr wrap="none" rtlCol="0">
            <a:spAutoFit/>
          </a:bodyPr>
          <a:lstStyle/>
          <a:p>
            <a:r>
              <a:rPr lang="en-US" sz="1600" dirty="0" smtClean="0"/>
              <a:t>“Can you say ‘frog?’” or “Can you sign ‘frog?’”</a:t>
            </a:r>
            <a:endParaRPr lang="en-US" sz="1600" dirty="0"/>
          </a:p>
        </p:txBody>
      </p:sp>
      <p:sp>
        <p:nvSpPr>
          <p:cNvPr id="10" name="TextBox 9"/>
          <p:cNvSpPr txBox="1"/>
          <p:nvPr/>
        </p:nvSpPr>
        <p:spPr>
          <a:xfrm>
            <a:off x="1321056" y="3989641"/>
            <a:ext cx="4988192" cy="1354217"/>
          </a:xfrm>
          <a:prstGeom prst="rect">
            <a:avLst/>
          </a:prstGeom>
          <a:noFill/>
        </p:spPr>
        <p:txBody>
          <a:bodyPr wrap="square" rtlCol="0">
            <a:spAutoFit/>
          </a:bodyPr>
          <a:lstStyle/>
          <a:p>
            <a:r>
              <a:rPr lang="en-US" sz="1600" dirty="0" smtClean="0"/>
              <a:t>When you </a:t>
            </a:r>
            <a:r>
              <a:rPr lang="en-US" sz="1800" dirty="0" smtClean="0"/>
              <a:t>see</a:t>
            </a:r>
            <a:r>
              <a:rPr lang="en-US" sz="1600" dirty="0" smtClean="0"/>
              <a:t> a frog on another page, ask again: “What animal is this?” and if child does not respond again, may go directly to eliciting or co-participation (prompting directly for the verbal response or helping the child sign ‘frog’)</a:t>
            </a:r>
            <a:endParaRPr lang="en-US" sz="1600" dirty="0"/>
          </a:p>
        </p:txBody>
      </p:sp>
      <p:sp>
        <p:nvSpPr>
          <p:cNvPr id="6" name="Rectangle 5"/>
          <p:cNvSpPr/>
          <p:nvPr/>
        </p:nvSpPr>
        <p:spPr>
          <a:xfrm>
            <a:off x="6096000" y="419100"/>
            <a:ext cx="2402689" cy="111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example from “Jump Frog Jump”</a:t>
            </a:r>
            <a:endParaRPr lang="en-US" dirty="0"/>
          </a:p>
        </p:txBody>
      </p:sp>
    </p:spTree>
    <p:extLst>
      <p:ext uri="{BB962C8B-B14F-4D97-AF65-F5344CB8AC3E}">
        <p14:creationId xmlns:p14="http://schemas.microsoft.com/office/powerpoint/2010/main" val="2136879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372350" cy="4953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Questions to ask yourself when picking out books:</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762000" y="1104900"/>
            <a:ext cx="7696200" cy="3314700"/>
          </a:xfrm>
        </p:spPr>
        <p:txBody>
          <a:bodyPr/>
          <a:lstStyle/>
          <a:p>
            <a:pPr marL="342900" indent="-342900">
              <a:buFont typeface="+mj-lt"/>
              <a:buAutoNum type="arabicPeriod"/>
            </a:pPr>
            <a:r>
              <a:rPr lang="en-US" dirty="0" smtClean="0"/>
              <a:t>Is </a:t>
            </a:r>
            <a:r>
              <a:rPr lang="en-US" dirty="0"/>
              <a:t>the book of high interest to </a:t>
            </a:r>
            <a:r>
              <a:rPr lang="en-US" dirty="0" smtClean="0"/>
              <a:t>your child?</a:t>
            </a:r>
            <a:r>
              <a:rPr lang="en-US" dirty="0"/>
              <a:t>   </a:t>
            </a:r>
            <a:endParaRPr lang="en-US" dirty="0" smtClean="0"/>
          </a:p>
          <a:p>
            <a:pPr marL="342900" indent="-342900">
              <a:buFont typeface="+mj-lt"/>
              <a:buAutoNum type="arabicPeriod"/>
            </a:pPr>
            <a:r>
              <a:rPr lang="en-US" dirty="0" smtClean="0"/>
              <a:t>Do </a:t>
            </a:r>
            <a:r>
              <a:rPr lang="en-US" dirty="0"/>
              <a:t>you think it will encourage engagement of </a:t>
            </a:r>
            <a:r>
              <a:rPr lang="en-US" dirty="0" smtClean="0"/>
              <a:t>your child?</a:t>
            </a:r>
          </a:p>
          <a:p>
            <a:pPr marL="342900" indent="-342900">
              <a:buFont typeface="+mj-lt"/>
              <a:buAutoNum type="arabicPeriod"/>
            </a:pPr>
            <a:r>
              <a:rPr lang="en-US" dirty="0" smtClean="0"/>
              <a:t>Does </a:t>
            </a:r>
            <a:r>
              <a:rPr lang="en-US" dirty="0"/>
              <a:t>the book provide colorful and appealing illustrations?   </a:t>
            </a:r>
            <a:endParaRPr lang="en-US" dirty="0" smtClean="0"/>
          </a:p>
          <a:p>
            <a:pPr marL="342900" indent="-342900">
              <a:buFont typeface="+mj-lt"/>
              <a:buAutoNum type="arabicPeriod"/>
            </a:pPr>
            <a:r>
              <a:rPr lang="en-US" dirty="0" smtClean="0"/>
              <a:t>Do </a:t>
            </a:r>
            <a:r>
              <a:rPr lang="en-US" dirty="0"/>
              <a:t>you think </a:t>
            </a:r>
            <a:r>
              <a:rPr lang="en-US" dirty="0" smtClean="0"/>
              <a:t>your child </a:t>
            </a:r>
            <a:r>
              <a:rPr lang="en-US" dirty="0"/>
              <a:t>will enjoy looking at the book multiple times and reading it on </a:t>
            </a:r>
            <a:r>
              <a:rPr lang="en-US" dirty="0" smtClean="0"/>
              <a:t>his or her </a:t>
            </a:r>
            <a:r>
              <a:rPr lang="en-US" dirty="0"/>
              <a:t>own? </a:t>
            </a:r>
            <a:endParaRPr lang="en-US" dirty="0" smtClean="0"/>
          </a:p>
          <a:p>
            <a:pPr marL="342900" indent="-342900">
              <a:buFont typeface="+mj-lt"/>
              <a:buAutoNum type="arabicPeriod"/>
            </a:pPr>
            <a:r>
              <a:rPr lang="en-US" dirty="0" smtClean="0"/>
              <a:t>Is </a:t>
            </a:r>
            <a:r>
              <a:rPr lang="en-US" dirty="0"/>
              <a:t>the narrative limited to a few lines of text per page? </a:t>
            </a:r>
            <a:endParaRPr lang="en-US" dirty="0" smtClean="0"/>
          </a:p>
          <a:p>
            <a:pPr marL="342900" indent="-342900">
              <a:buFont typeface="+mj-lt"/>
              <a:buAutoNum type="arabicPeriod"/>
            </a:pPr>
            <a:r>
              <a:rPr lang="en-US" dirty="0" smtClean="0"/>
              <a:t>If </a:t>
            </a:r>
            <a:r>
              <a:rPr lang="en-US" dirty="0"/>
              <a:t>a book is too long it may not hold </a:t>
            </a:r>
            <a:r>
              <a:rPr lang="en-US" dirty="0" smtClean="0"/>
              <a:t>the child’s </a:t>
            </a:r>
            <a:r>
              <a:rPr lang="en-US" dirty="0"/>
              <a:t>interest.</a:t>
            </a:r>
          </a:p>
        </p:txBody>
      </p:sp>
    </p:spTree>
    <p:extLst>
      <p:ext uri="{BB962C8B-B14F-4D97-AF65-F5344CB8AC3E}">
        <p14:creationId xmlns:p14="http://schemas.microsoft.com/office/powerpoint/2010/main" val="13898364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353"/>
            <a:ext cx="7372350" cy="4953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Choosing a book for dialogic reading</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533400" y="977994"/>
            <a:ext cx="6858000" cy="2895600"/>
          </a:xfrm>
        </p:spPr>
        <p:txBody>
          <a:bodyPr/>
          <a:lstStyle/>
          <a:p>
            <a:r>
              <a:rPr lang="en-US" dirty="0" smtClean="0"/>
              <a:t>Rich </a:t>
            </a:r>
            <a:r>
              <a:rPr lang="en-US" dirty="0"/>
              <a:t>illustrations that carry the </a:t>
            </a:r>
            <a:r>
              <a:rPr lang="en-US" dirty="0" smtClean="0"/>
              <a:t>story</a:t>
            </a:r>
          </a:p>
          <a:p>
            <a:r>
              <a:rPr lang="en-US" dirty="0" smtClean="0"/>
              <a:t>Interesting </a:t>
            </a:r>
            <a:r>
              <a:rPr lang="en-US" dirty="0"/>
              <a:t>characters, appealing to the </a:t>
            </a:r>
            <a:r>
              <a:rPr lang="en-US" dirty="0" smtClean="0"/>
              <a:t>child</a:t>
            </a:r>
          </a:p>
          <a:p>
            <a:r>
              <a:rPr lang="en-US" dirty="0" smtClean="0"/>
              <a:t>Situations </a:t>
            </a:r>
            <a:r>
              <a:rPr lang="en-US" dirty="0"/>
              <a:t>that require thinking or </a:t>
            </a:r>
            <a:r>
              <a:rPr lang="en-US" dirty="0" smtClean="0"/>
              <a:t>problem-solving</a:t>
            </a:r>
          </a:p>
          <a:p>
            <a:r>
              <a:rPr lang="en-US" dirty="0" smtClean="0"/>
              <a:t>Interesting </a:t>
            </a:r>
            <a:r>
              <a:rPr lang="en-US" dirty="0"/>
              <a:t>words – chance to expand </a:t>
            </a:r>
            <a:r>
              <a:rPr lang="en-US" dirty="0" smtClean="0"/>
              <a:t>vocabulary*</a:t>
            </a:r>
          </a:p>
          <a:p>
            <a:r>
              <a:rPr lang="en-US" dirty="0" smtClean="0"/>
              <a:t>Word </a:t>
            </a:r>
            <a:r>
              <a:rPr lang="en-US" dirty="0"/>
              <a:t>play or rhymes, so you can draw attention to the sounds of </a:t>
            </a:r>
            <a:r>
              <a:rPr lang="en-US" dirty="0" smtClean="0"/>
              <a:t>words</a:t>
            </a:r>
          </a:p>
          <a:p>
            <a:r>
              <a:rPr lang="en-US" dirty="0" smtClean="0"/>
              <a:t>Big </a:t>
            </a:r>
            <a:r>
              <a:rPr lang="en-US" dirty="0"/>
              <a:t>enough print so you can point to words from time to time</a:t>
            </a:r>
          </a:p>
        </p:txBody>
      </p:sp>
      <p:sp>
        <p:nvSpPr>
          <p:cNvPr id="5" name="Rounded Rectangle 4"/>
          <p:cNvSpPr/>
          <p:nvPr/>
        </p:nvSpPr>
        <p:spPr>
          <a:xfrm>
            <a:off x="1524000" y="3695700"/>
            <a:ext cx="5175718" cy="1251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74566" y="3734496"/>
            <a:ext cx="5074586" cy="1384995"/>
          </a:xfrm>
          <a:prstGeom prst="rect">
            <a:avLst/>
          </a:prstGeom>
          <a:noFill/>
          <a:ln>
            <a:noFill/>
          </a:ln>
        </p:spPr>
        <p:txBody>
          <a:bodyPr wrap="square" rtlCol="0">
            <a:spAutoFit/>
          </a:bodyPr>
          <a:lstStyle/>
          <a:p>
            <a:r>
              <a:rPr lang="en-US" dirty="0" smtClean="0">
                <a:solidFill>
                  <a:schemeClr val="bg1"/>
                </a:solidFill>
              </a:rPr>
              <a:t>*In </a:t>
            </a:r>
            <a:r>
              <a:rPr lang="en-US" dirty="0">
                <a:solidFill>
                  <a:schemeClr val="bg1"/>
                </a:solidFill>
              </a:rPr>
              <a:t>order for a child to understand and enjoy the story when an adult is reading, it is important the child understands at least 90% of the story vocabulary (Ezell &amp; Justice, 2005). This leaves a teaching opportunity for 10% of the words in the text in which children are unfamiliar with.</a:t>
            </a:r>
          </a:p>
          <a:p>
            <a:endParaRPr lang="en-US" dirty="0"/>
          </a:p>
        </p:txBody>
      </p:sp>
    </p:spTree>
    <p:extLst>
      <p:ext uri="{BB962C8B-B14F-4D97-AF65-F5344CB8AC3E}">
        <p14:creationId xmlns:p14="http://schemas.microsoft.com/office/powerpoint/2010/main" val="211788980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
            <a:ext cx="8763000" cy="5715000"/>
          </a:xfrm>
          <a:prstGeom prst="rect">
            <a:avLst/>
          </a:prstGeom>
        </p:spPr>
      </p:pic>
    </p:spTree>
    <p:extLst>
      <p:ext uri="{BB962C8B-B14F-4D97-AF65-F5344CB8AC3E}">
        <p14:creationId xmlns:p14="http://schemas.microsoft.com/office/powerpoint/2010/main" val="152468354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0"/>
            <a:ext cx="9144000" cy="27946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66700"/>
            <a:ext cx="6731000" cy="482600"/>
          </a:xfrm>
          <a:prstGeom prst="rect">
            <a:avLst/>
          </a:prstGeom>
        </p:spPr>
      </p:pic>
      <p:sp>
        <p:nvSpPr>
          <p:cNvPr id="6" name="TextBox 5"/>
          <p:cNvSpPr txBox="1"/>
          <p:nvPr/>
        </p:nvSpPr>
        <p:spPr>
          <a:xfrm>
            <a:off x="6883400" y="307945"/>
            <a:ext cx="909223" cy="400110"/>
          </a:xfrm>
          <a:prstGeom prst="rect">
            <a:avLst/>
          </a:prstGeom>
          <a:noFill/>
        </p:spPr>
        <p:txBody>
          <a:bodyPr wrap="none" rtlCol="0">
            <a:spAutoFit/>
          </a:bodyPr>
          <a:lstStyle/>
          <a:p>
            <a:r>
              <a:rPr lang="en-US" sz="2000" dirty="0" smtClean="0"/>
              <a:t>(cont.)</a:t>
            </a:r>
            <a:endParaRPr lang="en-US" sz="2000" dirty="0"/>
          </a:p>
        </p:txBody>
      </p:sp>
    </p:spTree>
    <p:extLst>
      <p:ext uri="{BB962C8B-B14F-4D97-AF65-F5344CB8AC3E}">
        <p14:creationId xmlns:p14="http://schemas.microsoft.com/office/powerpoint/2010/main" val="214399286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9288"/>
            <a:ext cx="7372350" cy="5715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Get creative with reading!</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428624" y="890205"/>
            <a:ext cx="7772400" cy="2895600"/>
          </a:xfrm>
        </p:spPr>
        <p:txBody>
          <a:bodyPr/>
          <a:lstStyle/>
          <a:p>
            <a:r>
              <a:rPr lang="en-US" dirty="0"/>
              <a:t>Reading aloud to toddlers with hearing loss improves their ability to listen and imitate the sound code of spoken language. </a:t>
            </a:r>
            <a:r>
              <a:rPr lang="en-US" dirty="0" smtClean="0"/>
              <a:t>Dialogic </a:t>
            </a:r>
            <a:r>
              <a:rPr lang="en-US" dirty="0"/>
              <a:t>reading promotes language development and helps with literacy development preparing toddlers for </a:t>
            </a:r>
            <a:r>
              <a:rPr lang="en-US" dirty="0" smtClean="0"/>
              <a:t>reading</a:t>
            </a:r>
            <a:r>
              <a:rPr lang="en-US" dirty="0"/>
              <a:t>. In order for this time to be meaningful to the toddler, it must be fun!  </a:t>
            </a:r>
            <a:endParaRPr lang="en-US" dirty="0" smtClean="0"/>
          </a:p>
          <a:p>
            <a:r>
              <a:rPr lang="en-US" dirty="0" smtClean="0"/>
              <a:t>Dynamic and interactive dialogic reading experience for toddler with hearing loss:</a:t>
            </a:r>
          </a:p>
          <a:p>
            <a:pPr lvl="1"/>
            <a:r>
              <a:rPr lang="en-US" dirty="0" smtClean="0"/>
              <a:t>Pairing </a:t>
            </a:r>
            <a:r>
              <a:rPr lang="en-US" dirty="0"/>
              <a:t>props with actions is an effective way to cultivate listening and language </a:t>
            </a:r>
            <a:r>
              <a:rPr lang="en-US" dirty="0" smtClean="0"/>
              <a:t>development. </a:t>
            </a:r>
            <a:r>
              <a:rPr lang="en-US" dirty="0" err="1" smtClean="0"/>
              <a:t>A“Humpty</a:t>
            </a:r>
            <a:r>
              <a:rPr lang="en-US" dirty="0" smtClean="0"/>
              <a:t> </a:t>
            </a:r>
            <a:r>
              <a:rPr lang="en-US" dirty="0"/>
              <a:t>Dumpty” kit, which consisted of a hard-boiled egg, Play-Doh, feathers, building bricks, markers and a tiny </a:t>
            </a:r>
            <a:r>
              <a:rPr lang="en-US" dirty="0" smtClean="0"/>
              <a:t>book was used to engage the toddler in this experience.</a:t>
            </a:r>
            <a:r>
              <a:rPr lang="en-US" dirty="0"/>
              <a:t> </a:t>
            </a:r>
            <a:r>
              <a:rPr lang="en-US" dirty="0" smtClean="0"/>
              <a:t> </a:t>
            </a:r>
            <a:endParaRPr lang="en-US" dirty="0"/>
          </a:p>
        </p:txBody>
      </p:sp>
      <p:sp>
        <p:nvSpPr>
          <p:cNvPr id="4" name="TextBox 3"/>
          <p:cNvSpPr txBox="1"/>
          <p:nvPr/>
        </p:nvSpPr>
        <p:spPr>
          <a:xfrm>
            <a:off x="3810000" y="5295900"/>
            <a:ext cx="3340723" cy="307777"/>
          </a:xfrm>
          <a:prstGeom prst="rect">
            <a:avLst/>
          </a:prstGeom>
          <a:noFill/>
        </p:spPr>
        <p:txBody>
          <a:bodyPr wrap="none" rtlCol="0">
            <a:spAutoFit/>
          </a:bodyPr>
          <a:lstStyle/>
          <a:p>
            <a:r>
              <a:rPr lang="en-US" dirty="0"/>
              <a:t>https://</a:t>
            </a:r>
            <a:r>
              <a:rPr lang="en-US" dirty="0" err="1"/>
              <a:t>www.agbell.org</a:t>
            </a:r>
            <a:r>
              <a:rPr lang="en-US" dirty="0"/>
              <a:t>/</a:t>
            </a:r>
            <a:r>
              <a:rPr lang="en-US" dirty="0" err="1"/>
              <a:t>DialogicReading</a:t>
            </a:r>
            <a:r>
              <a:rPr lang="en-US" dirty="0"/>
              <a:t>/</a:t>
            </a:r>
          </a:p>
        </p:txBody>
      </p:sp>
      <p:sp>
        <p:nvSpPr>
          <p:cNvPr id="6" name="TextBox 5"/>
          <p:cNvSpPr txBox="1"/>
          <p:nvPr/>
        </p:nvSpPr>
        <p:spPr>
          <a:xfrm>
            <a:off x="609600" y="3771333"/>
            <a:ext cx="744114" cy="307777"/>
          </a:xfrm>
          <a:prstGeom prst="rect">
            <a:avLst/>
          </a:prstGeom>
          <a:noFill/>
        </p:spPr>
        <p:txBody>
          <a:bodyPr wrap="non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110683373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8129"/>
            <a:ext cx="7372350" cy="574394"/>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Research</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1066800" y="652523"/>
            <a:ext cx="6400800" cy="3086100"/>
          </a:xfrm>
        </p:spPr>
        <p:txBody>
          <a:bodyPr/>
          <a:lstStyle/>
          <a:p>
            <a:r>
              <a:rPr lang="en-US" sz="1400" dirty="0" smtClean="0"/>
              <a:t>Study compared 44 mothers’ methods of storybook-telling to kindergarteners with hearing impairment to the ones used by mothers of hearing children</a:t>
            </a:r>
          </a:p>
          <a:p>
            <a:r>
              <a:rPr lang="en-US" sz="1400" dirty="0" smtClean="0"/>
              <a:t>Videotapes of mothers telling their children a story served as the basis for measuring the nature of maternal storybook- telling</a:t>
            </a:r>
          </a:p>
          <a:p>
            <a:r>
              <a:rPr lang="en-US" sz="1400" dirty="0" smtClean="0"/>
              <a:t>Interactions were coded by counting the number of two, three, and four-step dialogic reading cycles demonstrated by the dyads (2-step: adult prompts with question and child answers </a:t>
            </a:r>
            <a:r>
              <a:rPr lang="en-US" sz="1400" dirty="0" smtClean="0">
                <a:sym typeface="Wingdings"/>
              </a:rPr>
              <a:t> </a:t>
            </a:r>
            <a:r>
              <a:rPr lang="en-US" sz="1400" dirty="0" smtClean="0"/>
              <a:t>four step: adult prompts with question, child answers, adult praises child, adult expands on child’s verbalization)</a:t>
            </a:r>
          </a:p>
          <a:p>
            <a:r>
              <a:rPr lang="en-US" sz="1400" b="1" dirty="0" smtClean="0"/>
              <a:t>Results: </a:t>
            </a:r>
            <a:r>
              <a:rPr lang="en-US" sz="1400" dirty="0" smtClean="0"/>
              <a:t>Mothers of hearing children had shorter story book interactions but included more complex sentences and open ended questions. Mothers of children with hearing impairments used simpler sentences and asked simpler questions (reiterating and naming) than mothers of hearing children. This may be because they want their children to be more involved and experience success but it could also be due to lower expectations of their child.</a:t>
            </a:r>
          </a:p>
          <a:p>
            <a:r>
              <a:rPr lang="en-US" sz="1400" dirty="0" smtClean="0"/>
              <a:t>Clinical implications: Children with hearing impairment benefit more from direction instruction but it is important for parents to </a:t>
            </a:r>
            <a:r>
              <a:rPr lang="en-US" sz="1400" b="1" u="sng" dirty="0" smtClean="0"/>
              <a:t>continuously increase </a:t>
            </a:r>
            <a:r>
              <a:rPr lang="en-US" sz="1400" dirty="0" smtClean="0"/>
              <a:t>use of complex sentences and higher level questions</a:t>
            </a:r>
            <a:endParaRPr lang="en-US" sz="1400" dirty="0"/>
          </a:p>
        </p:txBody>
      </p:sp>
      <p:sp>
        <p:nvSpPr>
          <p:cNvPr id="4" name="TextBox 3"/>
          <p:cNvSpPr txBox="1"/>
          <p:nvPr/>
        </p:nvSpPr>
        <p:spPr>
          <a:xfrm>
            <a:off x="4724400" y="5295900"/>
            <a:ext cx="2370714" cy="307777"/>
          </a:xfrm>
          <a:prstGeom prst="rect">
            <a:avLst/>
          </a:prstGeom>
          <a:noFill/>
        </p:spPr>
        <p:txBody>
          <a:bodyPr wrap="none" rtlCol="0">
            <a:spAutoFit/>
          </a:bodyPr>
          <a:lstStyle/>
          <a:p>
            <a:r>
              <a:rPr lang="en-US" dirty="0" smtClean="0"/>
              <a:t>Aram, Most, &amp; </a:t>
            </a:r>
            <a:r>
              <a:rPr lang="en-US" dirty="0" err="1" smtClean="0"/>
              <a:t>Hanny</a:t>
            </a:r>
            <a:r>
              <a:rPr lang="en-US" dirty="0" smtClean="0"/>
              <a:t>, 2007</a:t>
            </a:r>
            <a:endParaRPr lang="en-US" dirty="0"/>
          </a:p>
        </p:txBody>
      </p:sp>
    </p:spTree>
    <p:extLst>
      <p:ext uri="{BB962C8B-B14F-4D97-AF65-F5344CB8AC3E}">
        <p14:creationId xmlns:p14="http://schemas.microsoft.com/office/powerpoint/2010/main" val="169788838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50"/>
            <a:ext cx="7372350" cy="495300"/>
          </a:xfrm>
        </p:spPr>
        <p:txBody>
          <a:bodyPr/>
          <a:lstStyle/>
          <a:p>
            <a:r>
              <a:rPr lang="en-US" sz="2800" b="1" dirty="0" smtClean="0">
                <a:ln w="0"/>
                <a:solidFill>
                  <a:schemeClr val="accent1"/>
                </a:solidFill>
                <a:effectLst>
                  <a:outerShdw blurRad="38100" dist="25400" dir="5400000" algn="ctr" rotWithShape="0">
                    <a:srgbClr val="6E747A">
                      <a:alpha val="43000"/>
                    </a:srgbClr>
                  </a:outerShdw>
                </a:effectLst>
              </a:rPr>
              <a:t>Pre-questionnaire Overview</a:t>
            </a:r>
            <a:endParaRPr lang="en-US" sz="2800" b="1"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628650" y="907097"/>
            <a:ext cx="7239000" cy="381000"/>
          </a:xfrm>
        </p:spPr>
        <p:txBody>
          <a:bodyPr/>
          <a:lstStyle/>
          <a:p>
            <a:pPr marL="0" lvl="0" indent="0">
              <a:buNone/>
            </a:pPr>
            <a:r>
              <a:rPr lang="en-US" sz="2000" dirty="0"/>
              <a:t>Scaffolding is a process in which an adult supports the child’s learning by:</a:t>
            </a:r>
          </a:p>
          <a:p>
            <a:endParaRPr lang="en-US" dirty="0"/>
          </a:p>
        </p:txBody>
      </p:sp>
      <p:sp>
        <p:nvSpPr>
          <p:cNvPr id="4" name="TextBox 3"/>
          <p:cNvSpPr txBox="1"/>
          <p:nvPr/>
        </p:nvSpPr>
        <p:spPr>
          <a:xfrm>
            <a:off x="628650" y="2540976"/>
            <a:ext cx="7239000" cy="307777"/>
          </a:xfrm>
          <a:prstGeom prst="rect">
            <a:avLst/>
          </a:prstGeom>
          <a:noFill/>
        </p:spPr>
        <p:txBody>
          <a:bodyPr wrap="square" rtlCol="0">
            <a:spAutoFit/>
          </a:bodyPr>
          <a:lstStyle/>
          <a:p>
            <a:pPr marL="342900" lvl="0" indent="-342900">
              <a:buFont typeface="+mj-lt"/>
              <a:buAutoNum type="alphaLcPeriod" startAt="3"/>
            </a:pPr>
            <a:r>
              <a:rPr lang="en-US" dirty="0"/>
              <a:t>Prompting the child to independently answer questions below his or her skill level</a:t>
            </a:r>
          </a:p>
        </p:txBody>
      </p:sp>
      <p:sp>
        <p:nvSpPr>
          <p:cNvPr id="5" name="TextBox 4"/>
          <p:cNvSpPr txBox="1"/>
          <p:nvPr/>
        </p:nvSpPr>
        <p:spPr>
          <a:xfrm>
            <a:off x="628650" y="1627960"/>
            <a:ext cx="7086600" cy="307777"/>
          </a:xfrm>
          <a:prstGeom prst="rect">
            <a:avLst/>
          </a:prstGeom>
          <a:noFill/>
        </p:spPr>
        <p:txBody>
          <a:bodyPr wrap="square" rtlCol="0">
            <a:spAutoFit/>
          </a:bodyPr>
          <a:lstStyle/>
          <a:p>
            <a:pPr marL="342900" lvl="0" indent="-342900">
              <a:buFont typeface="+mj-lt"/>
              <a:buAutoNum type="alphaLcPeriod"/>
            </a:pPr>
            <a:r>
              <a:rPr lang="en-US" dirty="0"/>
              <a:t>Asking challenging questions while providing maximal support</a:t>
            </a:r>
          </a:p>
        </p:txBody>
      </p:sp>
      <p:sp>
        <p:nvSpPr>
          <p:cNvPr id="6" name="TextBox 5"/>
          <p:cNvSpPr txBox="1"/>
          <p:nvPr/>
        </p:nvSpPr>
        <p:spPr>
          <a:xfrm>
            <a:off x="628650" y="2061784"/>
            <a:ext cx="7162800" cy="307777"/>
          </a:xfrm>
          <a:prstGeom prst="rect">
            <a:avLst/>
          </a:prstGeom>
          <a:noFill/>
        </p:spPr>
        <p:txBody>
          <a:bodyPr wrap="square" rtlCol="0">
            <a:spAutoFit/>
          </a:bodyPr>
          <a:lstStyle/>
          <a:p>
            <a:pPr marL="342900" lvl="0" indent="-342900">
              <a:buFont typeface="+mj-lt"/>
              <a:buAutoNum type="alphaLcPeriod" startAt="2"/>
            </a:pPr>
            <a:r>
              <a:rPr lang="en-US" dirty="0"/>
              <a:t>Building on what a child knows and is able to do without assistance</a:t>
            </a:r>
          </a:p>
        </p:txBody>
      </p:sp>
      <p:sp>
        <p:nvSpPr>
          <p:cNvPr id="8" name="TextBox 7"/>
          <p:cNvSpPr txBox="1"/>
          <p:nvPr/>
        </p:nvSpPr>
        <p:spPr>
          <a:xfrm>
            <a:off x="628650" y="3020168"/>
            <a:ext cx="7239000" cy="307777"/>
          </a:xfrm>
          <a:prstGeom prst="rect">
            <a:avLst/>
          </a:prstGeom>
          <a:noFill/>
        </p:spPr>
        <p:txBody>
          <a:bodyPr wrap="square" rtlCol="0">
            <a:spAutoFit/>
          </a:bodyPr>
          <a:lstStyle/>
          <a:p>
            <a:pPr marL="342900" lvl="0" indent="-342900">
              <a:buFont typeface="+mj-lt"/>
              <a:buAutoNum type="alphaLcPeriod" startAt="4"/>
            </a:pPr>
            <a:r>
              <a:rPr lang="en-US" dirty="0"/>
              <a:t>Offering support only upon child request</a:t>
            </a:r>
          </a:p>
        </p:txBody>
      </p:sp>
    </p:spTree>
    <p:extLst>
      <p:ext uri="{BB962C8B-B14F-4D97-AF65-F5344CB8AC3E}">
        <p14:creationId xmlns:p14="http://schemas.microsoft.com/office/powerpoint/2010/main" val="5515906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13C60E"/>
                                        </p:clrVal>
                                      </p:to>
                                    </p:set>
                                    <p:set>
                                      <p:cBhvr>
                                        <p:cTn id="7" dur="500" fill="hold"/>
                                        <p:tgtEl>
                                          <p:spTgt spid="6">
                                            <p:txEl>
                                              <p:pRg st="0" end="0"/>
                                            </p:txEl>
                                          </p:spTgt>
                                        </p:tgtEl>
                                        <p:attrNameLst>
                                          <p:attrName>fillcolor</p:attrName>
                                        </p:attrNameLst>
                                      </p:cBhvr>
                                      <p:to>
                                        <p:clrVal>
                                          <a:srgbClr val="13C60E"/>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7372350" cy="3810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Picking out age-appropriate books</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379071" y="571500"/>
            <a:ext cx="8534400" cy="2895600"/>
          </a:xfrm>
        </p:spPr>
        <p:txBody>
          <a:bodyPr/>
          <a:lstStyle/>
          <a:p>
            <a:r>
              <a:rPr lang="en-US" sz="1400" dirty="0"/>
              <a:t>Give </a:t>
            </a:r>
            <a:r>
              <a:rPr lang="en-US" sz="1400" b="1" dirty="0"/>
              <a:t>babies</a:t>
            </a:r>
            <a:r>
              <a:rPr lang="en-US" sz="1400" dirty="0"/>
              <a:t> a book they can sink their teeth </a:t>
            </a:r>
            <a:r>
              <a:rPr lang="en-US" sz="1400" dirty="0" smtClean="0"/>
              <a:t>into - board </a:t>
            </a:r>
            <a:r>
              <a:rPr lang="en-US" sz="1400" dirty="0"/>
              <a:t>and cloth books are perfect for babies to handle, throw or chew on. </a:t>
            </a:r>
            <a:endParaRPr lang="en-US" sz="1400" dirty="0" smtClean="0"/>
          </a:p>
          <a:p>
            <a:r>
              <a:rPr lang="en-US" sz="1400" dirty="0" smtClean="0"/>
              <a:t>For </a:t>
            </a:r>
            <a:r>
              <a:rPr lang="en-US" sz="1400" dirty="0"/>
              <a:t>young toddlers age </a:t>
            </a:r>
            <a:r>
              <a:rPr lang="en-US" sz="1400" b="1" dirty="0"/>
              <a:t>12 to 24 months</a:t>
            </a:r>
            <a:r>
              <a:rPr lang="en-US" sz="1400" dirty="0"/>
              <a:t>, try sturdy board books they can carry, books with photos of children doing familiar activities, bedtime-themed stories, and books about saying good-bye and hello.  Find books with only a few words on each page, engaging visuals, and simple rhymes or predictable text.</a:t>
            </a:r>
          </a:p>
          <a:p>
            <a:r>
              <a:rPr lang="en-US" sz="1400" dirty="0"/>
              <a:t>For toddlers age </a:t>
            </a:r>
            <a:r>
              <a:rPr lang="en-US" sz="1400" b="1" dirty="0"/>
              <a:t>24 to 36 months</a:t>
            </a:r>
            <a:r>
              <a:rPr lang="en-US" sz="1400" dirty="0"/>
              <a:t>, consider books that tell simple stories, rhyming books they can memorize, soothing bedtime books, as well as books about counting, the alphabet, and shapes or sizes.  They’ll love animal books, vehicle books</a:t>
            </a:r>
            <a:r>
              <a:rPr lang="en-US" sz="1400" dirty="0" smtClean="0"/>
              <a:t>, books </a:t>
            </a:r>
            <a:r>
              <a:rPr lang="en-US" sz="1400" dirty="0"/>
              <a:t>about playtime, pop-up books, and pull-the-tab books.  Touch-and-feel books and books with humorous pictures and words will also be a hit.</a:t>
            </a:r>
          </a:p>
          <a:p>
            <a:r>
              <a:rPr lang="en-US" sz="1400" dirty="0"/>
              <a:t>For preschoolers age </a:t>
            </a:r>
            <a:r>
              <a:rPr lang="en-US" sz="1400" b="1" dirty="0"/>
              <a:t>three to five</a:t>
            </a:r>
            <a:r>
              <a:rPr lang="en-US" sz="1400" dirty="0"/>
              <a:t>, choose books with simple text that they can memorize or read, counting books or other “concept” books about things like size or time, and simple “science” books about things and how they work.  Engage </a:t>
            </a:r>
            <a:r>
              <a:rPr lang="en-US" sz="1400" dirty="0" smtClean="0"/>
              <a:t>with </a:t>
            </a:r>
            <a:r>
              <a:rPr lang="en-US" sz="1400" dirty="0"/>
              <a:t>books about things in which they have a special interest. Stories about children who are like them and who are very different, stories about making friends and dealing with the challenges of friendship, as well as books about going to school will help them to mentally prepare for entering kindergarten.</a:t>
            </a:r>
          </a:p>
          <a:p>
            <a:endParaRPr lang="en-US" dirty="0"/>
          </a:p>
        </p:txBody>
      </p:sp>
      <p:sp>
        <p:nvSpPr>
          <p:cNvPr id="4" name="TextBox 3"/>
          <p:cNvSpPr txBox="1"/>
          <p:nvPr/>
        </p:nvSpPr>
        <p:spPr>
          <a:xfrm>
            <a:off x="914400" y="5372100"/>
            <a:ext cx="7869014" cy="276999"/>
          </a:xfrm>
          <a:prstGeom prst="rect">
            <a:avLst/>
          </a:prstGeom>
          <a:noFill/>
        </p:spPr>
        <p:txBody>
          <a:bodyPr wrap="none" rtlCol="0">
            <a:spAutoFit/>
          </a:bodyPr>
          <a:lstStyle/>
          <a:p>
            <a:r>
              <a:rPr lang="en-US" sz="1200" dirty="0"/>
              <a:t>https://</a:t>
            </a:r>
            <a:r>
              <a:rPr lang="en-US" sz="1200" dirty="0" err="1"/>
              <a:t>www.bestbeginningsalaska.org</a:t>
            </a:r>
            <a:r>
              <a:rPr lang="en-US" sz="1200" dirty="0"/>
              <a:t>/activities-resources/helping-your-child-learn/sharing-books/choosing-books</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6364" l="0" r="98295"/>
                    </a14:imgEffect>
                  </a14:imgLayer>
                </a14:imgProps>
              </a:ext>
              <a:ext uri="{28A0092B-C50C-407E-A947-70E740481C1C}">
                <a14:useLocalDpi xmlns:a14="http://schemas.microsoft.com/office/drawing/2010/main" val="0"/>
              </a:ext>
            </a:extLst>
          </a:blip>
          <a:stretch>
            <a:fillRect/>
          </a:stretch>
        </p:blipFill>
        <p:spPr>
          <a:xfrm>
            <a:off x="3048000" y="4172723"/>
            <a:ext cx="2362200" cy="1476375"/>
          </a:xfrm>
          <a:prstGeom prst="rect">
            <a:avLst/>
          </a:prstGeom>
        </p:spPr>
      </p:pic>
    </p:spTree>
    <p:extLst>
      <p:ext uri="{BB962C8B-B14F-4D97-AF65-F5344CB8AC3E}">
        <p14:creationId xmlns:p14="http://schemas.microsoft.com/office/powerpoint/2010/main" val="135699636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
            <a:ext cx="7372350" cy="4572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Suggested dialogic reading books for preschool age:</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1524000" y="952500"/>
            <a:ext cx="7486650" cy="2895600"/>
          </a:xfrm>
        </p:spPr>
        <p:txBody>
          <a:bodyPr/>
          <a:lstStyle/>
          <a:p>
            <a:pPr>
              <a:lnSpc>
                <a:spcPts val="1320"/>
              </a:lnSpc>
            </a:pPr>
            <a:r>
              <a:rPr lang="en-US" dirty="0" smtClean="0"/>
              <a:t>There’s </a:t>
            </a:r>
            <a:r>
              <a:rPr lang="en-US" dirty="0"/>
              <a:t>a Monster in my House (Hawthorn &amp; Tyler, </a:t>
            </a:r>
            <a:r>
              <a:rPr lang="en-US" dirty="0" smtClean="0"/>
              <a:t>1996) </a:t>
            </a:r>
          </a:p>
          <a:p>
            <a:pPr>
              <a:lnSpc>
                <a:spcPts val="1320"/>
              </a:lnSpc>
            </a:pPr>
            <a:r>
              <a:rPr lang="en-US" dirty="0" smtClean="0"/>
              <a:t>Click</a:t>
            </a:r>
            <a:r>
              <a:rPr lang="en-US" dirty="0"/>
              <a:t>, Clack Moo Cows That Type (Cronin, </a:t>
            </a:r>
            <a:r>
              <a:rPr lang="en-US" dirty="0" smtClean="0"/>
              <a:t>2000)</a:t>
            </a:r>
            <a:endParaRPr lang="en-US" dirty="0"/>
          </a:p>
          <a:p>
            <a:pPr>
              <a:lnSpc>
                <a:spcPts val="1320"/>
              </a:lnSpc>
            </a:pPr>
            <a:r>
              <a:rPr lang="en-US" dirty="0" smtClean="0"/>
              <a:t>Puddles </a:t>
            </a:r>
            <a:r>
              <a:rPr lang="en-US" dirty="0"/>
              <a:t>(London, </a:t>
            </a:r>
            <a:r>
              <a:rPr lang="en-US" dirty="0" smtClean="0"/>
              <a:t>1997)</a:t>
            </a:r>
            <a:endParaRPr lang="en-US" dirty="0"/>
          </a:p>
          <a:p>
            <a:pPr>
              <a:lnSpc>
                <a:spcPts val="1320"/>
              </a:lnSpc>
            </a:pPr>
            <a:r>
              <a:rPr lang="en-US" dirty="0" smtClean="0"/>
              <a:t>Froggy </a:t>
            </a:r>
            <a:r>
              <a:rPr lang="en-US" dirty="0"/>
              <a:t>Gets Dressed (London, 1992) </a:t>
            </a:r>
            <a:endParaRPr lang="en-US" dirty="0" smtClean="0"/>
          </a:p>
          <a:p>
            <a:pPr>
              <a:lnSpc>
                <a:spcPts val="1320"/>
              </a:lnSpc>
            </a:pPr>
            <a:r>
              <a:rPr lang="en-US" dirty="0" smtClean="0"/>
              <a:t>The </a:t>
            </a:r>
            <a:r>
              <a:rPr lang="en-US" dirty="0"/>
              <a:t>Awful Aardvarks Shop for School (Lindbergh, 2000) </a:t>
            </a:r>
            <a:endParaRPr lang="en-US" dirty="0" smtClean="0"/>
          </a:p>
          <a:p>
            <a:pPr>
              <a:lnSpc>
                <a:spcPts val="1320"/>
              </a:lnSpc>
            </a:pPr>
            <a:r>
              <a:rPr lang="en-US" dirty="0" smtClean="0"/>
              <a:t>Growing </a:t>
            </a:r>
            <a:r>
              <a:rPr lang="en-US" dirty="0"/>
              <a:t>Vegetable Soup (</a:t>
            </a:r>
            <a:r>
              <a:rPr lang="en-US" dirty="0" err="1"/>
              <a:t>Ehlert</a:t>
            </a:r>
            <a:r>
              <a:rPr lang="en-US" dirty="0"/>
              <a:t>, </a:t>
            </a:r>
            <a:r>
              <a:rPr lang="en-US" dirty="0" smtClean="0"/>
              <a:t>1987)</a:t>
            </a:r>
            <a:endParaRPr lang="en-US" dirty="0"/>
          </a:p>
          <a:p>
            <a:pPr>
              <a:lnSpc>
                <a:spcPts val="1320"/>
              </a:lnSpc>
            </a:pPr>
            <a:r>
              <a:rPr lang="en-US" dirty="0" smtClean="0"/>
              <a:t>There’s </a:t>
            </a:r>
            <a:r>
              <a:rPr lang="en-US" dirty="0"/>
              <a:t>a Dragon at my School (Hawthorn &amp; Tyler, </a:t>
            </a:r>
            <a:r>
              <a:rPr lang="en-US" dirty="0" smtClean="0"/>
              <a:t>1996)</a:t>
            </a:r>
          </a:p>
          <a:p>
            <a:pPr>
              <a:lnSpc>
                <a:spcPts val="1320"/>
              </a:lnSpc>
            </a:pPr>
            <a:r>
              <a:rPr lang="en-US" dirty="0" smtClean="0"/>
              <a:t>The </a:t>
            </a:r>
            <a:r>
              <a:rPr lang="en-US" dirty="0"/>
              <a:t>Gigantic Turnip (Tolstoy, 1998) </a:t>
            </a:r>
          </a:p>
          <a:p>
            <a:pPr>
              <a:lnSpc>
                <a:spcPts val="1320"/>
              </a:lnSpc>
            </a:pPr>
            <a:r>
              <a:rPr lang="en-US" dirty="0" smtClean="0"/>
              <a:t>The </a:t>
            </a:r>
            <a:r>
              <a:rPr lang="en-US" dirty="0"/>
              <a:t>Awful Aardvarks Go to School (Lindbergh, 1997) </a:t>
            </a:r>
            <a:endParaRPr lang="en-US" dirty="0" smtClean="0"/>
          </a:p>
          <a:p>
            <a:pPr>
              <a:lnSpc>
                <a:spcPts val="1320"/>
              </a:lnSpc>
            </a:pPr>
            <a:r>
              <a:rPr lang="en-US" dirty="0" err="1" smtClean="0"/>
              <a:t>Chicka</a:t>
            </a:r>
            <a:r>
              <a:rPr lang="en-US" dirty="0" smtClean="0"/>
              <a:t> </a:t>
            </a:r>
            <a:r>
              <a:rPr lang="en-US" dirty="0" err="1"/>
              <a:t>Chicka</a:t>
            </a:r>
            <a:r>
              <a:rPr lang="en-US" dirty="0"/>
              <a:t> Boom Boom (Martin &amp; </a:t>
            </a:r>
            <a:r>
              <a:rPr lang="en-US" dirty="0" err="1"/>
              <a:t>Achambault</a:t>
            </a:r>
            <a:r>
              <a:rPr lang="en-US" dirty="0"/>
              <a:t>, 1989) </a:t>
            </a:r>
            <a:endParaRPr lang="en-US" dirty="0" smtClean="0"/>
          </a:p>
          <a:p>
            <a:pPr>
              <a:lnSpc>
                <a:spcPts val="1320"/>
              </a:lnSpc>
            </a:pPr>
            <a:r>
              <a:rPr lang="en-US" dirty="0" smtClean="0"/>
              <a:t>Silver </a:t>
            </a:r>
            <a:r>
              <a:rPr lang="en-US" dirty="0"/>
              <a:t>Seeds (</a:t>
            </a:r>
            <a:r>
              <a:rPr lang="en-US" dirty="0" err="1"/>
              <a:t>Paolilli</a:t>
            </a:r>
            <a:r>
              <a:rPr lang="en-US" dirty="0"/>
              <a:t> &amp; Brewer, </a:t>
            </a:r>
            <a:r>
              <a:rPr lang="en-US" dirty="0" smtClean="0"/>
              <a:t>2001)</a:t>
            </a:r>
            <a:endParaRPr lang="en-US" dirty="0"/>
          </a:p>
          <a:p>
            <a:pPr>
              <a:lnSpc>
                <a:spcPts val="1320"/>
              </a:lnSpc>
            </a:pPr>
            <a:r>
              <a:rPr lang="en-US" dirty="0" smtClean="0"/>
              <a:t>Where’s </a:t>
            </a:r>
            <a:r>
              <a:rPr lang="en-US" dirty="0"/>
              <a:t>Tim’s Ted? (</a:t>
            </a:r>
            <a:r>
              <a:rPr lang="en-US" dirty="0" err="1"/>
              <a:t>Whybrow</a:t>
            </a:r>
            <a:r>
              <a:rPr lang="en-US" dirty="0"/>
              <a:t>, 2000) </a:t>
            </a:r>
          </a:p>
          <a:p>
            <a:endParaRPr lang="en-US" sz="1100" dirty="0"/>
          </a:p>
        </p:txBody>
      </p:sp>
      <p:sp>
        <p:nvSpPr>
          <p:cNvPr id="4" name="TextBox 3"/>
          <p:cNvSpPr txBox="1"/>
          <p:nvPr/>
        </p:nvSpPr>
        <p:spPr>
          <a:xfrm>
            <a:off x="5410200" y="5295900"/>
            <a:ext cx="1663789" cy="307777"/>
          </a:xfrm>
          <a:prstGeom prst="rect">
            <a:avLst/>
          </a:prstGeom>
          <a:noFill/>
        </p:spPr>
        <p:txBody>
          <a:bodyPr wrap="none" rtlCol="0">
            <a:spAutoFit/>
          </a:bodyPr>
          <a:lstStyle/>
          <a:p>
            <a:r>
              <a:rPr lang="en-US" smtClean="0"/>
              <a:t>Justice et al., 2011</a:t>
            </a:r>
            <a:endParaRPr lang="en-US"/>
          </a:p>
        </p:txBody>
      </p:sp>
    </p:spTree>
    <p:extLst>
      <p:ext uri="{BB962C8B-B14F-4D97-AF65-F5344CB8AC3E}">
        <p14:creationId xmlns:p14="http://schemas.microsoft.com/office/powerpoint/2010/main" val="76164264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7372350" cy="4572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Helpful Resources!</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914400" y="647700"/>
            <a:ext cx="6400800" cy="2895600"/>
          </a:xfrm>
        </p:spPr>
        <p:txBody>
          <a:bodyPr/>
          <a:lstStyle/>
          <a:p>
            <a:r>
              <a:rPr lang="en-US" dirty="0">
                <a:hlinkClick r:id="rId2"/>
              </a:rPr>
              <a:t>http://www.readingrockets.org</a:t>
            </a:r>
            <a:r>
              <a:rPr lang="en-US" dirty="0" smtClean="0">
                <a:hlinkClick r:id="rId2"/>
              </a:rPr>
              <a:t>/</a:t>
            </a:r>
            <a:endParaRPr lang="en-US" dirty="0" smtClean="0"/>
          </a:p>
          <a:p>
            <a:r>
              <a:rPr lang="en-US" dirty="0">
                <a:hlinkClick r:id="rId3"/>
              </a:rPr>
              <a:t>https://identifythesigns.org/communicating-with-baby-toolkit</a:t>
            </a:r>
            <a:r>
              <a:rPr lang="en-US" dirty="0" smtClean="0">
                <a:hlinkClick r:id="rId3"/>
              </a:rPr>
              <a:t>/</a:t>
            </a:r>
            <a:endParaRPr lang="en-US" dirty="0" smtClean="0"/>
          </a:p>
          <a:p>
            <a:r>
              <a:rPr lang="en-US" dirty="0">
                <a:hlinkClick r:id="rId4"/>
              </a:rPr>
              <a:t>https://</a:t>
            </a:r>
            <a:r>
              <a:rPr lang="en-US" dirty="0" smtClean="0">
                <a:hlinkClick r:id="rId4"/>
              </a:rPr>
              <a:t>www.zerotothree.org/resources/304-how-to-introduce-toddlers-and-babies-to-books</a:t>
            </a:r>
            <a:endParaRPr lang="en-US" dirty="0" smtClean="0"/>
          </a:p>
          <a:p>
            <a:r>
              <a:rPr lang="en-US" dirty="0">
                <a:hlinkClick r:id="rId5"/>
              </a:rPr>
              <a:t>http://www.pbs.org/parents/education/reading-language</a:t>
            </a:r>
            <a:r>
              <a:rPr lang="en-US" dirty="0" smtClean="0">
                <a:hlinkClick r:id="rId5"/>
              </a:rPr>
              <a:t>/</a:t>
            </a:r>
            <a:endParaRPr lang="en-US" dirty="0" smtClean="0"/>
          </a:p>
          <a:p>
            <a:r>
              <a:rPr lang="en-US" dirty="0">
                <a:hlinkClick r:id="rId6"/>
              </a:rPr>
              <a:t>https://www.agbell.org/DialogicReading</a:t>
            </a:r>
            <a:r>
              <a:rPr lang="en-US" dirty="0" smtClean="0">
                <a:hlinkClick r:id="rId6"/>
              </a:rPr>
              <a:t>/</a:t>
            </a:r>
            <a:endParaRPr lang="en-US" dirty="0" smtClean="0"/>
          </a:p>
          <a:p>
            <a:r>
              <a:rPr lang="en-US" dirty="0">
                <a:hlinkClick r:id="rId7"/>
              </a:rPr>
              <a:t>http://</a:t>
            </a:r>
            <a:r>
              <a:rPr lang="en-US" dirty="0" smtClean="0">
                <a:hlinkClick r:id="rId7"/>
              </a:rPr>
              <a:t>www3.gallaudet.edu/clerc-center/our-resources/shared-reading-project.html</a:t>
            </a:r>
            <a:r>
              <a:rPr lang="en-US" dirty="0" smtClean="0"/>
              <a:t> - Shared Reading Project offered by Gallaudet University</a:t>
            </a:r>
          </a:p>
          <a:p>
            <a:pPr lvl="1"/>
            <a:r>
              <a:rPr lang="en-US" dirty="0"/>
              <a:t>A trained Shared Reading tutor visits the family once a week with a specially designed book bag. Each book bag includes a storybook, a sign language videotape of the story, an activity guide, and a bookmark printed with </a:t>
            </a:r>
            <a:r>
              <a:rPr lang="en-US" dirty="0" smtClean="0"/>
              <a:t>book sharing </a:t>
            </a:r>
            <a:r>
              <a:rPr lang="en-US" dirty="0"/>
              <a:t>tips. The tutor demonstrates to the parents how to read the storybook using American Sign Language and how to apply the 15 </a:t>
            </a:r>
            <a:r>
              <a:rPr lang="en-US" dirty="0" smtClean="0"/>
              <a:t>book sharing </a:t>
            </a:r>
            <a:r>
              <a:rPr lang="en-US" dirty="0"/>
              <a:t>principles. Then the tutor coaches the parents as they sign the book to their young deaf or hard of hearing child. </a:t>
            </a:r>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81066147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60" y="495300"/>
            <a:ext cx="7372350" cy="4953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Books</a:t>
            </a:r>
            <a:endParaRPr lang="en-US" dirty="0">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639260" y="1257300"/>
            <a:ext cx="6858000" cy="2667000"/>
          </a:xfrm>
        </p:spPr>
        <p:txBody>
          <a:bodyPr/>
          <a:lstStyle/>
          <a:p>
            <a:r>
              <a:rPr lang="en-US" b="1" u="sng" dirty="0" smtClean="0"/>
              <a:t>Jump, Frog, Jump by Robert Kalan</a:t>
            </a:r>
          </a:p>
          <a:p>
            <a:r>
              <a:rPr lang="en-US" b="1" u="sng" dirty="0" smtClean="0"/>
              <a:t>No No Yes </a:t>
            </a:r>
            <a:r>
              <a:rPr lang="en-US" b="1" u="sng" dirty="0" err="1" smtClean="0"/>
              <a:t>Yes</a:t>
            </a:r>
            <a:r>
              <a:rPr lang="en-US" b="1" u="sng" dirty="0" smtClean="0"/>
              <a:t> by Leslie Patricelli</a:t>
            </a:r>
          </a:p>
          <a:p>
            <a:r>
              <a:rPr lang="en-US" dirty="0"/>
              <a:t>We can take a minute to look through this week’s books! </a:t>
            </a:r>
            <a:endParaRPr lang="en-US" dirty="0" smtClean="0"/>
          </a:p>
          <a:p>
            <a:pPr marL="0" indent="0">
              <a:buNone/>
            </a:pPr>
            <a:r>
              <a:rPr lang="en-US" dirty="0" smtClean="0"/>
              <a:t>Then </a:t>
            </a:r>
            <a:r>
              <a:rPr lang="en-US" dirty="0"/>
              <a:t>we can get started on the </a:t>
            </a:r>
            <a:r>
              <a:rPr lang="en-US" dirty="0" smtClean="0"/>
              <a:t>post-questionnaire and workshop feedback questionnaire.</a:t>
            </a:r>
            <a:endParaRPr lang="en-US" dirty="0"/>
          </a:p>
          <a:p>
            <a:r>
              <a:rPr lang="en-US" dirty="0"/>
              <a:t>Student Log-In</a:t>
            </a:r>
          </a:p>
          <a:p>
            <a:r>
              <a:rPr lang="en-US" dirty="0"/>
              <a:t>Room name: </a:t>
            </a:r>
            <a:r>
              <a:rPr lang="en-US" dirty="0" smtClean="0"/>
              <a:t>THAYERLINDSLEY</a:t>
            </a:r>
            <a:endParaRPr lang="en-US" dirty="0"/>
          </a:p>
        </p:txBody>
      </p:sp>
      <p:sp>
        <p:nvSpPr>
          <p:cNvPr id="5" name="Rectangle 4"/>
          <p:cNvSpPr/>
          <p:nvPr/>
        </p:nvSpPr>
        <p:spPr>
          <a:xfrm>
            <a:off x="1447800" y="4305300"/>
            <a:ext cx="5599610" cy="58477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 for participating!</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13789606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372350" cy="419100"/>
          </a:xfrm>
        </p:spPr>
        <p:txBody>
          <a:bodyPr/>
          <a:lstStyle/>
          <a:p>
            <a:r>
              <a:rPr lang="en-US" dirty="0" smtClean="0">
                <a:latin typeface="Franklin Gothic Book" charset="0"/>
                <a:ea typeface="Franklin Gothic Book" charset="0"/>
                <a:cs typeface="Franklin Gothic Book" charset="0"/>
              </a:rPr>
              <a:t>References</a:t>
            </a:r>
            <a:endParaRPr lang="en-US" dirty="0">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628650" y="1028700"/>
            <a:ext cx="7372350" cy="3390900"/>
          </a:xfrm>
        </p:spPr>
        <p:txBody>
          <a:bodyPr/>
          <a:lstStyle/>
          <a:p>
            <a:r>
              <a:rPr lang="en-US" dirty="0"/>
              <a:t>Aram, D., Most, T., &amp; </a:t>
            </a:r>
            <a:r>
              <a:rPr lang="en-US" dirty="0" err="1"/>
              <a:t>Hanny</a:t>
            </a:r>
            <a:r>
              <a:rPr lang="en-US" dirty="0"/>
              <a:t>, M. (2007). Mother-child storybook-telling to kindergartners with hearing impairment enrolled in two educational systems, in comparison with kindergartners with normal hearing. </a:t>
            </a:r>
            <a:r>
              <a:rPr lang="en-US" i="1" dirty="0"/>
              <a:t>The Journal of Speech and Language Pathology – Applied Behavior Analysis, 2</a:t>
            </a:r>
            <a:r>
              <a:rPr lang="en-US" dirty="0"/>
              <a:t>(3), 305-324.</a:t>
            </a:r>
            <a:endParaRPr lang="en-US" dirty="0" smtClean="0"/>
          </a:p>
          <a:p>
            <a:r>
              <a:rPr lang="en-US" dirty="0" smtClean="0"/>
              <a:t>Justice</a:t>
            </a:r>
            <a:r>
              <a:rPr lang="en-US" dirty="0"/>
              <a:t>, L. M., </a:t>
            </a:r>
            <a:r>
              <a:rPr lang="en-US" dirty="0" err="1"/>
              <a:t>Skibbe</a:t>
            </a:r>
            <a:r>
              <a:rPr lang="en-US" dirty="0"/>
              <a:t>, L. E., </a:t>
            </a:r>
            <a:r>
              <a:rPr lang="en-US" dirty="0" err="1"/>
              <a:t>Mcginty</a:t>
            </a:r>
            <a:r>
              <a:rPr lang="en-US" dirty="0"/>
              <a:t>, A. S., </a:t>
            </a:r>
            <a:r>
              <a:rPr lang="en-US" dirty="0" err="1"/>
              <a:t>Piasta</a:t>
            </a:r>
            <a:r>
              <a:rPr lang="en-US" dirty="0"/>
              <a:t>, S. B., &amp; </a:t>
            </a:r>
            <a:r>
              <a:rPr lang="en-US" dirty="0" err="1"/>
              <a:t>Petrill</a:t>
            </a:r>
            <a:r>
              <a:rPr lang="en-US" dirty="0"/>
              <a:t>, S. (2011). Feasibility, Efficacy, and Social Validity of Home-Based Storybook Reading Intervention for Children With Language Impairment. </a:t>
            </a:r>
            <a:r>
              <a:rPr lang="en-US" i="1" dirty="0"/>
              <a:t>Journal of Speech Language and Hearing Research,</a:t>
            </a:r>
            <a:r>
              <a:rPr lang="en-US" dirty="0"/>
              <a:t> </a:t>
            </a:r>
            <a:r>
              <a:rPr lang="en-US" i="1" dirty="0"/>
              <a:t>54</a:t>
            </a:r>
            <a:r>
              <a:rPr lang="en-US" dirty="0"/>
              <a:t>(2), 523.</a:t>
            </a:r>
            <a:endParaRPr lang="en-US" dirty="0" smtClean="0"/>
          </a:p>
          <a:p>
            <a:r>
              <a:rPr lang="en-US" dirty="0" err="1" smtClean="0"/>
              <a:t>Pentimonti</a:t>
            </a:r>
            <a:r>
              <a:rPr lang="en-US" dirty="0"/>
              <a:t>, J. M., &amp; Justice, L. M. (2009). Teachers’ Use of Scaffolding Strategies During Read </a:t>
            </a:r>
            <a:r>
              <a:rPr lang="en-US" dirty="0" err="1"/>
              <a:t>Alouds</a:t>
            </a:r>
            <a:r>
              <a:rPr lang="en-US" dirty="0"/>
              <a:t> in the Preschool Classroom. </a:t>
            </a:r>
            <a:r>
              <a:rPr lang="en-US" i="1" dirty="0"/>
              <a:t>Early Childhood Education Journal,</a:t>
            </a:r>
            <a:r>
              <a:rPr lang="en-US" dirty="0"/>
              <a:t> </a:t>
            </a:r>
            <a:r>
              <a:rPr lang="en-US" i="1" dirty="0"/>
              <a:t>37</a:t>
            </a:r>
            <a:r>
              <a:rPr lang="en-US" dirty="0"/>
              <a:t>(4), </a:t>
            </a:r>
            <a:r>
              <a:rPr lang="en-US"/>
              <a:t>241-248</a:t>
            </a:r>
            <a:r>
              <a:rPr lang="en-US" smtClean="0"/>
              <a:t>.</a:t>
            </a:r>
            <a:endParaRPr lang="en-US" dirty="0"/>
          </a:p>
          <a:p>
            <a:endParaRPr lang="en-US" dirty="0"/>
          </a:p>
        </p:txBody>
      </p:sp>
    </p:spTree>
    <p:extLst>
      <p:ext uri="{BB962C8B-B14F-4D97-AF65-F5344CB8AC3E}">
        <p14:creationId xmlns:p14="http://schemas.microsoft.com/office/powerpoint/2010/main" val="160719618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660" y="464601"/>
            <a:ext cx="6858000" cy="801056"/>
          </a:xfrm>
        </p:spPr>
        <p:txBody>
          <a:bodyPr/>
          <a:lstStyle/>
          <a:p>
            <a:pPr marL="0" lvl="0" indent="0">
              <a:buNone/>
            </a:pPr>
            <a:r>
              <a:rPr lang="en-US" sz="2000" dirty="0"/>
              <a:t>When picking an appropriate book to engage in dialogic reading with your child, it is recommended that:</a:t>
            </a:r>
          </a:p>
        </p:txBody>
      </p:sp>
      <p:sp>
        <p:nvSpPr>
          <p:cNvPr id="4" name="TextBox 3"/>
          <p:cNvSpPr txBox="1"/>
          <p:nvPr/>
        </p:nvSpPr>
        <p:spPr>
          <a:xfrm>
            <a:off x="751801" y="1330802"/>
            <a:ext cx="6477000" cy="307777"/>
          </a:xfrm>
          <a:prstGeom prst="rect">
            <a:avLst/>
          </a:prstGeom>
          <a:noFill/>
        </p:spPr>
        <p:txBody>
          <a:bodyPr wrap="square" rtlCol="0">
            <a:spAutoFit/>
          </a:bodyPr>
          <a:lstStyle/>
          <a:p>
            <a:pPr marL="342900" lvl="0" indent="-342900">
              <a:buFont typeface="+mj-lt"/>
              <a:buAutoNum type="alphaLcPeriod"/>
            </a:pPr>
            <a:r>
              <a:rPr lang="en-US" dirty="0"/>
              <a:t>A book with few illustrations is used to focus on “learning to read”</a:t>
            </a:r>
          </a:p>
        </p:txBody>
      </p:sp>
      <p:sp>
        <p:nvSpPr>
          <p:cNvPr id="6" name="TextBox 5"/>
          <p:cNvSpPr txBox="1"/>
          <p:nvPr/>
        </p:nvSpPr>
        <p:spPr>
          <a:xfrm>
            <a:off x="751801" y="1919703"/>
            <a:ext cx="6477000" cy="523220"/>
          </a:xfrm>
          <a:prstGeom prst="rect">
            <a:avLst/>
          </a:prstGeom>
          <a:noFill/>
        </p:spPr>
        <p:txBody>
          <a:bodyPr wrap="square" rtlCol="0">
            <a:spAutoFit/>
          </a:bodyPr>
          <a:lstStyle/>
          <a:p>
            <a:pPr marL="342900" lvl="0" indent="-342900">
              <a:buFont typeface="+mj-lt"/>
              <a:buAutoNum type="alphaLcPeriod" startAt="2"/>
            </a:pPr>
            <a:r>
              <a:rPr lang="en-US" dirty="0"/>
              <a:t>A familiar book is chosen so the child knows all the vocabulary </a:t>
            </a:r>
          </a:p>
          <a:p>
            <a:endParaRPr lang="en-US" dirty="0"/>
          </a:p>
        </p:txBody>
      </p:sp>
      <p:sp>
        <p:nvSpPr>
          <p:cNvPr id="7" name="TextBox 6"/>
          <p:cNvSpPr txBox="1"/>
          <p:nvPr/>
        </p:nvSpPr>
        <p:spPr>
          <a:xfrm>
            <a:off x="751801" y="2462169"/>
            <a:ext cx="5870518" cy="307777"/>
          </a:xfrm>
          <a:prstGeom prst="rect">
            <a:avLst/>
          </a:prstGeom>
          <a:noFill/>
        </p:spPr>
        <p:txBody>
          <a:bodyPr wrap="none" rtlCol="0">
            <a:spAutoFit/>
          </a:bodyPr>
          <a:lstStyle/>
          <a:p>
            <a:pPr marL="342900" lvl="0" indent="-342900">
              <a:buFont typeface="+mj-lt"/>
              <a:buAutoNum type="alphaLcPeriod" startAt="3"/>
            </a:pPr>
            <a:r>
              <a:rPr lang="en-US" dirty="0"/>
              <a:t>The book provides opportunities to participate by repeating </a:t>
            </a:r>
            <a:r>
              <a:rPr lang="en-US" dirty="0" smtClean="0"/>
              <a:t>phrases</a:t>
            </a:r>
            <a:endParaRPr lang="en-US" dirty="0"/>
          </a:p>
        </p:txBody>
      </p:sp>
      <p:sp>
        <p:nvSpPr>
          <p:cNvPr id="8" name="TextBox 7"/>
          <p:cNvSpPr txBox="1"/>
          <p:nvPr/>
        </p:nvSpPr>
        <p:spPr>
          <a:xfrm>
            <a:off x="751801" y="3096970"/>
            <a:ext cx="7477799" cy="738664"/>
          </a:xfrm>
          <a:prstGeom prst="rect">
            <a:avLst/>
          </a:prstGeom>
          <a:noFill/>
        </p:spPr>
        <p:txBody>
          <a:bodyPr wrap="square" rtlCol="0">
            <a:spAutoFit/>
          </a:bodyPr>
          <a:lstStyle/>
          <a:p>
            <a:pPr marL="342900" lvl="0" indent="-342900">
              <a:buFont typeface="+mj-lt"/>
              <a:buAutoNum type="alphaLcPeriod" startAt="4"/>
            </a:pPr>
            <a:r>
              <a:rPr lang="en-US" dirty="0"/>
              <a:t>The content of the book is above the child’s level in order </a:t>
            </a:r>
            <a:r>
              <a:rPr lang="en-US" dirty="0" smtClean="0"/>
              <a:t>to advance </a:t>
            </a:r>
            <a:r>
              <a:rPr lang="en-US" dirty="0"/>
              <a:t>the child’s literacy skills</a:t>
            </a:r>
          </a:p>
          <a:p>
            <a:endParaRPr lang="en-US" dirty="0"/>
          </a:p>
        </p:txBody>
      </p:sp>
    </p:spTree>
    <p:extLst>
      <p:ext uri="{BB962C8B-B14F-4D97-AF65-F5344CB8AC3E}">
        <p14:creationId xmlns:p14="http://schemas.microsoft.com/office/powerpoint/2010/main" val="1949839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
                                        </p:tgtEl>
                                        <p:attrNameLst>
                                          <p:attrName>style.color</p:attrName>
                                        </p:attrNameLst>
                                      </p:cBhvr>
                                      <p:to>
                                        <p:clrVal>
                                          <a:srgbClr val="13C60E"/>
                                        </p:clrVal>
                                      </p:to>
                                    </p:set>
                                    <p:set>
                                      <p:cBhvr>
                                        <p:cTn id="7" dur="500" fill="hold"/>
                                        <p:tgtEl>
                                          <p:spTgt spid="7"/>
                                        </p:tgtEl>
                                        <p:attrNameLst>
                                          <p:attrName>fillcolor</p:attrName>
                                        </p:attrNameLst>
                                      </p:cBhvr>
                                      <p:to>
                                        <p:clrVal>
                                          <a:srgbClr val="13C60E"/>
                                        </p:clrVal>
                                      </p:to>
                                    </p:set>
                                    <p:set>
                                      <p:cBhvr>
                                        <p:cTn id="8"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27720"/>
            <a:ext cx="6858000" cy="533400"/>
          </a:xfrm>
        </p:spPr>
        <p:txBody>
          <a:bodyPr/>
          <a:lstStyle/>
          <a:p>
            <a:pPr marL="0" lvl="0" indent="0">
              <a:buNone/>
            </a:pPr>
            <a:r>
              <a:rPr lang="en-US" sz="2000" dirty="0"/>
              <a:t>If an open-ended question is too difficult for a young child, the best way to provide a “safety net” is by:</a:t>
            </a:r>
          </a:p>
        </p:txBody>
      </p:sp>
      <p:sp>
        <p:nvSpPr>
          <p:cNvPr id="4" name="TextBox 3"/>
          <p:cNvSpPr txBox="1"/>
          <p:nvPr/>
        </p:nvSpPr>
        <p:spPr>
          <a:xfrm>
            <a:off x="641718" y="1327479"/>
            <a:ext cx="6400800" cy="307777"/>
          </a:xfrm>
          <a:prstGeom prst="rect">
            <a:avLst/>
          </a:prstGeom>
          <a:noFill/>
        </p:spPr>
        <p:txBody>
          <a:bodyPr wrap="square" rtlCol="0">
            <a:spAutoFit/>
          </a:bodyPr>
          <a:lstStyle/>
          <a:p>
            <a:pPr marL="342900" lvl="0" indent="-342900">
              <a:buFont typeface="+mj-lt"/>
              <a:buAutoNum type="alphaLcPeriod"/>
            </a:pPr>
            <a:r>
              <a:rPr lang="en-US" dirty="0"/>
              <a:t>Pointing to the answer in the </a:t>
            </a:r>
            <a:r>
              <a:rPr lang="en-US" dirty="0" smtClean="0"/>
              <a:t>book</a:t>
            </a:r>
            <a:endParaRPr lang="en-US" dirty="0"/>
          </a:p>
        </p:txBody>
      </p:sp>
      <p:sp>
        <p:nvSpPr>
          <p:cNvPr id="6" name="TextBox 5"/>
          <p:cNvSpPr txBox="1"/>
          <p:nvPr/>
        </p:nvSpPr>
        <p:spPr>
          <a:xfrm>
            <a:off x="641718" y="1850699"/>
            <a:ext cx="5405647" cy="307777"/>
          </a:xfrm>
          <a:prstGeom prst="rect">
            <a:avLst/>
          </a:prstGeom>
          <a:noFill/>
        </p:spPr>
        <p:txBody>
          <a:bodyPr wrap="none" rtlCol="0">
            <a:spAutoFit/>
          </a:bodyPr>
          <a:lstStyle/>
          <a:p>
            <a:pPr marL="342900" lvl="0" indent="-342900">
              <a:buFont typeface="+mj-lt"/>
              <a:buAutoNum type="alphaLcPeriod" startAt="2"/>
            </a:pPr>
            <a:r>
              <a:rPr lang="en-US" dirty="0"/>
              <a:t>Altering the question to elicit a yes/no response from the </a:t>
            </a:r>
            <a:r>
              <a:rPr lang="en-US" dirty="0" smtClean="0"/>
              <a:t>child</a:t>
            </a:r>
            <a:endParaRPr lang="en-US" dirty="0"/>
          </a:p>
        </p:txBody>
      </p:sp>
      <p:sp>
        <p:nvSpPr>
          <p:cNvPr id="7" name="TextBox 6"/>
          <p:cNvSpPr txBox="1"/>
          <p:nvPr/>
        </p:nvSpPr>
        <p:spPr>
          <a:xfrm>
            <a:off x="641718" y="2925495"/>
            <a:ext cx="7284366" cy="307777"/>
          </a:xfrm>
          <a:prstGeom prst="rect">
            <a:avLst/>
          </a:prstGeom>
          <a:noFill/>
        </p:spPr>
        <p:txBody>
          <a:bodyPr wrap="none" rtlCol="0">
            <a:spAutoFit/>
          </a:bodyPr>
          <a:lstStyle/>
          <a:p>
            <a:pPr marL="342900" lvl="0" indent="-342900">
              <a:buFont typeface="+mj-lt"/>
              <a:buAutoNum type="alphaLcPeriod" startAt="4"/>
            </a:pPr>
            <a:r>
              <a:rPr lang="en-US" dirty="0"/>
              <a:t>Prompting the child to self-correct by asking the child to reflect on his or her response</a:t>
            </a:r>
          </a:p>
        </p:txBody>
      </p:sp>
      <p:sp>
        <p:nvSpPr>
          <p:cNvPr id="9" name="TextBox 8"/>
          <p:cNvSpPr txBox="1"/>
          <p:nvPr/>
        </p:nvSpPr>
        <p:spPr>
          <a:xfrm>
            <a:off x="641718" y="2373919"/>
            <a:ext cx="5614037" cy="307777"/>
          </a:xfrm>
          <a:prstGeom prst="rect">
            <a:avLst/>
          </a:prstGeom>
          <a:noFill/>
        </p:spPr>
        <p:txBody>
          <a:bodyPr wrap="none" rtlCol="0">
            <a:spAutoFit/>
          </a:bodyPr>
          <a:lstStyle/>
          <a:p>
            <a:pPr marL="342900" lvl="0" indent="-342900">
              <a:buFont typeface="+mj-lt"/>
              <a:buAutoNum type="alphaLcPeriod" startAt="3"/>
            </a:pPr>
            <a:r>
              <a:rPr lang="en-US" dirty="0"/>
              <a:t>Providing choices for a response by asking an either/or </a:t>
            </a:r>
            <a:r>
              <a:rPr lang="en-US" dirty="0" smtClean="0"/>
              <a:t>question</a:t>
            </a:r>
            <a:endParaRPr lang="en-US" dirty="0"/>
          </a:p>
        </p:txBody>
      </p:sp>
    </p:spTree>
    <p:extLst>
      <p:ext uri="{BB962C8B-B14F-4D97-AF65-F5344CB8AC3E}">
        <p14:creationId xmlns:p14="http://schemas.microsoft.com/office/powerpoint/2010/main" val="14136265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9"/>
                                        </p:tgtEl>
                                        <p:attrNameLst>
                                          <p:attrName>style.color</p:attrName>
                                        </p:attrNameLst>
                                      </p:cBhvr>
                                      <p:to>
                                        <p:clrVal>
                                          <a:srgbClr val="13C60E"/>
                                        </p:clrVal>
                                      </p:to>
                                    </p:set>
                                    <p:set>
                                      <p:cBhvr>
                                        <p:cTn id="7" dur="500" fill="hold"/>
                                        <p:tgtEl>
                                          <p:spTgt spid="9"/>
                                        </p:tgtEl>
                                        <p:attrNameLst>
                                          <p:attrName>fillcolor</p:attrName>
                                        </p:attrNameLst>
                                      </p:cBhvr>
                                      <p:to>
                                        <p:clrVal>
                                          <a:srgbClr val="13C60E"/>
                                        </p:clrVal>
                                      </p:to>
                                    </p:set>
                                    <p:set>
                                      <p:cBhvr>
                                        <p:cTn id="8"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143"/>
            <a:ext cx="8763000" cy="481314"/>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Quick Overview of Dialogic </a:t>
            </a:r>
            <a:r>
              <a:rPr lang="en-US"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Reading Strategies: CROWD &amp; PEER</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304800" y="663133"/>
            <a:ext cx="8458200" cy="2895600"/>
          </a:xfrm>
        </p:spPr>
        <p:txBody>
          <a:bodyPr/>
          <a:lstStyle/>
          <a:p>
            <a:pPr eaLnBrk="1" hangingPunct="1">
              <a:lnSpc>
                <a:spcPct val="110000"/>
              </a:lnSpc>
              <a:buFont typeface="Arial" panose="020B0604020202020204" pitchFamily="34" charset="0"/>
              <a:buNone/>
              <a:defRPr/>
            </a:pPr>
            <a:r>
              <a:rPr lang="en-US" altLang="en-US" b="1" dirty="0">
                <a:ln w="22225">
                  <a:solidFill>
                    <a:schemeClr val="accent2"/>
                  </a:solidFill>
                  <a:prstDash val="solid"/>
                </a:ln>
                <a:solidFill>
                  <a:schemeClr val="accent2">
                    <a:lumMod val="40000"/>
                    <a:lumOff val="60000"/>
                  </a:schemeClr>
                </a:solidFill>
                <a:latin typeface="Franklin Gothic Book" panose="020B0503020102020204" pitchFamily="34" charset="0"/>
                <a:sym typeface="Wingdings" panose="05000000000000000000" pitchFamily="2" charset="2"/>
              </a:rPr>
              <a:t>C</a:t>
            </a:r>
            <a:r>
              <a:rPr lang="en-US" altLang="en-US" b="1" dirty="0">
                <a:solidFill>
                  <a:srgbClr val="000000"/>
                </a:solidFill>
                <a:latin typeface="Franklin Gothic Book" panose="020B0503020102020204" pitchFamily="34" charset="0"/>
                <a:sym typeface="Wingdings" panose="05000000000000000000" pitchFamily="2" charset="2"/>
              </a:rPr>
              <a:t> </a:t>
            </a:r>
            <a:r>
              <a:rPr lang="en-US" altLang="en-US" sz="1200" b="1" dirty="0">
                <a:solidFill>
                  <a:srgbClr val="000000"/>
                </a:solidFill>
                <a:latin typeface="Franklin Gothic Book" panose="020B0503020102020204" pitchFamily="34" charset="0"/>
                <a:sym typeface="Wingdings" panose="05000000000000000000" pitchFamily="2" charset="2"/>
              </a:rPr>
              <a:t> – </a:t>
            </a:r>
            <a:r>
              <a:rPr lang="en-US" altLang="en-US" sz="1200" b="1" dirty="0">
                <a:solidFill>
                  <a:srgbClr val="C00000"/>
                </a:solidFill>
                <a:latin typeface="Franklin Gothic Book" charset="0"/>
                <a:ea typeface="Franklin Gothic Book" charset="0"/>
                <a:cs typeface="Franklin Gothic Book" charset="0"/>
                <a:sym typeface="Wingdings" panose="05000000000000000000" pitchFamily="2" charset="2"/>
              </a:rPr>
              <a:t>Completion Prompts: </a:t>
            </a:r>
            <a:r>
              <a:rPr lang="en-US" altLang="en-US" sz="1200" dirty="0">
                <a:solidFill>
                  <a:schemeClr val="tx2"/>
                </a:solidFill>
                <a:latin typeface="Franklin Gothic Book" charset="0"/>
                <a:ea typeface="Franklin Gothic Book" charset="0"/>
                <a:cs typeface="Franklin Gothic Book" charset="0"/>
                <a:sym typeface="Wingdings" panose="05000000000000000000" pitchFamily="2" charset="2"/>
              </a:rPr>
              <a:t>Leave a blank at the end of a sentence for the child to complete.</a:t>
            </a:r>
            <a:r>
              <a:rPr lang="en-US" sz="1200" dirty="0">
                <a:solidFill>
                  <a:schemeClr val="tx2"/>
                </a:solidFill>
                <a:latin typeface="Franklin Gothic Book" charset="0"/>
                <a:ea typeface="Franklin Gothic Book" charset="0"/>
                <a:cs typeface="Franklin Gothic Book" charset="0"/>
              </a:rPr>
              <a:t> These are typically used in books with rhyme or books with repetitive phases.  </a:t>
            </a:r>
            <a:r>
              <a:rPr lang="en-US" altLang="en-US" sz="1200" dirty="0">
                <a:solidFill>
                  <a:schemeClr val="tx2"/>
                </a:solidFill>
                <a:latin typeface="Franklin Gothic Book" charset="0"/>
                <a:ea typeface="Franklin Gothic Book" charset="0"/>
                <a:cs typeface="Franklin Gothic Book" charset="0"/>
                <a:sym typeface="Wingdings" panose="05000000000000000000" pitchFamily="2" charset="2"/>
              </a:rPr>
              <a:t>This provides children with information about the structure of language that is critical to later reading.</a:t>
            </a:r>
          </a:p>
          <a:p>
            <a:pPr marL="0" indent="0" eaLnBrk="1" hangingPunct="1">
              <a:lnSpc>
                <a:spcPct val="110000"/>
              </a:lnSpc>
              <a:buNone/>
              <a:defRPr/>
            </a:pPr>
            <a:r>
              <a:rPr lang="en-US" altLang="en-US" dirty="0">
                <a:ln w="22225">
                  <a:solidFill>
                    <a:schemeClr val="accent2"/>
                  </a:solidFill>
                  <a:prstDash val="solid"/>
                </a:ln>
                <a:solidFill>
                  <a:schemeClr val="accent2">
                    <a:lumMod val="40000"/>
                    <a:lumOff val="60000"/>
                  </a:schemeClr>
                </a:solidFill>
                <a:latin typeface="Franklin Gothic Book" panose="020B0503020102020204" pitchFamily="34" charset="0"/>
                <a:sym typeface="Wingdings" panose="05000000000000000000" pitchFamily="2" charset="2"/>
              </a:rPr>
              <a:t>R</a:t>
            </a:r>
            <a:r>
              <a:rPr lang="en-US" altLang="en-US" sz="1200" dirty="0">
                <a:ln w="22225">
                  <a:solidFill>
                    <a:schemeClr val="accent2"/>
                  </a:solidFill>
                  <a:prstDash val="solid"/>
                </a:ln>
                <a:solidFill>
                  <a:schemeClr val="accent2">
                    <a:lumMod val="40000"/>
                    <a:lumOff val="60000"/>
                  </a:schemeClr>
                </a:solidFill>
                <a:latin typeface="Franklin Gothic Book" panose="020B0503020102020204" pitchFamily="34" charset="0"/>
                <a:sym typeface="Wingdings" panose="05000000000000000000" pitchFamily="2" charset="2"/>
              </a:rPr>
              <a:t> </a:t>
            </a:r>
            <a:r>
              <a:rPr lang="en-US" altLang="en-US" sz="1200" dirty="0">
                <a:solidFill>
                  <a:srgbClr val="000000"/>
                </a:solidFill>
                <a:latin typeface="Franklin Gothic Book" panose="020B0503020102020204" pitchFamily="34" charset="0"/>
                <a:sym typeface="Wingdings" panose="05000000000000000000" pitchFamily="2" charset="2"/>
              </a:rPr>
              <a:t>– </a:t>
            </a:r>
            <a:r>
              <a:rPr lang="en-US" altLang="en-US" sz="1200" b="1" dirty="0">
                <a:solidFill>
                  <a:srgbClr val="C00000"/>
                </a:solidFill>
                <a:latin typeface="Franklin Gothic Book" panose="020B0503020102020204" pitchFamily="34" charset="0"/>
                <a:sym typeface="Wingdings" panose="05000000000000000000" pitchFamily="2" charset="2"/>
              </a:rPr>
              <a:t>Recall prompts: </a:t>
            </a:r>
            <a:r>
              <a:rPr lang="en-US" altLang="en-US" sz="1200" dirty="0">
                <a:solidFill>
                  <a:srgbClr val="000000"/>
                </a:solidFill>
                <a:latin typeface="Franklin Gothic Book" panose="020B0503020102020204" pitchFamily="34" charset="0"/>
                <a:sym typeface="Wingdings" panose="05000000000000000000" pitchFamily="2" charset="2"/>
              </a:rPr>
              <a:t>These are questions about what happened in the book a child has already read or what has already happened in the book. Recall prompts help children understand story plot and sequencing events. </a:t>
            </a:r>
          </a:p>
          <a:p>
            <a:pPr eaLnBrk="1" hangingPunct="1">
              <a:lnSpc>
                <a:spcPct val="110000"/>
              </a:lnSpc>
              <a:buFont typeface="Arial" panose="020B0604020202020204" pitchFamily="34" charset="0"/>
              <a:buNone/>
              <a:defRPr/>
            </a:pPr>
            <a:r>
              <a:rPr lang="en-US" altLang="en-US" dirty="0">
                <a:ln w="22225">
                  <a:solidFill>
                    <a:schemeClr val="accent2"/>
                  </a:solidFill>
                  <a:prstDash val="solid"/>
                </a:ln>
                <a:solidFill>
                  <a:schemeClr val="accent2">
                    <a:lumMod val="40000"/>
                    <a:lumOff val="60000"/>
                  </a:schemeClr>
                </a:solidFill>
                <a:latin typeface="Franklin Gothic Book" panose="020B0503020102020204" pitchFamily="34" charset="0"/>
                <a:sym typeface="Wingdings" panose="05000000000000000000" pitchFamily="2" charset="2"/>
              </a:rPr>
              <a:t>O</a:t>
            </a:r>
            <a:r>
              <a:rPr lang="en-US" altLang="en-US" sz="1200" dirty="0">
                <a:solidFill>
                  <a:srgbClr val="000000"/>
                </a:solidFill>
                <a:latin typeface="Franklin Gothic Book" panose="020B0503020102020204" pitchFamily="34" charset="0"/>
                <a:sym typeface="Wingdings" panose="05000000000000000000" pitchFamily="2" charset="2"/>
              </a:rPr>
              <a:t> – </a:t>
            </a:r>
            <a:r>
              <a:rPr lang="en-US" altLang="en-US" sz="1200" b="1" dirty="0">
                <a:solidFill>
                  <a:srgbClr val="C00000"/>
                </a:solidFill>
                <a:latin typeface="Franklin Gothic Book" panose="020B0503020102020204" pitchFamily="34" charset="0"/>
                <a:sym typeface="Wingdings" panose="05000000000000000000" pitchFamily="2" charset="2"/>
              </a:rPr>
              <a:t>Open ended prompts: </a:t>
            </a:r>
            <a:r>
              <a:rPr lang="en-US" altLang="en-US" sz="1200" dirty="0">
                <a:solidFill>
                  <a:srgbClr val="000000"/>
                </a:solidFill>
                <a:latin typeface="Franklin Gothic Book" panose="020B0503020102020204" pitchFamily="34" charset="0"/>
                <a:sym typeface="Wingdings" panose="05000000000000000000" pitchFamily="2" charset="2"/>
              </a:rPr>
              <a:t>These focus on the pictures in the book. Helps children with attention to detail and provides opportunity for child to use language.</a:t>
            </a:r>
          </a:p>
          <a:p>
            <a:pPr eaLnBrk="1" hangingPunct="1">
              <a:lnSpc>
                <a:spcPct val="110000"/>
              </a:lnSpc>
              <a:buFont typeface="Arial" panose="020B0604020202020204" pitchFamily="34" charset="0"/>
              <a:buNone/>
              <a:defRPr/>
            </a:pPr>
            <a:r>
              <a:rPr lang="en-US" altLang="en-US" dirty="0">
                <a:ln w="22225">
                  <a:solidFill>
                    <a:schemeClr val="accent2"/>
                  </a:solidFill>
                  <a:prstDash val="solid"/>
                </a:ln>
                <a:solidFill>
                  <a:schemeClr val="accent2">
                    <a:lumMod val="40000"/>
                    <a:lumOff val="60000"/>
                  </a:schemeClr>
                </a:solidFill>
                <a:latin typeface="Franklin Gothic Book" panose="020B0503020102020204" pitchFamily="34" charset="0"/>
                <a:sym typeface="Wingdings" panose="05000000000000000000" pitchFamily="2" charset="2"/>
              </a:rPr>
              <a:t>W</a:t>
            </a:r>
            <a:r>
              <a:rPr lang="en-US" altLang="en-US" dirty="0">
                <a:solidFill>
                  <a:srgbClr val="000000"/>
                </a:solidFill>
                <a:latin typeface="Franklin Gothic Book" panose="020B0503020102020204" pitchFamily="34" charset="0"/>
                <a:sym typeface="Wingdings" panose="05000000000000000000" pitchFamily="2" charset="2"/>
              </a:rPr>
              <a:t> </a:t>
            </a:r>
            <a:r>
              <a:rPr lang="en-US" altLang="en-US" sz="1200" dirty="0">
                <a:solidFill>
                  <a:srgbClr val="000000"/>
                </a:solidFill>
                <a:latin typeface="Franklin Gothic Book" panose="020B0503020102020204" pitchFamily="34" charset="0"/>
                <a:sym typeface="Wingdings" panose="05000000000000000000" pitchFamily="2" charset="2"/>
              </a:rPr>
              <a:t>– </a:t>
            </a:r>
            <a:r>
              <a:rPr lang="en-US" altLang="en-US" sz="1200" b="1" dirty="0" err="1">
                <a:solidFill>
                  <a:srgbClr val="C00000"/>
                </a:solidFill>
                <a:latin typeface="Franklin Gothic Book" charset="0"/>
                <a:ea typeface="Franklin Gothic Book" charset="0"/>
                <a:cs typeface="Franklin Gothic Book" charset="0"/>
                <a:sym typeface="Wingdings" panose="05000000000000000000" pitchFamily="2" charset="2"/>
              </a:rPr>
              <a:t>Wh</a:t>
            </a:r>
            <a:r>
              <a:rPr lang="en-US" altLang="en-US" sz="1200" b="1" dirty="0">
                <a:solidFill>
                  <a:srgbClr val="C00000"/>
                </a:solidFill>
                <a:latin typeface="Franklin Gothic Book" charset="0"/>
                <a:ea typeface="Franklin Gothic Book" charset="0"/>
                <a:cs typeface="Franklin Gothic Book" charset="0"/>
                <a:sym typeface="Wingdings" panose="05000000000000000000" pitchFamily="2" charset="2"/>
              </a:rPr>
              <a:t>- Prompts: </a:t>
            </a:r>
            <a:r>
              <a:rPr lang="en-US" altLang="en-US" sz="1200" dirty="0">
                <a:solidFill>
                  <a:schemeClr val="tx2"/>
                </a:solidFill>
                <a:latin typeface="Franklin Gothic Book" charset="0"/>
                <a:ea typeface="Franklin Gothic Book" charset="0"/>
                <a:cs typeface="Franklin Gothic Book" charset="0"/>
                <a:sym typeface="Wingdings" panose="05000000000000000000" pitchFamily="2" charset="2"/>
              </a:rPr>
              <a:t>These prompts usually begin with who, what, when where, why and how questions.</a:t>
            </a:r>
            <a:r>
              <a:rPr lang="en-US" sz="1200" dirty="0">
                <a:solidFill>
                  <a:schemeClr val="tx2"/>
                </a:solidFill>
                <a:latin typeface="Franklin Gothic Book" charset="0"/>
                <a:ea typeface="Franklin Gothic Book" charset="0"/>
                <a:cs typeface="Franklin Gothic Book" charset="0"/>
              </a:rPr>
              <a:t> Like open-ended prompts, </a:t>
            </a:r>
            <a:r>
              <a:rPr lang="en-US" sz="1200" dirty="0" err="1">
                <a:solidFill>
                  <a:schemeClr val="tx2"/>
                </a:solidFill>
                <a:latin typeface="Franklin Gothic Book" charset="0"/>
                <a:ea typeface="Franklin Gothic Book" charset="0"/>
                <a:cs typeface="Franklin Gothic Book" charset="0"/>
              </a:rPr>
              <a:t>Wh</a:t>
            </a:r>
            <a:r>
              <a:rPr lang="en-US" sz="1200" dirty="0">
                <a:solidFill>
                  <a:schemeClr val="tx2"/>
                </a:solidFill>
                <a:latin typeface="Franklin Gothic Book" charset="0"/>
                <a:ea typeface="Franklin Gothic Book" charset="0"/>
                <a:cs typeface="Franklin Gothic Book" charset="0"/>
              </a:rPr>
              <a:t>- prompts focus on the pictures in books.</a:t>
            </a:r>
            <a:r>
              <a:rPr lang="en-US" sz="1200" dirty="0">
                <a:solidFill>
                  <a:schemeClr val="tx2"/>
                </a:solidFill>
                <a:latin typeface="Franklin Gothic Book" charset="0"/>
                <a:ea typeface="Franklin Gothic Book" charset="0"/>
                <a:cs typeface="Franklin Gothic Book" charset="0"/>
                <a:sym typeface="Wingdings" panose="05000000000000000000" pitchFamily="2" charset="2"/>
              </a:rPr>
              <a:t> </a:t>
            </a:r>
            <a:r>
              <a:rPr lang="en-US" altLang="en-US" sz="1200" dirty="0">
                <a:solidFill>
                  <a:schemeClr val="tx2"/>
                </a:solidFill>
                <a:latin typeface="Franklin Gothic Book" charset="0"/>
                <a:ea typeface="Franklin Gothic Book" charset="0"/>
                <a:cs typeface="Franklin Gothic Book" charset="0"/>
                <a:sym typeface="Wingdings" panose="05000000000000000000" pitchFamily="2" charset="2"/>
              </a:rPr>
              <a:t>Allows children to learn new vocabulary.</a:t>
            </a:r>
          </a:p>
          <a:p>
            <a:pPr eaLnBrk="1" hangingPunct="1">
              <a:lnSpc>
                <a:spcPct val="110000"/>
              </a:lnSpc>
              <a:buFont typeface="Arial" panose="020B0604020202020204" pitchFamily="34" charset="0"/>
              <a:buNone/>
              <a:defRPr/>
            </a:pPr>
            <a:r>
              <a:rPr lang="en-US" altLang="en-US" dirty="0">
                <a:ln w="22225">
                  <a:solidFill>
                    <a:schemeClr val="accent2"/>
                  </a:solidFill>
                  <a:prstDash val="solid"/>
                </a:ln>
                <a:solidFill>
                  <a:schemeClr val="accent2">
                    <a:lumMod val="40000"/>
                    <a:lumOff val="60000"/>
                  </a:schemeClr>
                </a:solidFill>
                <a:latin typeface="Franklin Gothic Book" panose="020B0503020102020204" pitchFamily="34" charset="0"/>
                <a:sym typeface="Wingdings" panose="05000000000000000000" pitchFamily="2" charset="2"/>
              </a:rPr>
              <a:t>D</a:t>
            </a:r>
            <a:r>
              <a:rPr lang="en-US" altLang="en-US" sz="1200" dirty="0">
                <a:solidFill>
                  <a:srgbClr val="000000"/>
                </a:solidFill>
                <a:latin typeface="Franklin Gothic Book" panose="020B0503020102020204" pitchFamily="34" charset="0"/>
                <a:sym typeface="Wingdings" panose="05000000000000000000" pitchFamily="2" charset="2"/>
              </a:rPr>
              <a:t> – </a:t>
            </a:r>
            <a:r>
              <a:rPr lang="en-US" altLang="en-US" sz="1200" b="1" dirty="0">
                <a:solidFill>
                  <a:srgbClr val="C00000"/>
                </a:solidFill>
                <a:latin typeface="Franklin Gothic Book" panose="020B0503020102020204" pitchFamily="34" charset="0"/>
                <a:sym typeface="Wingdings" panose="05000000000000000000" pitchFamily="2" charset="2"/>
              </a:rPr>
              <a:t>Distancing Prompts: </a:t>
            </a:r>
            <a:r>
              <a:rPr lang="en-US" altLang="en-US" sz="1200" dirty="0">
                <a:solidFill>
                  <a:srgbClr val="000000"/>
                </a:solidFill>
                <a:latin typeface="Franklin Gothic Book" panose="020B0503020102020204" pitchFamily="34" charset="0"/>
                <a:sym typeface="Wingdings" panose="05000000000000000000" pitchFamily="2" charset="2"/>
              </a:rPr>
              <a:t>These ask children to relate a memory or experience they have had to that in the story. </a:t>
            </a:r>
            <a:r>
              <a:rPr lang="en-US" altLang="en-US" sz="1200" dirty="0">
                <a:solidFill>
                  <a:srgbClr val="000000"/>
                </a:solidFill>
                <a:latin typeface="Franklin Gothic Book" panose="020B0503020102020204" pitchFamily="34" charset="0"/>
              </a:rPr>
              <a:t>These prompts help children bridge between the book and the real world, verbal fluency, abilities to hold conversations, and narrative skills.</a:t>
            </a:r>
          </a:p>
          <a:p>
            <a:endParaRPr lang="en-US" dirty="0"/>
          </a:p>
        </p:txBody>
      </p:sp>
      <p:sp>
        <p:nvSpPr>
          <p:cNvPr id="4" name="TextBox 3"/>
          <p:cNvSpPr txBox="1"/>
          <p:nvPr/>
        </p:nvSpPr>
        <p:spPr>
          <a:xfrm>
            <a:off x="1447800" y="4152900"/>
            <a:ext cx="5638800" cy="141577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eaLnBrk="1" hangingPunct="1"/>
            <a:r>
              <a:rPr lang="en-US" altLang="en-US" sz="1800" dirty="0">
                <a:ln w="0"/>
                <a:solidFill>
                  <a:schemeClr val="tx1"/>
                </a:solidFill>
                <a:effectLst>
                  <a:outerShdw blurRad="38100" dist="19050" dir="2700000" algn="tl" rotWithShape="0">
                    <a:schemeClr val="dk1">
                      <a:alpha val="40000"/>
                    </a:schemeClr>
                  </a:outerShdw>
                </a:effectLst>
                <a:latin typeface="Franklin Gothic Book" pitchFamily="34" charset="0"/>
              </a:rPr>
              <a:t>P</a:t>
            </a:r>
            <a:r>
              <a:rPr lang="en-US" altLang="en-US" dirty="0">
                <a:latin typeface="Franklin Gothic Book" pitchFamily="34" charset="0"/>
              </a:rPr>
              <a:t> – Prompt the child to say something about the book (CROWD)</a:t>
            </a:r>
          </a:p>
          <a:p>
            <a:pPr eaLnBrk="1" hangingPunct="1"/>
            <a:r>
              <a:rPr lang="en-US" altLang="en-US" sz="1800" dirty="0">
                <a:ln w="0"/>
                <a:solidFill>
                  <a:schemeClr val="tx1"/>
                </a:solidFill>
                <a:effectLst>
                  <a:outerShdw blurRad="38100" dist="19050" dir="2700000" algn="tl" rotWithShape="0">
                    <a:schemeClr val="dk1">
                      <a:alpha val="40000"/>
                    </a:schemeClr>
                  </a:outerShdw>
                </a:effectLst>
                <a:latin typeface="Franklin Gothic Book" pitchFamily="34" charset="0"/>
              </a:rPr>
              <a:t>E</a:t>
            </a:r>
            <a:r>
              <a:rPr lang="en-US" altLang="en-US" sz="1800" dirty="0">
                <a:latin typeface="Franklin Gothic Book" pitchFamily="34" charset="0"/>
              </a:rPr>
              <a:t> </a:t>
            </a:r>
            <a:r>
              <a:rPr lang="en-US" altLang="en-US" dirty="0">
                <a:latin typeface="Franklin Gothic Book" pitchFamily="34" charset="0"/>
              </a:rPr>
              <a:t>– Evaluate the child’s response</a:t>
            </a:r>
          </a:p>
          <a:p>
            <a:pPr eaLnBrk="1" hangingPunct="1"/>
            <a:r>
              <a:rPr lang="en-US" altLang="en-US" sz="1800" dirty="0">
                <a:ln w="0"/>
                <a:solidFill>
                  <a:schemeClr val="tx1"/>
                </a:solidFill>
                <a:effectLst>
                  <a:outerShdw blurRad="38100" dist="19050" dir="2700000" algn="tl" rotWithShape="0">
                    <a:schemeClr val="dk1">
                      <a:alpha val="40000"/>
                    </a:schemeClr>
                  </a:outerShdw>
                </a:effectLst>
                <a:latin typeface="Franklin Gothic Book" pitchFamily="34" charset="0"/>
              </a:rPr>
              <a:t>E </a:t>
            </a:r>
            <a:r>
              <a:rPr lang="en-US" altLang="en-US" dirty="0">
                <a:latin typeface="Franklin Gothic Book" pitchFamily="34" charset="0"/>
              </a:rPr>
              <a:t>– Expand the child’s response by adding information to it</a:t>
            </a:r>
          </a:p>
          <a:p>
            <a:pPr eaLnBrk="1" hangingPunct="1"/>
            <a:r>
              <a:rPr lang="en-US" altLang="en-US" sz="1800" b="1" dirty="0">
                <a:ln w="0"/>
                <a:solidFill>
                  <a:schemeClr val="tx1"/>
                </a:solidFill>
                <a:effectLst>
                  <a:outerShdw blurRad="38100" dist="19050" dir="2700000" algn="tl" rotWithShape="0">
                    <a:schemeClr val="dk1">
                      <a:alpha val="40000"/>
                    </a:schemeClr>
                  </a:outerShdw>
                </a:effectLst>
                <a:latin typeface="Franklin Gothic Book" pitchFamily="34" charset="0"/>
              </a:rPr>
              <a:t>R</a:t>
            </a:r>
            <a:r>
              <a:rPr lang="en-US" altLang="en-US" dirty="0">
                <a:latin typeface="Franklin Gothic Book" pitchFamily="34" charset="0"/>
              </a:rPr>
              <a:t> – Repeat the prompt to make sure the child has learned from the </a:t>
            </a:r>
            <a:r>
              <a:rPr lang="en-US" altLang="en-US" dirty="0" smtClean="0">
                <a:latin typeface="Franklin Gothic Book" pitchFamily="34" charset="0"/>
              </a:rPr>
              <a:t>expansion</a:t>
            </a:r>
            <a:endParaRPr lang="en-US" altLang="en-US" dirty="0">
              <a:latin typeface="Franklin Gothic Book" pitchFamily="34" charset="0"/>
            </a:endParaRPr>
          </a:p>
        </p:txBody>
      </p:sp>
    </p:spTree>
    <p:extLst>
      <p:ext uri="{BB962C8B-B14F-4D97-AF65-F5344CB8AC3E}">
        <p14:creationId xmlns:p14="http://schemas.microsoft.com/office/powerpoint/2010/main" val="182448244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
            <a:ext cx="7372350" cy="5715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What does it mean to </a:t>
            </a:r>
            <a:r>
              <a:rPr lang="en-US" b="1"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scaffold</a:t>
            </a:r>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2133600" y="1257300"/>
            <a:ext cx="5334000" cy="2895600"/>
          </a:xfrm>
        </p:spPr>
        <p:txBody>
          <a:bodyPr/>
          <a:lstStyle/>
          <a:p>
            <a:r>
              <a:rPr lang="en-US" dirty="0"/>
              <a:t>A</a:t>
            </a:r>
            <a:r>
              <a:rPr lang="en-US" dirty="0" smtClean="0"/>
              <a:t> </a:t>
            </a:r>
            <a:r>
              <a:rPr lang="en-US" dirty="0"/>
              <a:t>process in which an adult guides and supports learning by building on what a child knows and is able to do without assistance. </a:t>
            </a:r>
          </a:p>
          <a:p>
            <a:r>
              <a:rPr lang="en-US" dirty="0" smtClean="0"/>
              <a:t>Emphasizes </a:t>
            </a:r>
            <a:r>
              <a:rPr lang="en-US" dirty="0"/>
              <a:t>the importance of delivering instruction that is in advance of a child’s current level of skill </a:t>
            </a:r>
            <a:endParaRPr lang="en-US" dirty="0" smtClean="0"/>
          </a:p>
          <a:p>
            <a:r>
              <a:rPr lang="en-US" dirty="0" smtClean="0"/>
              <a:t>In </a:t>
            </a:r>
            <a:r>
              <a:rPr lang="en-US" dirty="0"/>
              <a:t>terms of scaffolding, the task given to a child must be at the appropriate level </a:t>
            </a:r>
            <a:r>
              <a:rPr lang="en-US" dirty="0" smtClean="0"/>
              <a:t>for </a:t>
            </a:r>
            <a:r>
              <a:rPr lang="en-US" dirty="0"/>
              <a:t>the scaffolding experience to be successful and foster development </a:t>
            </a:r>
          </a:p>
          <a:p>
            <a:r>
              <a:rPr lang="en-US" dirty="0"/>
              <a:t>That is, for scaffolding to be </a:t>
            </a:r>
            <a:r>
              <a:rPr lang="en-US" dirty="0" smtClean="0"/>
              <a:t>effective</a:t>
            </a:r>
            <a:r>
              <a:rPr lang="en-US" dirty="0"/>
              <a:t>; the </a:t>
            </a:r>
            <a:r>
              <a:rPr lang="en-US" dirty="0" smtClean="0"/>
              <a:t>adult </a:t>
            </a:r>
            <a:r>
              <a:rPr lang="en-US" dirty="0"/>
              <a:t>gradually withdraws </a:t>
            </a:r>
            <a:r>
              <a:rPr lang="en-US" dirty="0" smtClean="0"/>
              <a:t>support </a:t>
            </a:r>
            <a:r>
              <a:rPr lang="en-US" dirty="0"/>
              <a:t>provided to a learner as he or she becomes more independent in performing specific tasks </a:t>
            </a:r>
          </a:p>
          <a:p>
            <a:endParaRPr lang="en-US" dirty="0"/>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8649" l="0" r="98408">
                        <a14:foregroundMark x1="28344" y1="53153" x2="28344" y2="53153"/>
                        <a14:foregroundMark x1="31847" y1="52252" x2="31847" y2="52252"/>
                        <a14:foregroundMark x1="21656" y1="54955" x2="21656" y2="54955"/>
                        <a14:foregroundMark x1="24841" y1="54955" x2="24841" y2="54955"/>
                        <a14:foregroundMark x1="34395" y1="52703" x2="34395" y2="52703"/>
                        <a14:foregroundMark x1="24204" y1="43694" x2="24204" y2="43694"/>
                        <a14:foregroundMark x1="29618" y1="31306" x2="29618" y2="31306"/>
                        <a14:foregroundMark x1="26433" y1="32432" x2="26433" y2="32432"/>
                        <a14:backgroundMark x1="54777" y1="37387" x2="54777" y2="37387"/>
                        <a14:backgroundMark x1="49045" y1="37387" x2="49045" y2="37387"/>
                        <a14:backgroundMark x1="39490" y1="24550" x2="39490" y2="24550"/>
                        <a14:backgroundMark x1="39809" y1="23198" x2="39809" y2="23198"/>
                        <a14:backgroundMark x1="36943" y1="42568" x2="36943" y2="42568"/>
                        <a14:backgroundMark x1="34395" y1="62387" x2="34395" y2="62387"/>
                        <a14:backgroundMark x1="39490" y1="57207" x2="39490" y2="57207"/>
                      </a14:backgroundRemoval>
                    </a14:imgEffect>
                  </a14:imgLayer>
                </a14:imgProps>
              </a:ext>
              <a:ext uri="{28A0092B-C50C-407E-A947-70E740481C1C}">
                <a14:useLocalDpi xmlns:a14="http://schemas.microsoft.com/office/drawing/2010/main" val="0"/>
              </a:ext>
            </a:extLst>
          </a:blip>
          <a:stretch>
            <a:fillRect/>
          </a:stretch>
        </p:blipFill>
        <p:spPr>
          <a:xfrm>
            <a:off x="0" y="976972"/>
            <a:ext cx="1998963" cy="3175928"/>
          </a:xfrm>
          <a:prstGeom prst="rect">
            <a:avLst/>
          </a:prstGeom>
        </p:spPr>
      </p:pic>
    </p:spTree>
    <p:extLst>
      <p:ext uri="{BB962C8B-B14F-4D97-AF65-F5344CB8AC3E}">
        <p14:creationId xmlns:p14="http://schemas.microsoft.com/office/powerpoint/2010/main" val="160151373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0"/>
            <a:ext cx="8839200" cy="5717050"/>
          </a:xfrm>
        </p:spPr>
      </p:pic>
      <p:sp>
        <p:nvSpPr>
          <p:cNvPr id="5" name="TextBox 4"/>
          <p:cNvSpPr txBox="1"/>
          <p:nvPr/>
        </p:nvSpPr>
        <p:spPr>
          <a:xfrm>
            <a:off x="7415853" y="5372100"/>
            <a:ext cx="1577676" cy="477054"/>
          </a:xfrm>
          <a:prstGeom prst="rect">
            <a:avLst/>
          </a:prstGeom>
          <a:noFill/>
        </p:spPr>
        <p:txBody>
          <a:bodyPr wrap="none" rtlCol="0">
            <a:spAutoFit/>
          </a:bodyPr>
          <a:lstStyle/>
          <a:p>
            <a:r>
              <a:rPr lang="en-US" sz="1050" dirty="0" err="1"/>
              <a:t>Losardo</a:t>
            </a:r>
            <a:r>
              <a:rPr lang="en-US" sz="1050" dirty="0"/>
              <a:t> &amp; </a:t>
            </a:r>
            <a:r>
              <a:rPr lang="en-US" sz="1050" dirty="0" err="1"/>
              <a:t>Botts</a:t>
            </a:r>
            <a:r>
              <a:rPr lang="en-US" sz="1050" dirty="0"/>
              <a:t>, 2010</a:t>
            </a:r>
          </a:p>
          <a:p>
            <a:endParaRPr lang="en-US" dirty="0"/>
          </a:p>
        </p:txBody>
      </p:sp>
    </p:spTree>
    <p:extLst>
      <p:ext uri="{BB962C8B-B14F-4D97-AF65-F5344CB8AC3E}">
        <p14:creationId xmlns:p14="http://schemas.microsoft.com/office/powerpoint/2010/main" val="183735747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372350" cy="7239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Example of using scaffolding hierarchy while reading:</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533400" y="1181100"/>
            <a:ext cx="8153400" cy="3048000"/>
          </a:xfrm>
        </p:spPr>
        <p:txBody>
          <a:bodyPr/>
          <a:lstStyle/>
          <a:p>
            <a:pPr marL="0" indent="0">
              <a:buNone/>
            </a:pPr>
            <a:r>
              <a:rPr lang="en-US" sz="1800" b="1" dirty="0" smtClean="0"/>
              <a:t>Systematic use of scaffolding starts with the least intensive type of support and progressively provides more support as </a:t>
            </a:r>
            <a:r>
              <a:rPr lang="en-US" sz="1800" b="1" smtClean="0"/>
              <a:t>needed.</a:t>
            </a:r>
          </a:p>
          <a:p>
            <a:pPr marL="0" indent="0">
              <a:buNone/>
            </a:pPr>
            <a:endParaRPr lang="en-US" sz="1800" b="1" dirty="0" smtClean="0"/>
          </a:p>
          <a:p>
            <a:r>
              <a:rPr lang="en-US" sz="1800" b="1" dirty="0" smtClean="0"/>
              <a:t>General </a:t>
            </a:r>
            <a:r>
              <a:rPr lang="en-US" sz="1800" b="1" dirty="0"/>
              <a:t>Nonverbal</a:t>
            </a:r>
            <a:r>
              <a:rPr lang="en-US" sz="1800" dirty="0"/>
              <a:t>: </a:t>
            </a:r>
            <a:r>
              <a:rPr lang="en-US" sz="1800" dirty="0" smtClean="0"/>
              <a:t>Adult </a:t>
            </a:r>
            <a:r>
              <a:rPr lang="en-US" sz="1800" dirty="0"/>
              <a:t>points to a picture of a spaceship, raises her eyebrows and looks at the child expectantly. </a:t>
            </a:r>
          </a:p>
          <a:p>
            <a:r>
              <a:rPr lang="en-US" sz="1800" b="1" dirty="0"/>
              <a:t>Comment/Model</a:t>
            </a:r>
            <a:r>
              <a:rPr lang="en-US" sz="1800" dirty="0"/>
              <a:t>: </a:t>
            </a:r>
            <a:r>
              <a:rPr lang="en-US" sz="1800" dirty="0" smtClean="0"/>
              <a:t>Adult </a:t>
            </a:r>
            <a:r>
              <a:rPr lang="en-US" sz="1800" dirty="0"/>
              <a:t>says, “I think the spaceship is going to the moon.” </a:t>
            </a:r>
            <a:endParaRPr lang="en-US" sz="1800" dirty="0" smtClean="0"/>
          </a:p>
          <a:p>
            <a:r>
              <a:rPr lang="en-US" sz="1800" b="1" dirty="0" smtClean="0"/>
              <a:t>Question</a:t>
            </a:r>
            <a:r>
              <a:rPr lang="en-US" sz="1800" dirty="0"/>
              <a:t>: </a:t>
            </a:r>
            <a:r>
              <a:rPr lang="en-US" sz="1800" dirty="0" smtClean="0"/>
              <a:t>Adult </a:t>
            </a:r>
            <a:r>
              <a:rPr lang="en-US" sz="1800" dirty="0"/>
              <a:t>asks, “Where do you think the spaceship is going?” </a:t>
            </a:r>
            <a:endParaRPr lang="en-US" sz="1800" dirty="0" smtClean="0"/>
          </a:p>
          <a:p>
            <a:r>
              <a:rPr lang="en-US" sz="1800" b="1" dirty="0" smtClean="0"/>
              <a:t>Direction</a:t>
            </a:r>
            <a:r>
              <a:rPr lang="en-US" sz="1800" dirty="0"/>
              <a:t>: </a:t>
            </a:r>
            <a:r>
              <a:rPr lang="en-US" sz="1800" dirty="0" smtClean="0"/>
              <a:t>Adult </a:t>
            </a:r>
            <a:r>
              <a:rPr lang="en-US" sz="1800" dirty="0"/>
              <a:t>says, “Tell me, the spaceship is going to the moon</a:t>
            </a:r>
            <a:r>
              <a:rPr lang="en-US" sz="1800" dirty="0" smtClean="0"/>
              <a:t>.”</a:t>
            </a:r>
            <a:endParaRPr lang="en-US" sz="1800" dirty="0"/>
          </a:p>
        </p:txBody>
      </p:sp>
      <p:sp>
        <p:nvSpPr>
          <p:cNvPr id="4" name="TextBox 3"/>
          <p:cNvSpPr txBox="1"/>
          <p:nvPr/>
        </p:nvSpPr>
        <p:spPr>
          <a:xfrm>
            <a:off x="5181600" y="5295900"/>
            <a:ext cx="1955985" cy="307777"/>
          </a:xfrm>
          <a:prstGeom prst="rect">
            <a:avLst/>
          </a:prstGeom>
          <a:noFill/>
        </p:spPr>
        <p:txBody>
          <a:bodyPr wrap="none" rtlCol="0">
            <a:spAutoFit/>
          </a:bodyPr>
          <a:lstStyle/>
          <a:p>
            <a:r>
              <a:rPr lang="en-US" dirty="0" err="1" smtClean="0"/>
              <a:t>Losardo</a:t>
            </a:r>
            <a:r>
              <a:rPr lang="en-US" dirty="0" smtClean="0"/>
              <a:t> &amp; </a:t>
            </a:r>
            <a:r>
              <a:rPr lang="en-US" dirty="0" err="1" smtClean="0"/>
              <a:t>Botts</a:t>
            </a:r>
            <a:r>
              <a:rPr lang="en-US" dirty="0" smtClean="0"/>
              <a:t>, 2010</a:t>
            </a:r>
            <a:endParaRPr lang="en-US" dirty="0"/>
          </a:p>
        </p:txBody>
      </p:sp>
    </p:spTree>
    <p:extLst>
      <p:ext uri="{BB962C8B-B14F-4D97-AF65-F5344CB8AC3E}">
        <p14:creationId xmlns:p14="http://schemas.microsoft.com/office/powerpoint/2010/main" val="33989314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02" y="170222"/>
            <a:ext cx="7372350" cy="571500"/>
          </a:xfrm>
        </p:spPr>
        <p:txBody>
          <a:bodyPr/>
          <a:lstStyle/>
          <a:p>
            <a:r>
              <a:rPr lang="en-US" dirty="0" smtClean="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rPr>
              <a:t>Types of Scaffolding</a:t>
            </a:r>
            <a:endParaRPr lang="en-US" dirty="0">
              <a:ln w="0"/>
              <a:solidFill>
                <a:schemeClr val="accent1"/>
              </a:solidFill>
              <a:effectLst>
                <a:outerShdw blurRad="38100" dist="25400" dir="5400000" algn="ctr" rotWithShape="0">
                  <a:srgbClr val="6E747A">
                    <a:alpha val="43000"/>
                  </a:srgbClr>
                </a:outerShdw>
              </a:effectLst>
              <a:latin typeface="Franklin Gothic Book" charset="0"/>
              <a:ea typeface="Franklin Gothic Book" charset="0"/>
              <a:cs typeface="Franklin Gothic Book" charset="0"/>
            </a:endParaRPr>
          </a:p>
        </p:txBody>
      </p:sp>
      <p:sp>
        <p:nvSpPr>
          <p:cNvPr id="3" name="Content Placeholder 2"/>
          <p:cNvSpPr>
            <a:spLocks noGrp="1"/>
          </p:cNvSpPr>
          <p:nvPr>
            <p:ph idx="1"/>
          </p:nvPr>
        </p:nvSpPr>
        <p:spPr>
          <a:xfrm>
            <a:off x="304800" y="935185"/>
            <a:ext cx="8077200" cy="2383972"/>
          </a:xfrm>
        </p:spPr>
        <p:txBody>
          <a:bodyPr/>
          <a:lstStyle/>
          <a:p>
            <a:r>
              <a:rPr lang="en-US" dirty="0"/>
              <a:t>Scaffolding strategies can generally be thought of as spanning a continuum of low to high support strategies, which serves to differentiate the amount of support the adult provides to the child while engaged in a given task. </a:t>
            </a:r>
          </a:p>
          <a:p>
            <a:r>
              <a:rPr lang="en-US" dirty="0"/>
              <a:t>Low levels of support featuring minimal levels of adult assistance are those scaffolding strategies provided when a child is nearing maturation in a given area of development or </a:t>
            </a:r>
            <a:r>
              <a:rPr lang="en-US" dirty="0" smtClean="0"/>
              <a:t>skill (</a:t>
            </a:r>
            <a:r>
              <a:rPr lang="en-US" dirty="0"/>
              <a:t>O’Connor et al. 2005). </a:t>
            </a:r>
          </a:p>
          <a:p>
            <a:r>
              <a:rPr lang="en-US" dirty="0"/>
              <a:t>High levels of support are those strategies featuring more structured adult assistance, typically provided when a child is only beginning to display a skill and requires a great deal of support to complete a </a:t>
            </a:r>
            <a:r>
              <a:rPr lang="en-US" dirty="0" smtClean="0"/>
              <a:t>task</a:t>
            </a:r>
            <a:endParaRPr lang="en-US" dirty="0"/>
          </a:p>
        </p:txBody>
      </p:sp>
      <p:sp>
        <p:nvSpPr>
          <p:cNvPr id="4" name="Right Arrow 3"/>
          <p:cNvSpPr/>
          <p:nvPr/>
        </p:nvSpPr>
        <p:spPr>
          <a:xfrm>
            <a:off x="3549194" y="3820397"/>
            <a:ext cx="3766006" cy="762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1337875" y="3825590"/>
            <a:ext cx="3296133" cy="762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1432" y="3481842"/>
            <a:ext cx="2717795" cy="338554"/>
          </a:xfrm>
          <a:prstGeom prst="rect">
            <a:avLst/>
          </a:prstGeom>
          <a:noFill/>
        </p:spPr>
        <p:txBody>
          <a:bodyPr wrap="none" rtlCol="0">
            <a:spAutoFit/>
          </a:bodyPr>
          <a:lstStyle/>
          <a:p>
            <a:r>
              <a:rPr lang="en-US" sz="1600" dirty="0" smtClean="0">
                <a:solidFill>
                  <a:srgbClr val="0070C0"/>
                </a:solidFill>
                <a:latin typeface="Chalkduster" charset="0"/>
                <a:ea typeface="Chalkduster" charset="0"/>
                <a:cs typeface="Chalkduster" charset="0"/>
              </a:rPr>
              <a:t>Low levels of support</a:t>
            </a:r>
          </a:p>
        </p:txBody>
      </p:sp>
      <p:sp>
        <p:nvSpPr>
          <p:cNvPr id="7" name="TextBox 6"/>
          <p:cNvSpPr txBox="1"/>
          <p:nvPr/>
        </p:nvSpPr>
        <p:spPr>
          <a:xfrm>
            <a:off x="1337875" y="4576694"/>
            <a:ext cx="1291251" cy="307777"/>
          </a:xfrm>
          <a:prstGeom prst="rect">
            <a:avLst/>
          </a:prstGeom>
          <a:noFill/>
        </p:spPr>
        <p:txBody>
          <a:bodyPr wrap="none" rtlCol="0">
            <a:spAutoFit/>
          </a:bodyPr>
          <a:lstStyle/>
          <a:p>
            <a:r>
              <a:rPr lang="en-US" dirty="0" smtClean="0">
                <a:solidFill>
                  <a:srgbClr val="0070C0"/>
                </a:solidFill>
                <a:latin typeface="Arial Rounded MT Bold" charset="0"/>
                <a:ea typeface="Arial Rounded MT Bold" charset="0"/>
                <a:cs typeface="Arial Rounded MT Bold" charset="0"/>
              </a:rPr>
              <a:t>Generalizing</a:t>
            </a:r>
            <a:endParaRPr lang="en-US" dirty="0">
              <a:solidFill>
                <a:srgbClr val="0070C0"/>
              </a:solidFill>
              <a:latin typeface="Arial Rounded MT Bold" charset="0"/>
              <a:ea typeface="Arial Rounded MT Bold" charset="0"/>
              <a:cs typeface="Arial Rounded MT Bold" charset="0"/>
            </a:endParaRPr>
          </a:p>
        </p:txBody>
      </p:sp>
      <p:sp>
        <p:nvSpPr>
          <p:cNvPr id="8" name="TextBox 7"/>
          <p:cNvSpPr txBox="1"/>
          <p:nvPr/>
        </p:nvSpPr>
        <p:spPr>
          <a:xfrm>
            <a:off x="2430885" y="4885959"/>
            <a:ext cx="1110112" cy="307777"/>
          </a:xfrm>
          <a:prstGeom prst="rect">
            <a:avLst/>
          </a:prstGeom>
          <a:noFill/>
        </p:spPr>
        <p:txBody>
          <a:bodyPr wrap="none" rtlCol="0">
            <a:spAutoFit/>
          </a:bodyPr>
          <a:lstStyle/>
          <a:p>
            <a:r>
              <a:rPr lang="en-US" dirty="0" smtClean="0">
                <a:solidFill>
                  <a:srgbClr val="0070C0"/>
                </a:solidFill>
                <a:latin typeface="Arial Rounded MT Bold" charset="0"/>
                <a:ea typeface="Arial Rounded MT Bold" charset="0"/>
                <a:cs typeface="Arial Rounded MT Bold" charset="0"/>
              </a:rPr>
              <a:t>Reasoning</a:t>
            </a:r>
            <a:endParaRPr lang="en-US" dirty="0">
              <a:solidFill>
                <a:srgbClr val="0070C0"/>
              </a:solidFill>
              <a:latin typeface="Arial Rounded MT Bold" charset="0"/>
              <a:ea typeface="Arial Rounded MT Bold" charset="0"/>
              <a:cs typeface="Arial Rounded MT Bold" charset="0"/>
            </a:endParaRPr>
          </a:p>
        </p:txBody>
      </p:sp>
      <p:sp>
        <p:nvSpPr>
          <p:cNvPr id="9" name="TextBox 8"/>
          <p:cNvSpPr txBox="1"/>
          <p:nvPr/>
        </p:nvSpPr>
        <p:spPr>
          <a:xfrm>
            <a:off x="2653608" y="4424919"/>
            <a:ext cx="1087670" cy="307777"/>
          </a:xfrm>
          <a:prstGeom prst="rect">
            <a:avLst/>
          </a:prstGeom>
          <a:noFill/>
        </p:spPr>
        <p:txBody>
          <a:bodyPr wrap="none" rtlCol="0">
            <a:spAutoFit/>
          </a:bodyPr>
          <a:lstStyle/>
          <a:p>
            <a:r>
              <a:rPr lang="en-US" dirty="0" smtClean="0">
                <a:solidFill>
                  <a:srgbClr val="0070C0"/>
                </a:solidFill>
                <a:latin typeface="Arial Rounded MT Bold" charset="0"/>
                <a:ea typeface="Arial Rounded MT Bold" charset="0"/>
                <a:cs typeface="Arial Rounded MT Bold" charset="0"/>
              </a:rPr>
              <a:t>Predicting</a:t>
            </a:r>
            <a:endParaRPr lang="en-US" dirty="0">
              <a:solidFill>
                <a:srgbClr val="0070C0"/>
              </a:solidFill>
              <a:latin typeface="Arial Rounded MT Bold" charset="0"/>
              <a:ea typeface="Arial Rounded MT Bold" charset="0"/>
              <a:cs typeface="Arial Rounded MT Bold" charset="0"/>
            </a:endParaRPr>
          </a:p>
        </p:txBody>
      </p:sp>
      <p:sp>
        <p:nvSpPr>
          <p:cNvPr id="10" name="TextBox 9"/>
          <p:cNvSpPr txBox="1"/>
          <p:nvPr/>
        </p:nvSpPr>
        <p:spPr>
          <a:xfrm>
            <a:off x="5026443" y="3449623"/>
            <a:ext cx="2748509" cy="338554"/>
          </a:xfrm>
          <a:prstGeom prst="rect">
            <a:avLst/>
          </a:prstGeom>
          <a:noFill/>
        </p:spPr>
        <p:txBody>
          <a:bodyPr wrap="none" rtlCol="0">
            <a:spAutoFit/>
          </a:bodyPr>
          <a:lstStyle/>
          <a:p>
            <a:r>
              <a:rPr lang="en-US" sz="1600" dirty="0" smtClean="0">
                <a:solidFill>
                  <a:srgbClr val="C00000"/>
                </a:solidFill>
                <a:latin typeface="Chalkduster" charset="0"/>
                <a:ea typeface="Chalkduster" charset="0"/>
                <a:cs typeface="Chalkduster" charset="0"/>
              </a:rPr>
              <a:t>High levels of support</a:t>
            </a:r>
            <a:endParaRPr lang="en-US" sz="1600" dirty="0">
              <a:solidFill>
                <a:srgbClr val="C00000"/>
              </a:solidFill>
              <a:latin typeface="Chalkduster" charset="0"/>
              <a:ea typeface="Chalkduster" charset="0"/>
              <a:cs typeface="Chalkduster" charset="0"/>
            </a:endParaRPr>
          </a:p>
        </p:txBody>
      </p:sp>
      <p:sp>
        <p:nvSpPr>
          <p:cNvPr id="12" name="TextBox 11"/>
          <p:cNvSpPr txBox="1"/>
          <p:nvPr/>
        </p:nvSpPr>
        <p:spPr>
          <a:xfrm>
            <a:off x="4709304" y="4916143"/>
            <a:ext cx="889987" cy="307777"/>
          </a:xfrm>
          <a:prstGeom prst="rect">
            <a:avLst/>
          </a:prstGeom>
          <a:noFill/>
        </p:spPr>
        <p:txBody>
          <a:bodyPr wrap="none" rtlCol="0">
            <a:spAutoFit/>
          </a:bodyPr>
          <a:lstStyle/>
          <a:p>
            <a:r>
              <a:rPr lang="en-US" dirty="0" smtClean="0">
                <a:solidFill>
                  <a:srgbClr val="C00000"/>
                </a:solidFill>
                <a:latin typeface="Arial Rounded MT Bold" charset="0"/>
                <a:ea typeface="Arial Rounded MT Bold" charset="0"/>
                <a:cs typeface="Arial Rounded MT Bold" charset="0"/>
              </a:rPr>
              <a:t>Eliciting</a:t>
            </a:r>
            <a:endParaRPr lang="en-US" dirty="0">
              <a:solidFill>
                <a:srgbClr val="C00000"/>
              </a:solidFill>
              <a:latin typeface="Arial Rounded MT Bold" charset="0"/>
              <a:ea typeface="Arial Rounded MT Bold" charset="0"/>
              <a:cs typeface="Arial Rounded MT Bold" charset="0"/>
            </a:endParaRPr>
          </a:p>
        </p:txBody>
      </p:sp>
      <p:sp>
        <p:nvSpPr>
          <p:cNvPr id="13" name="TextBox 12"/>
          <p:cNvSpPr txBox="1"/>
          <p:nvPr/>
        </p:nvSpPr>
        <p:spPr>
          <a:xfrm>
            <a:off x="4658490" y="4417276"/>
            <a:ext cx="1742208" cy="307777"/>
          </a:xfrm>
          <a:prstGeom prst="rect">
            <a:avLst/>
          </a:prstGeom>
          <a:noFill/>
        </p:spPr>
        <p:txBody>
          <a:bodyPr wrap="none" rtlCol="0">
            <a:spAutoFit/>
          </a:bodyPr>
          <a:lstStyle/>
          <a:p>
            <a:r>
              <a:rPr lang="en-US" dirty="0" smtClean="0">
                <a:solidFill>
                  <a:srgbClr val="C00000"/>
                </a:solidFill>
                <a:latin typeface="Arial Rounded MT Bold" charset="0"/>
                <a:ea typeface="Arial Rounded MT Bold" charset="0"/>
                <a:cs typeface="Arial Rounded MT Bold" charset="0"/>
              </a:rPr>
              <a:t>Reducing choices</a:t>
            </a:r>
            <a:endParaRPr lang="en-US" dirty="0">
              <a:solidFill>
                <a:srgbClr val="C00000"/>
              </a:solidFill>
              <a:latin typeface="Arial Rounded MT Bold" charset="0"/>
              <a:ea typeface="Arial Rounded MT Bold" charset="0"/>
              <a:cs typeface="Arial Rounded MT Bold" charset="0"/>
            </a:endParaRPr>
          </a:p>
        </p:txBody>
      </p:sp>
      <p:sp>
        <p:nvSpPr>
          <p:cNvPr id="14" name="TextBox 13"/>
          <p:cNvSpPr txBox="1"/>
          <p:nvPr/>
        </p:nvSpPr>
        <p:spPr>
          <a:xfrm>
            <a:off x="5599291" y="4775860"/>
            <a:ext cx="1602811" cy="307777"/>
          </a:xfrm>
          <a:prstGeom prst="rect">
            <a:avLst/>
          </a:prstGeom>
          <a:noFill/>
        </p:spPr>
        <p:txBody>
          <a:bodyPr wrap="none" rtlCol="0">
            <a:spAutoFit/>
          </a:bodyPr>
          <a:lstStyle/>
          <a:p>
            <a:r>
              <a:rPr lang="en-US" dirty="0" smtClean="0">
                <a:solidFill>
                  <a:srgbClr val="C00000"/>
                </a:solidFill>
                <a:latin typeface="Arial Rounded MT Bold" charset="0"/>
                <a:ea typeface="Arial Rounded MT Bold" charset="0"/>
                <a:cs typeface="Arial Rounded MT Bold" charset="0"/>
              </a:rPr>
              <a:t>Co-participating</a:t>
            </a:r>
            <a:endParaRPr lang="en-US" dirty="0">
              <a:solidFill>
                <a:srgbClr val="C00000"/>
              </a:solidFill>
              <a:latin typeface="Arial Rounded MT Bold" charset="0"/>
              <a:ea typeface="Arial Rounded MT Bold" charset="0"/>
              <a:cs typeface="Arial Rounded MT Bold" charset="0"/>
            </a:endParaRPr>
          </a:p>
        </p:txBody>
      </p:sp>
      <p:sp>
        <p:nvSpPr>
          <p:cNvPr id="16" name="TextBox 15"/>
          <p:cNvSpPr txBox="1"/>
          <p:nvPr/>
        </p:nvSpPr>
        <p:spPr>
          <a:xfrm>
            <a:off x="4837182" y="5364203"/>
            <a:ext cx="2305439" cy="307777"/>
          </a:xfrm>
          <a:prstGeom prst="rect">
            <a:avLst/>
          </a:prstGeom>
          <a:noFill/>
        </p:spPr>
        <p:txBody>
          <a:bodyPr wrap="none" rtlCol="0">
            <a:spAutoFit/>
          </a:bodyPr>
          <a:lstStyle/>
          <a:p>
            <a:r>
              <a:rPr lang="en-US" dirty="0" err="1" smtClean="0"/>
              <a:t>Pentimonti</a:t>
            </a:r>
            <a:r>
              <a:rPr lang="en-US" dirty="0" smtClean="0"/>
              <a:t> &amp; Justice, 2010</a:t>
            </a:r>
            <a:endParaRPr lang="en-US" dirty="0"/>
          </a:p>
        </p:txBody>
      </p:sp>
    </p:spTree>
    <p:extLst>
      <p:ext uri="{BB962C8B-B14F-4D97-AF65-F5344CB8AC3E}">
        <p14:creationId xmlns:p14="http://schemas.microsoft.com/office/powerpoint/2010/main" val="27895139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2FCA15-EC8A-4681-A53E-126A5B76469B}">
  <ds:schemaRefs>
    <ds:schemaRef ds:uri="http://purl.org/dc/terms/"/>
    <ds:schemaRef ds:uri="http://purl.org/dc/dcmitype/"/>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920201C-A8DD-4CC4-91AD-21A90B9FE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4232</Words>
  <Application>Microsoft Office PowerPoint</Application>
  <PresentationFormat>On-screen Show (16:10)</PresentationFormat>
  <Paragraphs>291</Paragraphs>
  <Slides>24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Arial</vt:lpstr>
      <vt:lpstr>Arial Rounded MT Bold</vt:lpstr>
      <vt:lpstr>Chalkduster</vt:lpstr>
      <vt:lpstr>Franklin Gothic Book</vt:lpstr>
      <vt:lpstr>Times New Roman</vt:lpstr>
      <vt:lpstr>Wingdings</vt:lpstr>
      <vt:lpstr>Children Friends 16x9</vt:lpstr>
      <vt:lpstr>Picking books and supporting your child during reading</vt:lpstr>
      <vt:lpstr>Pre-questionnaire Overview</vt:lpstr>
      <vt:lpstr>PowerPoint Presentation</vt:lpstr>
      <vt:lpstr>PowerPoint Presentation</vt:lpstr>
      <vt:lpstr>Quick Overview of Dialogic Reading Strategies: CROWD &amp; PEER</vt:lpstr>
      <vt:lpstr>What does it mean to scaffold?</vt:lpstr>
      <vt:lpstr>PowerPoint Presentation</vt:lpstr>
      <vt:lpstr>Example of using scaffolding hierarchy while reading:</vt:lpstr>
      <vt:lpstr>Types of Scaffolding</vt:lpstr>
      <vt:lpstr>Low support strategies</vt:lpstr>
      <vt:lpstr>High Support Strategies</vt:lpstr>
      <vt:lpstr>Building a “safety net” for your child…</vt:lpstr>
      <vt:lpstr>Supporting a child through scaffolding: </vt:lpstr>
      <vt:lpstr>Questions to ask yourself when picking out books:</vt:lpstr>
      <vt:lpstr>Choosing a book for dialogic reading</vt:lpstr>
      <vt:lpstr>PowerPoint Presentation</vt:lpstr>
      <vt:lpstr>PowerPoint Presentation</vt:lpstr>
      <vt:lpstr>Get creative with reading!</vt:lpstr>
      <vt:lpstr>Research</vt:lpstr>
      <vt:lpstr>Picking out age-appropriate books</vt:lpstr>
      <vt:lpstr>Suggested dialogic reading books for preschool age:</vt:lpstr>
      <vt:lpstr>Helpful Resources!</vt:lpstr>
      <vt:lpstr>Books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Dialogic Reading</dc:title>
  <dc:creator/>
  <cp:lastModifiedBy/>
  <cp:revision>3</cp:revision>
  <cp:lastPrinted>2017-11-07T14:53:38Z</cp:lastPrinted>
  <dcterms:created xsi:type="dcterms:W3CDTF">2013-07-31T14:55:39Z</dcterms:created>
  <dcterms:modified xsi:type="dcterms:W3CDTF">2020-05-11T19:28:17Z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