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33"/>
  </p:notesMasterIdLst>
  <p:handoutMasterIdLst>
    <p:handoutMasterId r:id="rId34"/>
  </p:handoutMasterIdLst>
  <p:sldIdLst>
    <p:sldId id="286" r:id="rId4"/>
    <p:sldId id="276" r:id="rId5"/>
    <p:sldId id="278" r:id="rId6"/>
    <p:sldId id="277" r:id="rId7"/>
    <p:sldId id="290" r:id="rId8"/>
    <p:sldId id="291" r:id="rId9"/>
    <p:sldId id="294" r:id="rId10"/>
    <p:sldId id="295" r:id="rId11"/>
    <p:sldId id="289" r:id="rId12"/>
    <p:sldId id="292" r:id="rId13"/>
    <p:sldId id="299" r:id="rId14"/>
    <p:sldId id="301" r:id="rId15"/>
    <p:sldId id="302" r:id="rId16"/>
    <p:sldId id="303" r:id="rId17"/>
    <p:sldId id="304" r:id="rId18"/>
    <p:sldId id="305" r:id="rId19"/>
    <p:sldId id="311" r:id="rId20"/>
    <p:sldId id="312" r:id="rId21"/>
    <p:sldId id="300" r:id="rId22"/>
    <p:sldId id="306" r:id="rId23"/>
    <p:sldId id="287" r:id="rId24"/>
    <p:sldId id="296" r:id="rId25"/>
    <p:sldId id="307" r:id="rId26"/>
    <p:sldId id="308" r:id="rId27"/>
    <p:sldId id="310" r:id="rId28"/>
    <p:sldId id="293" r:id="rId29"/>
    <p:sldId id="297" r:id="rId30"/>
    <p:sldId id="313" r:id="rId31"/>
    <p:sldId id="309" r:id="rId32"/>
  </p:sldIdLst>
  <p:sldSz cx="9144000" cy="5715000" type="screen16x10"/>
  <p:notesSz cx="6858000" cy="9144000"/>
  <p:defaultTextStyle>
    <a:defPPr>
      <a:defRPr lang="en-US"/>
    </a:defPPr>
    <a:lvl1pPr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355600" indent="101600"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712788" indent="2016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068388" indent="3032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425575" indent="403225"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53" autoAdjust="0"/>
    <p:restoredTop sz="61671" autoAdjust="0"/>
  </p:normalViewPr>
  <p:slideViewPr>
    <p:cSldViewPr>
      <p:cViewPr varScale="1">
        <p:scale>
          <a:sx n="64" d="100"/>
          <a:sy n="64" d="100"/>
        </p:scale>
        <p:origin x="1968" y="67"/>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 Id="rId8" Type="http://schemas.openxmlformats.org/officeDocument/2006/relationships/slide" Target="slides/slide5.xml"/><Relationship Id="rId3"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7826F4BF-2664-4858-A666-F4FBBBC175B8}" type="datetimeFigureOut">
              <a:rPr lang="en-US" altLang="en-US"/>
              <a:pPr>
                <a:defRPr/>
              </a:pPr>
              <a:t>5/11/2020</a:t>
            </a:fld>
            <a:endParaRPr lang="en-US" altLang="en-US"/>
          </a:p>
        </p:txBody>
      </p:sp>
      <p:sp>
        <p:nvSpPr>
          <p:cNvPr id="4" name="Footer Placeholder 3"/>
          <p:cNvSpPr>
            <a:spLocks noGrp="1"/>
          </p:cNvSpPr>
          <p:nvPr>
            <p:ph type="ftr" sz="quarter" idx="2"/>
          </p:nvPr>
        </p:nvSpPr>
        <p:spPr>
          <a:xfrm>
            <a:off x="0" y="8684685"/>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5010" y="8684685"/>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E4D5207-059D-4AAB-A300-B1132D24A288}" type="slidenum">
              <a:rPr lang="en-US" altLang="en-US"/>
              <a:pPr/>
              <a:t>‹#›</a:t>
            </a:fld>
            <a:endParaRPr lang="en-US" altLang="en-US"/>
          </a:p>
        </p:txBody>
      </p:sp>
    </p:spTree>
    <p:extLst>
      <p:ext uri="{BB962C8B-B14F-4D97-AF65-F5344CB8AC3E}">
        <p14:creationId xmlns:p14="http://schemas.microsoft.com/office/powerpoint/2010/main" val="3431160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C4776D83-6FFA-41CD-B75C-B1D2ACE090BB}" type="datetimeFigureOut">
              <a:rPr lang="en-US" altLang="en-US"/>
              <a:pPr>
                <a:defRPr/>
              </a:pPr>
              <a:t>5/11/2020</a:t>
            </a:fld>
            <a:endParaRPr lang="en-US" altLang="en-US"/>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2"/>
            <a:ext cx="5486400" cy="3600449"/>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4685"/>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5010" y="8684685"/>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9065AD8-3539-4488-BA58-EDA197F59773}" type="slidenum">
              <a:rPr lang="en-US" altLang="en-US"/>
              <a:pPr/>
              <a:t>‹#›</a:t>
            </a:fld>
            <a:endParaRPr lang="en-US" altLang="en-US"/>
          </a:p>
        </p:txBody>
      </p:sp>
    </p:spTree>
    <p:extLst>
      <p:ext uri="{BB962C8B-B14F-4D97-AF65-F5344CB8AC3E}">
        <p14:creationId xmlns:p14="http://schemas.microsoft.com/office/powerpoint/2010/main" val="4025760314"/>
      </p:ext>
    </p:extLst>
  </p:cSld>
  <p:clrMap bg1="lt1" tx1="dk1" bg2="lt2" tx2="dk2" accent1="accent1" accent2="accent2" accent3="accent3" accent4="accent4" accent5="accent5" accent6="accent6" hlink="hlink" folHlink="folHlink"/>
  <p:notesStyle>
    <a:lvl1pPr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1pPr>
    <a:lvl2pPr marL="355600"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7127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683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425575"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as</a:t>
            </a:r>
            <a:r>
              <a:rPr lang="en-US" baseline="0" dirty="0" smtClean="0"/>
              <a:t> a quick recap- last week we talked about how to provide effective feedback for your child during reading and maximize vocabulary growth and a lot of the strategies incorporated using the illustrations in the book. As a compliment to that, I want to also cover how important it is to also direct the child to attend to print in a book.</a:t>
            </a:r>
            <a:endParaRPr lang="en-US" dirty="0" smtClean="0"/>
          </a:p>
          <a:p>
            <a:endParaRPr lang="en-US" dirty="0" smtClean="0"/>
          </a:p>
          <a:p>
            <a:r>
              <a:rPr lang="en-US" dirty="0" smtClean="0"/>
              <a:t>This week we are focusing specifically on the text</a:t>
            </a:r>
            <a:r>
              <a:rPr lang="en-US" baseline="0" dirty="0" smtClean="0"/>
              <a:t> and print of the book to increase a child’s overall knowledge of print to better prepare him or her for later reading acquisition and development</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a:t>
            </a:fld>
            <a:endParaRPr lang="en-US" altLang="en-US"/>
          </a:p>
        </p:txBody>
      </p:sp>
    </p:spTree>
    <p:extLst>
      <p:ext uri="{BB962C8B-B14F-4D97-AF65-F5344CB8AC3E}">
        <p14:creationId xmlns:p14="http://schemas.microsoft.com/office/powerpoint/2010/main" val="940326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 domains of print knowledge we will</a:t>
            </a:r>
            <a:r>
              <a:rPr lang="en-US" baseline="0" dirty="0" smtClean="0"/>
              <a:t> be discussing more in depth</a:t>
            </a:r>
          </a:p>
          <a:p>
            <a:endParaRPr lang="en-US" baseline="0" dirty="0" smtClean="0"/>
          </a:p>
          <a:p>
            <a:r>
              <a:rPr lang="en-US" baseline="0" dirty="0" smtClean="0"/>
              <a:t>we hope that children will start to develop this knowledge within the emergent literacy stage to aid in them learning to read</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10</a:t>
            </a:fld>
            <a:endParaRPr lang="en-US" altLang="en-US"/>
          </a:p>
        </p:txBody>
      </p:sp>
    </p:spTree>
    <p:extLst>
      <p:ext uri="{BB962C8B-B14F-4D97-AF65-F5344CB8AC3E}">
        <p14:creationId xmlns:p14="http://schemas.microsoft.com/office/powerpoint/2010/main" val="8180122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talking about the characteristics</a:t>
            </a:r>
            <a:r>
              <a:rPr lang="en-US" baseline="0" dirty="0" smtClean="0"/>
              <a:t> of print and how that affects the meaning*</a:t>
            </a:r>
          </a:p>
          <a:p>
            <a:r>
              <a:rPr lang="en-US" baseline="0" dirty="0" smtClean="0"/>
              <a:t>or these words are really small because he's whispering!</a:t>
            </a:r>
          </a:p>
          <a:p>
            <a:r>
              <a:rPr lang="en-US" baseline="0" dirty="0" err="1" smtClean="0"/>
              <a:t>Piggie</a:t>
            </a:r>
            <a:r>
              <a:rPr lang="en-US" baseline="0" dirty="0" smtClean="0"/>
              <a:t> and Elephant book has a lot of </a:t>
            </a:r>
            <a:r>
              <a:rPr lang="en-US" baseline="0" dirty="0" err="1" smtClean="0"/>
              <a:t>opportuniity</a:t>
            </a:r>
            <a:r>
              <a:rPr lang="en-US" baseline="0" dirty="0" smtClean="0"/>
              <a:t> for talking about speech bubbles and print function</a:t>
            </a:r>
          </a:p>
          <a:p>
            <a:endParaRPr lang="en-US" baseline="0" dirty="0" smtClean="0"/>
          </a:p>
          <a:p>
            <a:r>
              <a:rPr lang="en-US" baseline="0" dirty="0" smtClean="0"/>
              <a:t>Environmental print: Spot book has some environmental print in it - recipes, books within the illustrations</a:t>
            </a:r>
            <a:endParaRPr lang="en-US" dirty="0" smtClean="0"/>
          </a:p>
          <a:p>
            <a:endParaRPr lang="en-US" dirty="0" smtClean="0"/>
          </a:p>
          <a:p>
            <a:r>
              <a:rPr lang="en-US" dirty="0" smtClean="0"/>
              <a:t>Some things we do when we read: turn the pages to find out what happens, when we finish reading a page we start reading</a:t>
            </a:r>
            <a:r>
              <a:rPr lang="en-US" baseline="0" dirty="0" smtClean="0"/>
              <a:t> the next </a:t>
            </a:r>
            <a:r>
              <a:rPr lang="en-US" baseline="0" dirty="0" smtClean="0"/>
              <a:t>page</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11</a:t>
            </a:fld>
            <a:endParaRPr lang="en-US" altLang="en-US"/>
          </a:p>
        </p:txBody>
      </p:sp>
    </p:spTree>
    <p:extLst>
      <p:ext uri="{BB962C8B-B14F-4D97-AF65-F5344CB8AC3E}">
        <p14:creationId xmlns:p14="http://schemas.microsoft.com/office/powerpoint/2010/main" val="11045987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page order: physically holding the book the correct way, this might be a good time to correct a child if</a:t>
            </a:r>
            <a:r>
              <a:rPr lang="en-US" baseline="0" dirty="0" smtClean="0"/>
              <a:t> he or she is holding the book upside down and saying "let's turn it around so it's the right way! there we go! Now we can read the book"</a:t>
            </a:r>
          </a:p>
          <a:p>
            <a:endParaRPr lang="en-US" baseline="0" dirty="0" smtClean="0"/>
          </a:p>
          <a:p>
            <a:r>
              <a:rPr lang="en-US" baseline="0" dirty="0" smtClean="0"/>
              <a:t>title of book - opportunity to talk about the picture on the front of the book and predict what the book is going to be about</a:t>
            </a:r>
          </a:p>
          <a:p>
            <a:endParaRPr lang="en-US" baseline="0" dirty="0" smtClean="0"/>
          </a:p>
          <a:p>
            <a:r>
              <a:rPr lang="en-US" baseline="0" dirty="0" smtClean="0"/>
              <a:t>when a child has the attention and focus to read a book all the way through without jumping from page to page, this might be a good opportunity to talk to your child about how you read starting at the top of the page to the bottom</a:t>
            </a:r>
          </a:p>
          <a:p>
            <a:endParaRPr lang="en-US" baseline="0" dirty="0" smtClean="0"/>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12</a:t>
            </a:fld>
            <a:endParaRPr lang="en-US" altLang="en-US"/>
          </a:p>
        </p:txBody>
      </p:sp>
    </p:spTree>
    <p:extLst>
      <p:ext uri="{BB962C8B-B14F-4D97-AF65-F5344CB8AC3E}">
        <p14:creationId xmlns:p14="http://schemas.microsoft.com/office/powerpoint/2010/main" val="20748626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an example from this week's book: a good</a:t>
            </a:r>
            <a:r>
              <a:rPr lang="en-US" baseline="0" dirty="0" smtClean="0"/>
              <a:t> time to talk about the uniqueness and variance of how print can be displayed on the page (all the while pointing to the text as you read it)</a:t>
            </a:r>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as your child starts to "get the hang of it," you might ask them "Where do I start reading on this page?" provide support - let's start all the way at the top right here!</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depending on your child's language level, you may just start with pointing to the text and then work your way up to providing more explanations as to why print might be set up that way in the book</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13</a:t>
            </a:fld>
            <a:endParaRPr lang="en-US" altLang="en-US"/>
          </a:p>
        </p:txBody>
      </p:sp>
    </p:spTree>
    <p:extLst>
      <p:ext uri="{BB962C8B-B14F-4D97-AF65-F5344CB8AC3E}">
        <p14:creationId xmlns:p14="http://schemas.microsoft.com/office/powerpoint/2010/main" val="1550784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switches to more advanced once the child is starting to learn the alphabet - direct attention to connecting between the</a:t>
            </a:r>
            <a:r>
              <a:rPr lang="en-US" baseline="0" dirty="0" smtClean="0"/>
              <a:t> print and name of the letter</a:t>
            </a:r>
            <a:endParaRPr lang="en-US" dirty="0" smtClean="0"/>
          </a:p>
          <a:p>
            <a:endParaRPr lang="en-US" dirty="0" smtClean="0"/>
          </a:p>
          <a:p>
            <a:r>
              <a:rPr lang="en-US" dirty="0" smtClean="0"/>
              <a:t>Names</a:t>
            </a:r>
            <a:r>
              <a:rPr lang="en-US" baseline="0" dirty="0" smtClean="0"/>
              <a:t> of letters - alphabet books are really good for this</a:t>
            </a:r>
          </a:p>
          <a:p>
            <a:r>
              <a:rPr lang="en-US" baseline="0" dirty="0" smtClean="0"/>
              <a:t>C is for cat - good for comparing letters to words</a:t>
            </a:r>
          </a:p>
          <a:p>
            <a:endParaRPr lang="en-US" baseline="0" dirty="0" smtClean="0"/>
          </a:p>
          <a:p>
            <a:endParaRPr lang="en-US" dirty="0" smtClean="0"/>
          </a:p>
          <a:p>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14</a:t>
            </a:fld>
            <a:endParaRPr lang="en-US" altLang="en-US"/>
          </a:p>
        </p:txBody>
      </p:sp>
    </p:spTree>
    <p:extLst>
      <p:ext uri="{BB962C8B-B14F-4D97-AF65-F5344CB8AC3E}">
        <p14:creationId xmlns:p14="http://schemas.microsoft.com/office/powerpoint/2010/main" val="760839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child cannot spontaneously</a:t>
            </a:r>
            <a:r>
              <a:rPr lang="en-US" baseline="0" dirty="0" smtClean="0"/>
              <a:t> point to one word, provide a model. Look, I am pointing to one word. Now your turn, can you point to one word?</a:t>
            </a:r>
          </a:p>
          <a:p>
            <a:endParaRPr lang="en-US" baseline="0" dirty="0" smtClean="0"/>
          </a:p>
          <a:p>
            <a:r>
              <a:rPr lang="en-US" baseline="0" dirty="0" smtClean="0"/>
              <a:t>might go through and count the letters with the child- f - r- o- g , 1-2-3-4. Frog has 4 letters! Now let's count how many letters the other word has!</a:t>
            </a:r>
            <a:br>
              <a:rPr lang="en-US" baseline="0" dirty="0" smtClean="0"/>
            </a:br>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Provide models whenever necessary to have child repeat and do the same thing - decrease these supports over time. At first they might need you to do a direct model every time before they start to perform that skill </a:t>
            </a:r>
            <a:r>
              <a:rPr lang="en-US" baseline="0" dirty="0" smtClean="0"/>
              <a:t>independently.</a:t>
            </a:r>
            <a:endParaRPr lang="en-US" dirty="0" smtClean="0"/>
          </a:p>
          <a:p>
            <a:endParaRPr lang="en-US" baseline="0" dirty="0" smtClean="0"/>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15</a:t>
            </a:fld>
            <a:endParaRPr lang="en-US" altLang="en-US"/>
          </a:p>
        </p:txBody>
      </p:sp>
    </p:spTree>
    <p:extLst>
      <p:ext uri="{BB962C8B-B14F-4D97-AF65-F5344CB8AC3E}">
        <p14:creationId xmlns:p14="http://schemas.microsoft.com/office/powerpoint/2010/main" val="8219579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decide to pick one familiar word within the book, you can prompt the child to identify that</a:t>
            </a:r>
            <a:r>
              <a:rPr lang="en-US" baseline="0" dirty="0" smtClean="0"/>
              <a:t> word throughout the reading. May pause from time to time and say "Oh I see the word 'and' on this page! Can you find it?" and if they need support you might  give them a choice - is it this word or this one?</a:t>
            </a:r>
          </a:p>
          <a:p>
            <a:endParaRPr lang="en-US" baseline="0" dirty="0" smtClean="0"/>
          </a:p>
          <a:p>
            <a:r>
              <a:rPr lang="en-US" baseline="0" dirty="0" smtClean="0"/>
              <a:t>Always try to provide </a:t>
            </a:r>
            <a:r>
              <a:rPr lang="en-US" baseline="0" dirty="0" smtClean="0"/>
              <a:t>choices to provide the child with necessary supports to answer the question</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16</a:t>
            </a:fld>
            <a:endParaRPr lang="en-US" altLang="en-US"/>
          </a:p>
        </p:txBody>
      </p:sp>
    </p:spTree>
    <p:extLst>
      <p:ext uri="{BB962C8B-B14F-4D97-AF65-F5344CB8AC3E}">
        <p14:creationId xmlns:p14="http://schemas.microsoft.com/office/powerpoint/2010/main" val="16537027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S PGothic" panose="020B0600070205080204" pitchFamily="34" charset="-128"/>
                <a:cs typeface="+mn-cs"/>
              </a:rPr>
              <a:t>Jus to briefly go back to what</a:t>
            </a:r>
            <a:r>
              <a:rPr lang="en-US" sz="900" b="0" i="0" kern="1200" baseline="0" dirty="0" smtClean="0">
                <a:solidFill>
                  <a:schemeClr val="tx1"/>
                </a:solidFill>
                <a:effectLst/>
                <a:latin typeface="+mn-lt"/>
                <a:ea typeface="MS PGothic" panose="020B0600070205080204" pitchFamily="34" charset="-128"/>
                <a:cs typeface="+mn-cs"/>
              </a:rPr>
              <a:t> emergent literacy is - by starting to integrate these strategies into shared reading with your child, you are better preparing them for later reading</a:t>
            </a:r>
            <a:endParaRPr lang="en-US" sz="900" b="0" i="0" kern="1200" dirty="0" smtClean="0">
              <a:solidFill>
                <a:schemeClr val="tx1"/>
              </a:solidFill>
              <a:effectLst/>
              <a:latin typeface="+mn-lt"/>
              <a:ea typeface="MS PGothic" panose="020B0600070205080204" pitchFamily="34" charset="-128"/>
              <a:cs typeface="+mn-cs"/>
            </a:endParaRPr>
          </a:p>
          <a:p>
            <a:endParaRPr lang="en-US" sz="900" b="0" i="0" kern="1200" dirty="0" smtClean="0">
              <a:solidFill>
                <a:schemeClr val="tx1"/>
              </a:solidFill>
              <a:effectLst/>
              <a:latin typeface="+mn-lt"/>
              <a:ea typeface="MS PGothic" panose="020B0600070205080204" pitchFamily="34" charset="-128"/>
              <a:cs typeface="+mn-cs"/>
            </a:endParaRPr>
          </a:p>
          <a:p>
            <a:r>
              <a:rPr lang="en-US" sz="900" b="0" i="0" kern="1200" dirty="0" smtClean="0">
                <a:solidFill>
                  <a:schemeClr val="tx1"/>
                </a:solidFill>
                <a:effectLst/>
                <a:latin typeface="+mn-lt"/>
                <a:ea typeface="MS PGothic" panose="020B0600070205080204" pitchFamily="34" charset="-128"/>
                <a:cs typeface="+mn-cs"/>
              </a:rPr>
              <a:t>Vocab-</a:t>
            </a:r>
            <a:r>
              <a:rPr lang="en-US" sz="900" b="0" i="0" kern="1200" baseline="0" dirty="0" smtClean="0">
                <a:solidFill>
                  <a:schemeClr val="tx1"/>
                </a:solidFill>
                <a:effectLst/>
                <a:latin typeface="+mn-lt"/>
                <a:ea typeface="MS PGothic" panose="020B0600070205080204" pitchFamily="34" charset="-128"/>
                <a:cs typeface="+mn-cs"/>
              </a:rPr>
              <a:t> need to understand the vocab within a book, what words mean, start with high-</a:t>
            </a:r>
            <a:r>
              <a:rPr lang="en-US" sz="900" b="0" i="0" kern="1200" baseline="0" dirty="0" err="1" smtClean="0">
                <a:solidFill>
                  <a:schemeClr val="tx1"/>
                </a:solidFill>
                <a:effectLst/>
                <a:latin typeface="+mn-lt"/>
                <a:ea typeface="MS PGothic" panose="020B0600070205080204" pitchFamily="34" charset="-128"/>
                <a:cs typeface="+mn-cs"/>
              </a:rPr>
              <a:t>freq</a:t>
            </a:r>
            <a:r>
              <a:rPr lang="en-US" sz="900" b="0" i="0" kern="1200" baseline="0" dirty="0" smtClean="0">
                <a:solidFill>
                  <a:schemeClr val="tx1"/>
                </a:solidFill>
                <a:effectLst/>
                <a:latin typeface="+mn-lt"/>
                <a:ea typeface="MS PGothic" panose="020B0600070205080204" pitchFamily="34" charset="-128"/>
                <a:cs typeface="+mn-cs"/>
              </a:rPr>
              <a:t> words (dog) and then begin to learn more low-</a:t>
            </a:r>
            <a:r>
              <a:rPr lang="en-US" sz="900" b="0" i="0" kern="1200" baseline="0" dirty="0" err="1" smtClean="0">
                <a:solidFill>
                  <a:schemeClr val="tx1"/>
                </a:solidFill>
                <a:effectLst/>
                <a:latin typeface="+mn-lt"/>
                <a:ea typeface="MS PGothic" panose="020B0600070205080204" pitchFamily="34" charset="-128"/>
                <a:cs typeface="+mn-cs"/>
              </a:rPr>
              <a:t>freq</a:t>
            </a:r>
            <a:r>
              <a:rPr lang="en-US" sz="900" b="0" i="0" kern="1200" baseline="0" dirty="0" smtClean="0">
                <a:solidFill>
                  <a:schemeClr val="tx1"/>
                </a:solidFill>
                <a:effectLst/>
                <a:latin typeface="+mn-lt"/>
                <a:ea typeface="MS PGothic" panose="020B0600070205080204" pitchFamily="34" charset="-128"/>
                <a:cs typeface="+mn-cs"/>
              </a:rPr>
              <a:t> words (armadillo)</a:t>
            </a:r>
            <a:endParaRPr lang="en-US" sz="900" b="0" i="0" kern="1200" dirty="0" smtClean="0">
              <a:solidFill>
                <a:schemeClr val="tx1"/>
              </a:solidFill>
              <a:effectLst/>
              <a:latin typeface="+mn-lt"/>
              <a:ea typeface="MS PGothic" panose="020B0600070205080204" pitchFamily="34" charset="-128"/>
              <a:cs typeface="+mn-cs"/>
            </a:endParaRPr>
          </a:p>
          <a:p>
            <a:endParaRPr lang="en-US" sz="900" b="0" i="0" kern="1200" dirty="0" smtClean="0">
              <a:solidFill>
                <a:schemeClr val="tx1"/>
              </a:solidFill>
              <a:effectLst/>
              <a:latin typeface="+mn-lt"/>
              <a:ea typeface="MS PGothic" panose="020B0600070205080204" pitchFamily="34" charset="-128"/>
              <a:cs typeface="+mn-cs"/>
            </a:endParaRPr>
          </a:p>
          <a:p>
            <a:r>
              <a:rPr lang="en-US" sz="900" b="0" i="0" kern="1200" dirty="0" smtClean="0">
                <a:solidFill>
                  <a:schemeClr val="tx1"/>
                </a:solidFill>
                <a:effectLst/>
                <a:latin typeface="+mn-lt"/>
                <a:ea typeface="MS PGothic" panose="020B0600070205080204" pitchFamily="34" charset="-128"/>
                <a:cs typeface="+mn-cs"/>
              </a:rPr>
              <a:t>Print</a:t>
            </a:r>
            <a:r>
              <a:rPr lang="en-US" sz="900" b="0" i="0" kern="1200" baseline="0" dirty="0" smtClean="0">
                <a:solidFill>
                  <a:schemeClr val="tx1"/>
                </a:solidFill>
                <a:effectLst/>
                <a:latin typeface="+mn-lt"/>
                <a:ea typeface="MS PGothic" panose="020B0600070205080204" pitchFamily="34" charset="-128"/>
                <a:cs typeface="+mn-cs"/>
              </a:rPr>
              <a:t> concepts:</a:t>
            </a:r>
          </a:p>
          <a:p>
            <a:r>
              <a:rPr lang="en-US" sz="900" b="0" i="0" kern="1200" dirty="0" smtClean="0">
                <a:solidFill>
                  <a:schemeClr val="tx1"/>
                </a:solidFill>
                <a:effectLst/>
                <a:latin typeface="+mn-lt"/>
                <a:ea typeface="MS PGothic" panose="020B0600070205080204" pitchFamily="34" charset="-128"/>
                <a:cs typeface="+mn-cs"/>
              </a:rPr>
              <a:t>"Concepts of print can be viewed as basic knowledge about how print in general, and books work"</a:t>
            </a:r>
          </a:p>
          <a:p>
            <a:r>
              <a:rPr lang="en-US" sz="900" b="0" i="0" kern="1200" dirty="0" smtClean="0">
                <a:solidFill>
                  <a:schemeClr val="tx1"/>
                </a:solidFill>
                <a:effectLst/>
                <a:latin typeface="+mn-lt"/>
                <a:ea typeface="MS PGothic" panose="020B0600070205080204" pitchFamily="34" charset="-128"/>
                <a:cs typeface="+mn-cs"/>
              </a:rPr>
              <a:t>Reading from left to right</a:t>
            </a:r>
          </a:p>
          <a:p>
            <a:r>
              <a:rPr lang="en-US" sz="900" b="0" i="0" kern="1200" dirty="0" smtClean="0">
                <a:solidFill>
                  <a:schemeClr val="tx1"/>
                </a:solidFill>
                <a:effectLst/>
                <a:latin typeface="+mn-lt"/>
                <a:ea typeface="MS PGothic" panose="020B0600070205080204" pitchFamily="34" charset="-128"/>
                <a:cs typeface="+mn-cs"/>
              </a:rPr>
              <a:t>Reading from top to bottom</a:t>
            </a:r>
          </a:p>
          <a:p>
            <a:r>
              <a:rPr lang="en-US" sz="900" b="0" i="0" kern="1200" dirty="0" smtClean="0">
                <a:solidFill>
                  <a:schemeClr val="tx1"/>
                </a:solidFill>
                <a:effectLst/>
                <a:latin typeface="+mn-lt"/>
                <a:ea typeface="MS PGothic" panose="020B0600070205080204" pitchFamily="34" charset="-128"/>
                <a:cs typeface="+mn-cs"/>
              </a:rPr>
              <a:t>The fact that letters and words convey a message.  </a:t>
            </a:r>
          </a:p>
          <a:p>
            <a:r>
              <a:rPr lang="en-US" sz="900" b="0" i="0" kern="1200" dirty="0" smtClean="0">
                <a:solidFill>
                  <a:schemeClr val="tx1"/>
                </a:solidFill>
                <a:effectLst/>
                <a:latin typeface="+mn-lt"/>
                <a:ea typeface="MS PGothic" panose="020B0600070205080204" pitchFamily="34" charset="-128"/>
                <a:cs typeface="+mn-cs"/>
              </a:rPr>
              <a:t>Print is what we read.</a:t>
            </a:r>
          </a:p>
          <a:p>
            <a:r>
              <a:rPr lang="en-US" sz="900" b="0" i="0" kern="1200" dirty="0" smtClean="0">
                <a:solidFill>
                  <a:schemeClr val="tx1"/>
                </a:solidFill>
                <a:effectLst/>
                <a:latin typeface="+mn-lt"/>
                <a:ea typeface="MS PGothic" panose="020B0600070205080204" pitchFamily="34" charset="-128"/>
                <a:cs typeface="+mn-cs"/>
              </a:rPr>
              <a:t>Book orientation.</a:t>
            </a:r>
          </a:p>
          <a:p>
            <a:endParaRPr lang="en-US" dirty="0" smtClean="0"/>
          </a:p>
          <a:p>
            <a:r>
              <a:rPr lang="en-US" dirty="0" smtClean="0"/>
              <a:t>Phonological</a:t>
            </a:r>
            <a:r>
              <a:rPr lang="en-US" baseline="0" dirty="0" smtClean="0"/>
              <a:t> awareness:</a:t>
            </a:r>
          </a:p>
          <a:p>
            <a:pPr marL="0" marR="0" lvl="1"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Awareness of sounds in a language (independent of meaning). </a:t>
            </a:r>
            <a:r>
              <a:rPr lang="en-US" altLang="en-US" sz="900" b="0" i="0" kern="1200" dirty="0" smtClean="0">
                <a:solidFill>
                  <a:schemeClr val="tx1"/>
                </a:solidFill>
                <a:effectLst/>
                <a:latin typeface="+mn-lt"/>
                <a:ea typeface="MS PGothic" panose="020B0600070205080204" pitchFamily="34" charset="-128"/>
                <a:cs typeface="+mn-cs"/>
              </a:rPr>
              <a:t>B</a:t>
            </a:r>
            <a:r>
              <a:rPr lang="en-US" sz="900" b="0" i="0" kern="1200" dirty="0" smtClean="0">
                <a:solidFill>
                  <a:schemeClr val="tx1"/>
                </a:solidFill>
                <a:effectLst/>
                <a:latin typeface="+mn-lt"/>
                <a:ea typeface="MS PGothic" panose="020B0600070205080204" pitchFamily="34" charset="-128"/>
                <a:cs typeface="+mn-cs"/>
              </a:rPr>
              <a:t>road skill that includes identifying and manipulating units of oral language – parts such as words, syllables, and onsets and rhymes. Children who have phonological awareness are able to identify and make oral rhymes, can clap out the number of syllables in a word, and can recognize words with the same initial sounds like 'money' and 'mother.'</a:t>
            </a:r>
            <a:endParaRPr lang="en-US" altLang="en-US" dirty="0" smtClean="0"/>
          </a:p>
          <a:p>
            <a:pPr marL="0" marR="0" lvl="1" indent="0" algn="l" defTabSz="712788" rtl="0" eaLnBrk="0" fontAlgn="base" latinLnBrk="0" hangingPunct="0">
              <a:lnSpc>
                <a:spcPct val="100000"/>
              </a:lnSpc>
              <a:spcBef>
                <a:spcPct val="30000"/>
              </a:spcBef>
              <a:spcAft>
                <a:spcPct val="0"/>
              </a:spcAft>
              <a:buClrTx/>
              <a:buSzTx/>
              <a:buFontTx/>
              <a:buNone/>
              <a:tabLst/>
              <a:defRPr/>
            </a:pPr>
            <a:endParaRPr lang="en-US" altLang="en-US" dirty="0" smtClean="0"/>
          </a:p>
          <a:p>
            <a:pPr marL="0" marR="0" lvl="1"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Alphabet knowledge: letters</a:t>
            </a:r>
            <a:r>
              <a:rPr lang="en-US" altLang="en-US" baseline="0" dirty="0" smtClean="0"/>
              <a:t> of the alphabet, </a:t>
            </a:r>
            <a:r>
              <a:rPr lang="en-US" altLang="en-US" dirty="0" smtClean="0"/>
              <a:t>letters represent sounds</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17</a:t>
            </a:fld>
            <a:endParaRPr lang="en-US" altLang="en-US"/>
          </a:p>
        </p:txBody>
      </p:sp>
    </p:spTree>
    <p:extLst>
      <p:ext uri="{BB962C8B-B14F-4D97-AF65-F5344CB8AC3E}">
        <p14:creationId xmlns:p14="http://schemas.microsoft.com/office/powerpoint/2010/main" val="5530656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once the child becomes more confident in letter names and sounds, can start to manipulate the sounds of the</a:t>
            </a:r>
            <a:r>
              <a:rPr lang="en-US" baseline="0" dirty="0" smtClean="0"/>
              <a:t> language to make new words, to count out syllables, to identify words that rhyme</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18</a:t>
            </a:fld>
            <a:endParaRPr lang="en-US" altLang="en-US"/>
          </a:p>
        </p:txBody>
      </p:sp>
    </p:spTree>
    <p:extLst>
      <p:ext uri="{BB962C8B-B14F-4D97-AF65-F5344CB8AC3E}">
        <p14:creationId xmlns:p14="http://schemas.microsoft.com/office/powerpoint/2010/main" val="20311640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b="1" dirty="0" smtClean="0"/>
              <a:t>Justice et al 2000: </a:t>
            </a:r>
            <a:r>
              <a:rPr lang="en-US" sz="900" dirty="0" smtClean="0"/>
              <a:t>. Children were 4 years old with typical language abilities. Half of the parent-child pairs were randomly assigned to experimental or control group. Experimental group viewed a 10-minute video that modeled how to integrate verbal and nonverbal references to print into reading sessions.</a:t>
            </a:r>
            <a:endParaRPr lang="en-US" b="1"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b="1"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b="1" dirty="0" smtClean="0"/>
              <a:t>Ambrose, 2012: </a:t>
            </a:r>
            <a:r>
              <a:rPr lang="en-US" dirty="0" smtClean="0"/>
              <a:t>24 children with CIs (30-60 months of age) and 26 children with normal hearing</a:t>
            </a:r>
          </a:p>
          <a:p>
            <a:r>
              <a:rPr lang="en-US" dirty="0" smtClean="0"/>
              <a:t>Children</a:t>
            </a:r>
            <a:r>
              <a:rPr lang="en-US" baseline="0" dirty="0" smtClean="0"/>
              <a:t> in both groups were assessed using the Test of Preschool Early Literacy to assess phonological awareness and print knowledge, expressive and receptive language tests as well</a:t>
            </a:r>
          </a:p>
          <a:p>
            <a:r>
              <a:rPr lang="en-US" baseline="0" dirty="0" smtClean="0"/>
              <a:t>It was found that children with Cis demonstrated age-appropriate print knowledge skills – since print knowledge abilities are positively correlated with later literacy skills, the fact that children with Cis can achieve this is promising for potential reading achievement for these children</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19</a:t>
            </a:fld>
            <a:endParaRPr lang="en-US" altLang="en-US"/>
          </a:p>
        </p:txBody>
      </p:sp>
    </p:spTree>
    <p:extLst>
      <p:ext uri="{BB962C8B-B14F-4D97-AF65-F5344CB8AC3E}">
        <p14:creationId xmlns:p14="http://schemas.microsoft.com/office/powerpoint/2010/main" val="640667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looking</a:t>
            </a:r>
            <a:r>
              <a:rPr lang="en-US" baseline="0" dirty="0" smtClean="0"/>
              <a:t> at the pictures of the book is important, helps with vocab development but specifically we want to look at "print referencing"</a:t>
            </a:r>
            <a:endParaRPr lang="en-US" dirty="0" smtClean="0"/>
          </a:p>
          <a:p>
            <a:r>
              <a:rPr lang="en-US" dirty="0" smtClean="0"/>
              <a:t>c. yes, it</a:t>
            </a:r>
            <a:r>
              <a:rPr lang="en-US" baseline="0" dirty="0" smtClean="0"/>
              <a:t> is important to introduce a new vocabulary word to your child during reading but this is not explicitly stating the attention you are bringing to the form, function or features of the print within the book</a:t>
            </a:r>
          </a:p>
          <a:p>
            <a:r>
              <a:rPr lang="en-US" baseline="0" dirty="0" smtClean="0"/>
              <a:t>d. Showing child where writing starts is drawing attention to print and turning the pages of a book falls under “book and print organization”</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a:t>
            </a:fld>
            <a:endParaRPr lang="en-US" altLang="en-US"/>
          </a:p>
        </p:txBody>
      </p:sp>
    </p:spTree>
    <p:extLst>
      <p:ext uri="{BB962C8B-B14F-4D97-AF65-F5344CB8AC3E}">
        <p14:creationId xmlns:p14="http://schemas.microsoft.com/office/powerpoint/2010/main" val="5572856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younger children: tracking print with your finger, allowing them to turn the pages or attempt to hold the book</a:t>
            </a:r>
          </a:p>
          <a:p>
            <a:endParaRPr lang="en-US" dirty="0" smtClean="0"/>
          </a:p>
          <a:p>
            <a:r>
              <a:rPr lang="en-US" dirty="0" smtClean="0"/>
              <a:t>kids are very egocentric</a:t>
            </a:r>
            <a:r>
              <a:rPr lang="en-US" baseline="0" dirty="0" smtClean="0"/>
              <a:t> at this stage - bringing their attention print by using their name and letters in their name will peak their interest</a:t>
            </a:r>
          </a:p>
          <a:p>
            <a:endParaRPr lang="en-US" baseline="0" dirty="0" smtClean="0"/>
          </a:p>
          <a:p>
            <a:r>
              <a:rPr lang="en-US" baseline="0" dirty="0" smtClean="0"/>
              <a:t>pairing the "skywriting" with the sign</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20</a:t>
            </a:fld>
            <a:endParaRPr lang="en-US" altLang="en-US"/>
          </a:p>
        </p:txBody>
      </p:sp>
    </p:spTree>
    <p:extLst>
      <p:ext uri="{BB962C8B-B14F-4D97-AF65-F5344CB8AC3E}">
        <p14:creationId xmlns:p14="http://schemas.microsoft.com/office/powerpoint/2010/main" val="639638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phonological representations: the sounds within the different words</a:t>
            </a:r>
          </a:p>
          <a:p>
            <a:endParaRPr lang="en-US" dirty="0" smtClean="0"/>
          </a:p>
          <a:p>
            <a:r>
              <a:rPr lang="en-US" dirty="0" err="1" smtClean="0"/>
              <a:t>e.g</a:t>
            </a:r>
            <a:r>
              <a:rPr lang="en-US" dirty="0" smtClean="0"/>
              <a:t>:</a:t>
            </a:r>
            <a:r>
              <a:rPr lang="en-US" baseline="0" dirty="0" smtClean="0"/>
              <a:t> dog in print, fingerspell dog, then sign "dog" - start to create that phonological representation of the word in various different presentations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22</a:t>
            </a:fld>
            <a:endParaRPr lang="en-US" altLang="en-US"/>
          </a:p>
        </p:txBody>
      </p:sp>
    </p:spTree>
    <p:extLst>
      <p:ext uri="{BB962C8B-B14F-4D97-AF65-F5344CB8AC3E}">
        <p14:creationId xmlns:p14="http://schemas.microsoft.com/office/powerpoint/2010/main" val="16963045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think our most helpful way to learn strategies to bridge the use</a:t>
            </a:r>
            <a:r>
              <a:rPr lang="en-US" baseline="0" dirty="0" smtClean="0"/>
              <a:t> of ASL during reading is to look at strategies deaf mothers use since their strategies are innate and natural, they understand how their child might learn these concepts best</a:t>
            </a:r>
          </a:p>
          <a:p>
            <a:endParaRPr lang="en-US" baseline="0" dirty="0" smtClean="0"/>
          </a:p>
          <a:p>
            <a:r>
              <a:rPr lang="en-US" baseline="0" dirty="0" smtClean="0"/>
              <a:t>So if applicable, for example, a book is about a boy named Sam - instead of signing S-A-M every time, engage the child in coming up with a name sign for Sam </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23</a:t>
            </a:fld>
            <a:endParaRPr lang="en-US" altLang="en-US"/>
          </a:p>
        </p:txBody>
      </p:sp>
    </p:spTree>
    <p:extLst>
      <p:ext uri="{BB962C8B-B14F-4D97-AF65-F5344CB8AC3E}">
        <p14:creationId xmlns:p14="http://schemas.microsoft.com/office/powerpoint/2010/main" val="12290602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Hearing mothers may not think of expanding on these onomatopoeic words</a:t>
            </a:r>
          </a:p>
          <a:p>
            <a:r>
              <a:rPr lang="en-US" dirty="0" smtClean="0"/>
              <a:t>Deaf mothers,</a:t>
            </a:r>
            <a:r>
              <a:rPr lang="en-US" baseline="0" dirty="0" smtClean="0"/>
              <a:t> because of their own experiences, know that their deaf child will not know that the words sound like the sounds they are meant to represent and need explicit definitions</a:t>
            </a:r>
          </a:p>
          <a:p>
            <a:endParaRPr lang="en-US" baseline="0"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By explicitly teaching their children the nuances of English, it will help the children when they encounter new words or rhymes in other contexts. Discussing literary conventions such as what enlarged font size is exposes the child to different features of a book and how authors use different strategies to convey an emotion. </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24</a:t>
            </a:fld>
            <a:endParaRPr lang="en-US" altLang="en-US"/>
          </a:p>
        </p:txBody>
      </p:sp>
    </p:spTree>
    <p:extLst>
      <p:ext uri="{BB962C8B-B14F-4D97-AF65-F5344CB8AC3E}">
        <p14:creationId xmlns:p14="http://schemas.microsoft.com/office/powerpoint/2010/main" val="1771814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Thayer, since you use sign and</a:t>
            </a:r>
            <a:r>
              <a:rPr lang="en-US" baseline="0" dirty="0" smtClean="0"/>
              <a:t> spoken language simultaneously, this is a skill you are already used to doing. This will help develop literacy skills since the word order will be the same (what they are already familiar with)</a:t>
            </a:r>
          </a:p>
          <a:p>
            <a:endParaRPr lang="en-US" dirty="0" smtClean="0"/>
          </a:p>
          <a:p>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25</a:t>
            </a:fld>
            <a:endParaRPr lang="en-US" altLang="en-US"/>
          </a:p>
        </p:txBody>
      </p:sp>
    </p:spTree>
    <p:extLst>
      <p:ext uri="{BB962C8B-B14F-4D97-AF65-F5344CB8AC3E}">
        <p14:creationId xmlns:p14="http://schemas.microsoft.com/office/powerpoint/2010/main" val="1907264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speech bubbles, varying fonts, different color</a:t>
            </a:r>
            <a:r>
              <a:rPr lang="en-US" baseline="0" dirty="0" smtClean="0"/>
              <a:t> fonts</a:t>
            </a:r>
          </a:p>
          <a:p>
            <a:r>
              <a:rPr lang="en-US" baseline="0" dirty="0" smtClean="0"/>
              <a:t>environmental print within the book</a:t>
            </a:r>
          </a:p>
          <a:p>
            <a:r>
              <a:rPr lang="en-US" baseline="0" dirty="0" smtClean="0"/>
              <a:t>can think to what books you already have at home and when reading through a familiar book, you may try to draw more attention to the print </a:t>
            </a:r>
          </a:p>
          <a:p>
            <a:r>
              <a:rPr lang="en-US" baseline="0" dirty="0" smtClean="0"/>
              <a:t>Any book that has print displayed in an interesting way is an opportunity to talk about print – really any book can be used, it’s more important how you talk about it with your child rather than what book it </a:t>
            </a:r>
            <a:r>
              <a:rPr lang="en-US" baseline="0" dirty="0" smtClean="0"/>
              <a:t>is</a:t>
            </a:r>
          </a:p>
          <a:p>
            <a:endParaRPr lang="en-US" baseline="0" dirty="0" smtClean="0"/>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26</a:t>
            </a:fld>
            <a:endParaRPr lang="en-US" altLang="en-US"/>
          </a:p>
        </p:txBody>
      </p:sp>
    </p:spTree>
    <p:extLst>
      <p:ext uri="{BB962C8B-B14F-4D97-AF65-F5344CB8AC3E}">
        <p14:creationId xmlns:p14="http://schemas.microsoft.com/office/powerpoint/2010/main" val="13078514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While people working on this- have Joanna take post-questionnaire survey.</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Making comments: </a:t>
            </a:r>
            <a:r>
              <a:rPr lang="en-US" sz="900" i="1" kern="1200" dirty="0" smtClean="0">
                <a:solidFill>
                  <a:schemeClr val="tx1"/>
                </a:solidFill>
                <a:effectLst/>
                <a:latin typeface="+mn-lt"/>
                <a:ea typeface="MS PGothic" panose="020B0600070205080204" pitchFamily="34" charset="-128"/>
                <a:cs typeface="+mn-cs"/>
              </a:rPr>
              <a:t>This is the letter B.</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The title of this book is “We’re Going on a Bear Hunt.” All these words are the same.</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Here is a really long word.</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This word says “Boo.” </a:t>
            </a:r>
            <a:endParaRPr lang="en-US" dirty="0" smtClean="0">
              <a:effectLst/>
            </a:endParaRPr>
          </a:p>
          <a:p>
            <a:endParaRPr lang="en-US" dirty="0" smtClean="0"/>
          </a:p>
          <a:p>
            <a:r>
              <a:rPr lang="en-US" dirty="0" smtClean="0"/>
              <a:t>Asking questions:</a:t>
            </a: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i="1" kern="1200" dirty="0" smtClean="0">
                <a:solidFill>
                  <a:schemeClr val="tx1"/>
                </a:solidFill>
                <a:effectLst/>
                <a:latin typeface="+mn-lt"/>
                <a:ea typeface="MS PGothic" panose="020B0600070205080204" pitchFamily="34" charset="-128"/>
                <a:cs typeface="+mn-cs"/>
              </a:rPr>
              <a:t>What is the first letter in this word? Where should I start reading on this page? What does an author do?</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Which letter is an uppercase letter? Where is the top of the page? </a:t>
            </a:r>
            <a:endParaRPr lang="en-US" dirty="0" smtClean="0">
              <a:effectLst/>
            </a:endParaRPr>
          </a:p>
          <a:p>
            <a:endParaRPr lang="en-US" dirty="0" smtClean="0"/>
          </a:p>
          <a:p>
            <a:r>
              <a:rPr lang="en-US" dirty="0" smtClean="0"/>
              <a:t>Pointing to the print:</a:t>
            </a: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i="1" kern="1200" dirty="0" smtClean="0">
                <a:solidFill>
                  <a:schemeClr val="tx1"/>
                </a:solidFill>
                <a:effectLst/>
                <a:latin typeface="+mn-lt"/>
                <a:ea typeface="MS PGothic" panose="020B0600070205080204" pitchFamily="34" charset="-128"/>
                <a:cs typeface="+mn-cs"/>
              </a:rPr>
              <a:t>Should I start reading here (point) or here (point)?</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Here is the letter E (point). That’s in your name!</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This is the cow (point). This word (point) tells what the cow says. This (point) is a word I think you know.</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This is the title of the book (point). </a:t>
            </a:r>
            <a:endParaRPr lang="en-US" dirty="0" smtClean="0">
              <a:effectLst/>
            </a:endParaRPr>
          </a:p>
          <a:p>
            <a:endParaRPr lang="en-US" dirty="0" smtClean="0"/>
          </a:p>
          <a:p>
            <a:r>
              <a:rPr lang="en-US" dirty="0" smtClean="0"/>
              <a:t>Tracking print:</a:t>
            </a: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b="0" i="0" kern="1200" dirty="0" smtClean="0">
                <a:solidFill>
                  <a:schemeClr val="tx1"/>
                </a:solidFill>
                <a:effectLst/>
                <a:latin typeface="+mn-lt"/>
                <a:ea typeface="MS PGothic" panose="020B0600070205080204" pitchFamily="34" charset="-128"/>
                <a:cs typeface="+mn-cs"/>
              </a:rPr>
              <a:t>Run your index finger under the words you read to show: </a:t>
            </a:r>
            <a:endParaRPr lang="en-US" b="0" i="0" dirty="0" smtClean="0">
              <a:effectLst/>
            </a:endParaRPr>
          </a:p>
          <a:p>
            <a:r>
              <a:rPr lang="en-US" sz="900" i="1" kern="1200" dirty="0" smtClean="0">
                <a:solidFill>
                  <a:schemeClr val="tx1"/>
                </a:solidFill>
                <a:effectLst/>
                <a:latin typeface="+mn-lt"/>
                <a:ea typeface="MS PGothic" panose="020B0600070205080204" pitchFamily="34" charset="-128"/>
                <a:cs typeface="+mn-cs"/>
              </a:rPr>
              <a:t>That we read from left to right.</a:t>
            </a:r>
            <a:br>
              <a:rPr lang="en-US" sz="900" i="1" kern="1200" dirty="0" smtClean="0">
                <a:solidFill>
                  <a:schemeClr val="tx1"/>
                </a:solidFill>
                <a:effectLst/>
                <a:latin typeface="+mn-lt"/>
                <a:ea typeface="MS PGothic" panose="020B0600070205080204" pitchFamily="34" charset="-128"/>
                <a:cs typeface="+mn-cs"/>
              </a:rPr>
            </a:br>
            <a:r>
              <a:rPr lang="en-US" sz="900" i="1" kern="1200" dirty="0" smtClean="0">
                <a:solidFill>
                  <a:schemeClr val="tx1"/>
                </a:solidFill>
                <a:effectLst/>
                <a:latin typeface="+mn-lt"/>
                <a:ea typeface="MS PGothic" panose="020B0600070205080204" pitchFamily="34" charset="-128"/>
                <a:cs typeface="+mn-cs"/>
              </a:rPr>
              <a:t>That we read from the top of the page to the bottom. </a:t>
            </a:r>
            <a:endParaRPr lang="en-US" dirty="0" smtClean="0">
              <a:effectLst/>
            </a:endParaRPr>
          </a:p>
          <a:p>
            <a:r>
              <a:rPr lang="en-US" sz="900" i="1" kern="1200" dirty="0" smtClean="0">
                <a:solidFill>
                  <a:schemeClr val="tx1"/>
                </a:solidFill>
                <a:effectLst/>
                <a:latin typeface="+mn-lt"/>
                <a:ea typeface="MS PGothic" panose="020B0600070205080204" pitchFamily="34" charset="-128"/>
                <a:cs typeface="+mn-cs"/>
              </a:rPr>
              <a:t>That we sweep down from the end of one line to the beginning of the next line. </a:t>
            </a:r>
            <a:endParaRPr lang="en-US" dirty="0" smtClean="0">
              <a:effectLst/>
            </a:endParaRPr>
          </a:p>
          <a:p>
            <a:r>
              <a:rPr lang="en-US" sz="900" i="1" kern="1200" dirty="0" smtClean="0">
                <a:solidFill>
                  <a:schemeClr val="tx1"/>
                </a:solidFill>
                <a:effectLst/>
                <a:latin typeface="+mn-lt"/>
                <a:ea typeface="MS PGothic" panose="020B0600070205080204" pitchFamily="34" charset="-128"/>
                <a:cs typeface="+mn-cs"/>
              </a:rPr>
              <a:t>That the words on the page tell the story. </a:t>
            </a:r>
            <a:endParaRPr lang="en-US" dirty="0" smtClean="0">
              <a:effectLst/>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27</a:t>
            </a:fld>
            <a:endParaRPr lang="en-US" altLang="en-US"/>
          </a:p>
        </p:txBody>
      </p:sp>
    </p:spTree>
    <p:extLst>
      <p:ext uri="{BB962C8B-B14F-4D97-AF65-F5344CB8AC3E}">
        <p14:creationId xmlns:p14="http://schemas.microsoft.com/office/powerpoint/2010/main" val="15851804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29</a:t>
            </a:fld>
            <a:endParaRPr lang="en-US" altLang="en-US"/>
          </a:p>
        </p:txBody>
      </p:sp>
    </p:spTree>
    <p:extLst>
      <p:ext uri="{BB962C8B-B14F-4D97-AF65-F5344CB8AC3E}">
        <p14:creationId xmlns:p14="http://schemas.microsoft.com/office/powerpoint/2010/main" val="16043100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Highlight the key term “function” of reading: Why do we read</a:t>
            </a:r>
            <a:r>
              <a:rPr lang="en-US" baseline="0" dirty="0" smtClean="0"/>
              <a:t> books</a:t>
            </a:r>
            <a:r>
              <a:rPr lang="en-US" dirty="0" smtClean="0"/>
              <a:t>? To find out what happens</a:t>
            </a:r>
            <a:r>
              <a:rPr lang="is-IS" dirty="0" smtClean="0"/>
              <a:t>…if there is a problem in the book, we keep</a:t>
            </a:r>
            <a:r>
              <a:rPr lang="is-IS" baseline="0" dirty="0" smtClean="0"/>
              <a:t> reading the book. </a:t>
            </a:r>
            <a:r>
              <a:rPr lang="en-US" baseline="0" dirty="0" smtClean="0"/>
              <a:t>We know this intuitively but children need to be explicitly taught!</a:t>
            </a:r>
            <a:endParaRPr lang="is-IS" baseline="0" dirty="0" smtClean="0"/>
          </a:p>
          <a:p>
            <a:r>
              <a:rPr lang="is-IS" baseline="0" dirty="0" smtClean="0"/>
              <a:t>The other options are all print referencing strategies but does not involve talking about the “function of reading” – they instead consist of talking about print direction, title of the book, and as your child understands the concept and meaning of words, counting words on a page may be a strategy to implement into reading</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3</a:t>
            </a:fld>
            <a:endParaRPr lang="en-US" altLang="en-US"/>
          </a:p>
        </p:txBody>
      </p:sp>
    </p:spTree>
    <p:extLst>
      <p:ext uri="{BB962C8B-B14F-4D97-AF65-F5344CB8AC3E}">
        <p14:creationId xmlns:p14="http://schemas.microsoft.com/office/powerpoint/2010/main" val="6386731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Book</a:t>
            </a:r>
            <a:r>
              <a:rPr lang="en-US" baseline="0" dirty="0" smtClean="0"/>
              <a:t> and print organization consists of one of the four domains of print referencing - we will be learning about. </a:t>
            </a:r>
          </a:p>
          <a:p>
            <a:r>
              <a:rPr lang="en-US" baseline="0" dirty="0" smtClean="0"/>
              <a:t>c. Gets into the metalinguistic awareness- being able tor reflect on spoken or written language</a:t>
            </a:r>
            <a:endParaRPr lang="en-US" dirty="0" smtClean="0"/>
          </a:p>
          <a:p>
            <a:r>
              <a:rPr lang="en-US" dirty="0" smtClean="0"/>
              <a:t>Book and print organization consists of many different print referencing techniques but explaining the role of the author is one</a:t>
            </a:r>
            <a:r>
              <a:rPr lang="en-US" baseline="0" dirty="0" smtClean="0"/>
              <a:t> technique</a:t>
            </a:r>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4</a:t>
            </a:fld>
            <a:endParaRPr lang="en-US" altLang="en-US"/>
          </a:p>
        </p:txBody>
      </p:sp>
    </p:spTree>
    <p:extLst>
      <p:ext uri="{BB962C8B-B14F-4D97-AF65-F5344CB8AC3E}">
        <p14:creationId xmlns:p14="http://schemas.microsoft.com/office/powerpoint/2010/main" val="823562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Conversations**</a:t>
            </a:r>
            <a:r>
              <a:rPr lang="en-US" baseline="0" dirty="0" smtClean="0"/>
              <a:t> fits nicely into dialogic reading framework</a:t>
            </a:r>
            <a:endParaRPr lang="en-US" dirty="0" smtClean="0"/>
          </a:p>
          <a:p>
            <a:endParaRPr lang="en-US" dirty="0" smtClean="0"/>
          </a:p>
          <a:p>
            <a:r>
              <a:rPr lang="en-US" dirty="0" smtClean="0"/>
              <a:t>Metalinguistic awareness: ability of the child to reflect on spoken</a:t>
            </a:r>
            <a:r>
              <a:rPr lang="en-US" baseline="0" dirty="0" smtClean="0"/>
              <a:t> and written language and understand how and why it is used (e.g. child may start to understand that different font sizes represents different emotions – screaming or talking really quietly)</a:t>
            </a:r>
          </a:p>
          <a:p>
            <a:r>
              <a:rPr lang="en-US" baseline="0" dirty="0" smtClean="0"/>
              <a:t>print conventions and functions of print consist of: the front of the book, turning pages within a book, holding the book correctly, learning that you read each page then turn to the next page</a:t>
            </a:r>
          </a:p>
          <a:p>
            <a:endParaRPr lang="en-US" dirty="0" smtClean="0"/>
          </a:p>
          <a:p>
            <a:r>
              <a:rPr lang="en-US" dirty="0" smtClean="0"/>
              <a:t>Children are naturally drawn to pictures – must</a:t>
            </a:r>
            <a:r>
              <a:rPr lang="en-US" baseline="0" dirty="0" smtClean="0"/>
              <a:t> create a balance in which you use pictures to ask your children questions but also point to print and emphasize the print to develop print awareness skills - we are starting to tie it all together (both importance of drawing attention to pictures through questioning strategies but also print as well)</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5</a:t>
            </a:fld>
            <a:endParaRPr lang="en-US" altLang="en-US"/>
          </a:p>
        </p:txBody>
      </p:sp>
    </p:spTree>
    <p:extLst>
      <p:ext uri="{BB962C8B-B14F-4D97-AF65-F5344CB8AC3E}">
        <p14:creationId xmlns:p14="http://schemas.microsoft.com/office/powerpoint/2010/main" val="16433722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print knowledge is a necessary</a:t>
            </a:r>
            <a:r>
              <a:rPr lang="en-US" baseline="0" dirty="0" smtClean="0"/>
              <a:t> pre-cursor skill to reading achievement</a:t>
            </a:r>
          </a:p>
          <a:p>
            <a:r>
              <a:rPr lang="en-US" baseline="0" dirty="0" smtClean="0"/>
              <a:t>makes the transition easier for the child if he or she is familiar with the overall functions of </a:t>
            </a:r>
            <a:r>
              <a:rPr lang="en-US" baseline="0" dirty="0" smtClean="0"/>
              <a:t>print</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6</a:t>
            </a:fld>
            <a:endParaRPr lang="en-US" altLang="en-US"/>
          </a:p>
        </p:txBody>
      </p:sp>
    </p:spTree>
    <p:extLst>
      <p:ext uri="{BB962C8B-B14F-4D97-AF65-F5344CB8AC3E}">
        <p14:creationId xmlns:p14="http://schemas.microsoft.com/office/powerpoint/2010/main" val="67002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sz="900" b="1" i="1" kern="1200" dirty="0" smtClean="0">
                <a:solidFill>
                  <a:schemeClr val="tx1"/>
                </a:solidFill>
                <a:effectLst/>
                <a:latin typeface="+mn-lt"/>
                <a:ea typeface="MS PGothic" panose="020B0600070205080204" pitchFamily="34" charset="-128"/>
                <a:cs typeface="+mn-cs"/>
              </a:rPr>
              <a:t>Build early literacy skills by focusing on the print and pointing to text. </a:t>
            </a:r>
            <a:endParaRPr lang="en-US" dirty="0" smtClean="0">
              <a:effectLst/>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kern="1200" dirty="0" smtClean="0">
                <a:solidFill>
                  <a:schemeClr val="tx1"/>
                </a:solidFill>
                <a:effectLst/>
                <a:latin typeface="+mn-lt"/>
                <a:ea typeface="MS PGothic" panose="020B0600070205080204" pitchFamily="34" charset="-128"/>
                <a:cs typeface="+mn-cs"/>
              </a:rPr>
              <a:t>The percentage of time spent looking at print increases as children got older, but all age groups (esp. 3-5 years old) spent more time looking at illustrations than print (Evans, Williamson, &amp; </a:t>
            </a:r>
            <a:r>
              <a:rPr lang="en-US" sz="900" kern="1200" dirty="0" err="1" smtClean="0">
                <a:solidFill>
                  <a:schemeClr val="tx1"/>
                </a:solidFill>
                <a:effectLst/>
                <a:latin typeface="+mn-lt"/>
                <a:ea typeface="MS PGothic" panose="020B0600070205080204" pitchFamily="34" charset="-128"/>
                <a:cs typeface="+mn-cs"/>
              </a:rPr>
              <a:t>Pursoo</a:t>
            </a:r>
            <a:r>
              <a:rPr lang="en-US" sz="900" kern="1200" dirty="0" smtClean="0">
                <a:solidFill>
                  <a:schemeClr val="tx1"/>
                </a:solidFill>
                <a:effectLst/>
                <a:latin typeface="+mn-lt"/>
                <a:ea typeface="MS PGothic" panose="020B0600070205080204" pitchFamily="34" charset="-128"/>
                <a:cs typeface="+mn-cs"/>
              </a:rPr>
              <a:t>, 2008). is also suggests that young children focus little attention to print without the help of an adult. </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kern="1200" dirty="0" smtClean="0">
              <a:solidFill>
                <a:schemeClr val="tx1"/>
              </a:solidFill>
              <a:effectLst/>
              <a:latin typeface="+mn-lt"/>
              <a:ea typeface="MS PGothic" panose="020B0600070205080204" pitchFamily="34" charset="-128"/>
              <a:cs typeface="+mn-cs"/>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kern="1200" dirty="0" smtClean="0">
                <a:solidFill>
                  <a:schemeClr val="tx1"/>
                </a:solidFill>
                <a:effectLst/>
                <a:latin typeface="+mn-lt"/>
                <a:ea typeface="MS PGothic" panose="020B0600070205080204" pitchFamily="34" charset="-128"/>
                <a:cs typeface="+mn-cs"/>
              </a:rPr>
              <a:t>The researchers also found that</a:t>
            </a:r>
            <a:r>
              <a:rPr lang="en-US" sz="900" kern="1200" baseline="0" dirty="0" smtClean="0">
                <a:solidFill>
                  <a:schemeClr val="tx1"/>
                </a:solidFill>
                <a:effectLst/>
                <a:latin typeface="+mn-lt"/>
                <a:ea typeface="MS PGothic" panose="020B0600070205080204" pitchFamily="34" charset="-128"/>
                <a:cs typeface="+mn-cs"/>
              </a:rPr>
              <a:t> </a:t>
            </a:r>
            <a:r>
              <a:rPr lang="en-US" sz="900" kern="1200" dirty="0" smtClean="0">
                <a:solidFill>
                  <a:schemeClr val="tx1"/>
                </a:solidFill>
                <a:effectLst/>
                <a:latin typeface="+mn-lt"/>
                <a:ea typeface="MS PGothic" panose="020B0600070205080204" pitchFamily="34" charset="-128"/>
                <a:cs typeface="+mn-cs"/>
              </a:rPr>
              <a:t>the percentage of time looking at print was significantly higher when an adult pointed to the text as it was read: 3-5 year olds spent 25% of the time</a:t>
            </a:r>
            <a:r>
              <a:rPr lang="en-US" sz="900" kern="1200" baseline="0" dirty="0" smtClean="0">
                <a:solidFill>
                  <a:schemeClr val="tx1"/>
                </a:solidFill>
                <a:effectLst/>
                <a:latin typeface="+mn-lt"/>
                <a:ea typeface="MS PGothic" panose="020B0600070205080204" pitchFamily="34" charset="-128"/>
                <a:cs typeface="+mn-cs"/>
              </a:rPr>
              <a:t> </a:t>
            </a:r>
            <a:r>
              <a:rPr lang="en-US" sz="900" kern="1200" dirty="0" smtClean="0">
                <a:solidFill>
                  <a:schemeClr val="tx1"/>
                </a:solidFill>
                <a:effectLst/>
                <a:latin typeface="+mn-lt"/>
                <a:ea typeface="MS PGothic" panose="020B0600070205080204" pitchFamily="34" charset="-128"/>
                <a:cs typeface="+mn-cs"/>
              </a:rPr>
              <a:t>looking at print when adult used print-referencing compared to less than 6% without direct instruction. Research supports the need for adults to specifically point to text as they read books to young children (Evans, et al., 2008; Justice, et al., 2005). </a:t>
            </a:r>
            <a:endParaRPr lang="en-US" dirty="0" smtClean="0"/>
          </a:p>
          <a:p>
            <a:endParaRPr lang="en-US" dirty="0" smtClean="0"/>
          </a:p>
          <a:p>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7</a:t>
            </a:fld>
            <a:endParaRPr lang="en-US" altLang="en-US"/>
          </a:p>
        </p:txBody>
      </p:sp>
    </p:spTree>
    <p:extLst>
      <p:ext uri="{BB962C8B-B14F-4D97-AF65-F5344CB8AC3E}">
        <p14:creationId xmlns:p14="http://schemas.microsoft.com/office/powerpoint/2010/main" val="6495005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nonverbal: pointing to speech bubbles as</a:t>
            </a:r>
            <a:r>
              <a:rPr lang="en-US" baseline="0" dirty="0" smtClean="0"/>
              <a:t> we read, pointing to print written on the pictures as we read it as well</a:t>
            </a:r>
          </a:p>
          <a:p>
            <a:pPr marL="0" marR="0" indent="0" algn="l" defTabSz="712788" rtl="0" eaLnBrk="0" fontAlgn="base" latinLnBrk="0" hangingPunct="0">
              <a:lnSpc>
                <a:spcPct val="100000"/>
              </a:lnSpc>
              <a:spcBef>
                <a:spcPct val="30000"/>
              </a:spcBef>
              <a:spcAft>
                <a:spcPct val="0"/>
              </a:spcAft>
              <a:buClrTx/>
              <a:buSzTx/>
              <a:buFontTx/>
              <a:buNone/>
              <a:tabLst/>
              <a:defRPr/>
            </a:pPr>
            <a:r>
              <a:rPr lang="en-US" baseline="0" dirty="0" smtClean="0"/>
              <a:t>Even at a lower/basic level – pointing to the print in the book, signing the word, they can start to connect that the word in the book has a meaning</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8</a:t>
            </a:fld>
            <a:endParaRPr lang="en-US" altLang="en-US"/>
          </a:p>
        </p:txBody>
      </p:sp>
    </p:spTree>
    <p:extLst>
      <p:ext uri="{BB962C8B-B14F-4D97-AF65-F5344CB8AC3E}">
        <p14:creationId xmlns:p14="http://schemas.microsoft.com/office/powerpoint/2010/main" val="880392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starting to tie together dialogic reading practices and print awareness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9</a:t>
            </a:fld>
            <a:endParaRPr lang="en-US" altLang="en-US"/>
          </a:p>
        </p:txBody>
      </p:sp>
    </p:spTree>
    <p:extLst>
      <p:ext uri="{BB962C8B-B14F-4D97-AF65-F5344CB8AC3E}">
        <p14:creationId xmlns:p14="http://schemas.microsoft.com/office/powerpoint/2010/main" val="17131097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2124" r="323" b="423"/>
          <a:stretch>
            <a:fillRect/>
          </a:stretch>
        </p:blipFill>
        <p:spPr bwMode="auto">
          <a:xfrm>
            <a:off x="1588" y="0"/>
            <a:ext cx="914082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8650" y="444500"/>
            <a:ext cx="6343650" cy="1524000"/>
          </a:xfrm>
        </p:spPr>
        <p:txBody>
          <a:bodyPr>
            <a:normAutofit/>
          </a:bodyPr>
          <a:lstStyle>
            <a:lvl1pPr algn="l">
              <a:defRPr sz="3400"/>
            </a:lvl1pPr>
          </a:lstStyle>
          <a:p>
            <a:r>
              <a:rPr lang="en-US"/>
              <a:t>Click to edit Master title style</a:t>
            </a:r>
            <a:endParaRPr lang="en-US" dirty="0"/>
          </a:p>
        </p:txBody>
      </p:sp>
      <p:sp>
        <p:nvSpPr>
          <p:cNvPr id="3" name="Subtitle 2"/>
          <p:cNvSpPr>
            <a:spLocks noGrp="1"/>
          </p:cNvSpPr>
          <p:nvPr>
            <p:ph type="subTitle" idx="1"/>
          </p:nvPr>
        </p:nvSpPr>
        <p:spPr>
          <a:xfrm>
            <a:off x="628650" y="2032000"/>
            <a:ext cx="5314950" cy="762000"/>
          </a:xfrm>
        </p:spPr>
        <p:txBody>
          <a:bodyPr>
            <a:normAutofit/>
          </a:bodyPr>
          <a:lstStyle>
            <a:lvl1pPr marL="0" indent="0" algn="l">
              <a:spcBef>
                <a:spcPts val="936"/>
              </a:spcBef>
              <a:buNone/>
              <a:defRPr sz="1900">
                <a:latin typeface="+mj-lt"/>
              </a:defRPr>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26005578"/>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wo Pictures with Captions">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5"/>
          <p:cNvSpPr>
            <a:spLocks/>
          </p:cNvSpPr>
          <p:nvPr/>
        </p:nvSpPr>
        <p:spPr bwMode="gray">
          <a:xfrm>
            <a:off x="5715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8" name="Freeform 5"/>
          <p:cNvSpPr>
            <a:spLocks/>
          </p:cNvSpPr>
          <p:nvPr/>
        </p:nvSpPr>
        <p:spPr bwMode="gray">
          <a:xfrm>
            <a:off x="39751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4327"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147926"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20" name="Text Placeholder 16"/>
          <p:cNvSpPr>
            <a:spLocks noGrp="1"/>
          </p:cNvSpPr>
          <p:nvPr>
            <p:ph type="body" sz="quarter" idx="16"/>
          </p:nvPr>
        </p:nvSpPr>
        <p:spPr>
          <a:xfrm>
            <a:off x="41750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Tree>
    <p:extLst>
      <p:ext uri="{BB962C8B-B14F-4D97-AF65-F5344CB8AC3E}">
        <p14:creationId xmlns:p14="http://schemas.microsoft.com/office/powerpoint/2010/main" val="1628204859"/>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hree Pictures with Caption">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571500" y="777875"/>
            <a:ext cx="4000500" cy="3424238"/>
          </a:xfrm>
          <a:custGeom>
            <a:avLst/>
            <a:gdLst>
              <a:gd name="T0" fmla="*/ 3730370 w 933"/>
              <a:gd name="T1" fmla="*/ 171899 h 1275"/>
              <a:gd name="T2" fmla="*/ 3730370 w 933"/>
              <a:gd name="T3" fmla="*/ 3258027 h 1275"/>
              <a:gd name="T4" fmla="*/ 261555 w 933"/>
              <a:gd name="T5" fmla="*/ 3258027 h 1275"/>
              <a:gd name="T6" fmla="*/ 261555 w 933"/>
              <a:gd name="T7" fmla="*/ 171899 h 1275"/>
              <a:gd name="T8" fmla="*/ 3730370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Freeform 5"/>
          <p:cNvSpPr>
            <a:spLocks/>
          </p:cNvSpPr>
          <p:nvPr/>
        </p:nvSpPr>
        <p:spPr bwMode="gray">
          <a:xfrm>
            <a:off x="4743450" y="806450"/>
            <a:ext cx="2243138" cy="1611313"/>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4743450" y="2551113"/>
            <a:ext cx="2243138" cy="1611312"/>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3916" y="927519"/>
            <a:ext cx="3655668"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879519" y="924786"/>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932712"/>
            <a:ext cx="6078062" cy="414517"/>
          </a:xfrm>
        </p:spPr>
        <p:txBody>
          <a:bodyPr>
            <a:normAutofit/>
          </a:bodyPr>
          <a:lstStyle>
            <a:lvl1pPr marL="0" indent="0">
              <a:spcBef>
                <a:spcPts val="0"/>
              </a:spcBef>
              <a:buNone/>
              <a:defRPr sz="12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13" name="Picture Placeholder 12"/>
          <p:cNvSpPr>
            <a:spLocks noGrp="1"/>
          </p:cNvSpPr>
          <p:nvPr>
            <p:ph type="pic" sz="quarter" idx="16"/>
          </p:nvPr>
        </p:nvSpPr>
        <p:spPr>
          <a:xfrm>
            <a:off x="4879519" y="2669484"/>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 name="Title 1"/>
          <p:cNvSpPr>
            <a:spLocks noGrp="1"/>
          </p:cNvSpPr>
          <p:nvPr>
            <p:ph type="title"/>
          </p:nvPr>
        </p:nvSpPr>
        <p:spPr>
          <a:xfrm>
            <a:off x="771436" y="4421187"/>
            <a:ext cx="6078062" cy="483268"/>
          </a:xfrm>
        </p:spPr>
        <p:txBody>
          <a:bodyPr>
            <a:normAutofit/>
          </a:bodyPr>
          <a:lstStyle>
            <a:lvl1pPr>
              <a:defRPr sz="1900">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486739744"/>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ive Pictures">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7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3136900" y="220663"/>
            <a:ext cx="3924300" cy="2516187"/>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612775" y="320675"/>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2" name="Freeform 5"/>
          <p:cNvSpPr>
            <a:spLocks/>
          </p:cNvSpPr>
          <p:nvPr/>
        </p:nvSpPr>
        <p:spPr bwMode="gray">
          <a:xfrm>
            <a:off x="612775" y="2065338"/>
            <a:ext cx="2359025" cy="1579562"/>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4" name="Freeform 5"/>
          <p:cNvSpPr>
            <a:spLocks/>
          </p:cNvSpPr>
          <p:nvPr/>
        </p:nvSpPr>
        <p:spPr bwMode="gray">
          <a:xfrm>
            <a:off x="612775" y="3810000"/>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6" name="Freeform 5"/>
          <p:cNvSpPr>
            <a:spLocks/>
          </p:cNvSpPr>
          <p:nvPr/>
        </p:nvSpPr>
        <p:spPr bwMode="gray">
          <a:xfrm>
            <a:off x="3136900" y="2873375"/>
            <a:ext cx="3924300" cy="2517775"/>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Picture Placeholder 8"/>
          <p:cNvSpPr>
            <a:spLocks noGrp="1"/>
          </p:cNvSpPr>
          <p:nvPr>
            <p:ph type="pic" sz="quarter" idx="13"/>
          </p:nvPr>
        </p:nvSpPr>
        <p:spPr>
          <a:xfrm>
            <a:off x="3318326" y="363596"/>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1" name="Picture Placeholder 10"/>
          <p:cNvSpPr>
            <a:spLocks noGrp="1"/>
          </p:cNvSpPr>
          <p:nvPr>
            <p:ph type="pic" sz="quarter" idx="15"/>
          </p:nvPr>
        </p:nvSpPr>
        <p:spPr>
          <a:xfrm>
            <a:off x="759767" y="448527"/>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3" name="Picture Placeholder 12"/>
          <p:cNvSpPr>
            <a:spLocks noGrp="1"/>
          </p:cNvSpPr>
          <p:nvPr>
            <p:ph type="pic" sz="quarter" idx="16"/>
          </p:nvPr>
        </p:nvSpPr>
        <p:spPr>
          <a:xfrm>
            <a:off x="759767" y="2193225"/>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5" name="Picture Placeholder 14"/>
          <p:cNvSpPr>
            <a:spLocks noGrp="1"/>
          </p:cNvSpPr>
          <p:nvPr>
            <p:ph type="pic" sz="quarter" idx="17"/>
          </p:nvPr>
        </p:nvSpPr>
        <p:spPr>
          <a:xfrm>
            <a:off x="759767" y="3937924"/>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1" name="Picture Placeholder 20"/>
          <p:cNvSpPr>
            <a:spLocks noGrp="1"/>
          </p:cNvSpPr>
          <p:nvPr>
            <p:ph type="pic" sz="quarter" idx="18"/>
          </p:nvPr>
        </p:nvSpPr>
        <p:spPr>
          <a:xfrm>
            <a:off x="3318326" y="3016485"/>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Tree>
    <p:extLst>
      <p:ext uri="{BB962C8B-B14F-4D97-AF65-F5344CB8AC3E}">
        <p14:creationId xmlns:p14="http://schemas.microsoft.com/office/powerpoint/2010/main" val="139146365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CD2D5E9-06D4-4B42-AF0E-43D32548CFE2}"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ADCEDB4-CEEA-4A9B-8895-8F0183B52B33}" type="slidenum">
              <a:rPr lang="en-US" altLang="en-US"/>
              <a:pPr/>
              <a:t>‹#›</a:t>
            </a:fld>
            <a:endParaRPr lang="en-US" altLang="en-US"/>
          </a:p>
        </p:txBody>
      </p:sp>
    </p:spTree>
    <p:extLst>
      <p:ext uri="{BB962C8B-B14F-4D97-AF65-F5344CB8AC3E}">
        <p14:creationId xmlns:p14="http://schemas.microsoft.com/office/powerpoint/2010/main" val="962815936"/>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304271"/>
            <a:ext cx="1371599" cy="41169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304271"/>
            <a:ext cx="5143500" cy="4116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BEE449-77B7-4AAB-8CED-EBC91BBB78B8}"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66CDEE5-7BF8-4EF1-9215-99B0DE3DFBA8}" type="slidenum">
              <a:rPr lang="en-US" altLang="en-US"/>
              <a:pPr/>
              <a:t>‹#›</a:t>
            </a:fld>
            <a:endParaRPr lang="en-US" altLang="en-US"/>
          </a:p>
        </p:txBody>
      </p:sp>
    </p:spTree>
    <p:extLst>
      <p:ext uri="{BB962C8B-B14F-4D97-AF65-F5344CB8AC3E}">
        <p14:creationId xmlns:p14="http://schemas.microsoft.com/office/powerpoint/2010/main" val="225947610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C31299F-0DB6-4549-B73F-068C7EFA23CB}"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583C815-6473-47AC-BD92-6176BF929F03}" type="slidenum">
              <a:rPr lang="en-US" altLang="en-US"/>
              <a:pPr/>
              <a:t>‹#›</a:t>
            </a:fld>
            <a:endParaRPr lang="en-US" altLang="en-US"/>
          </a:p>
        </p:txBody>
      </p:sp>
    </p:spTree>
    <p:extLst>
      <p:ext uri="{BB962C8B-B14F-4D97-AF65-F5344CB8AC3E}">
        <p14:creationId xmlns:p14="http://schemas.microsoft.com/office/powerpoint/2010/main" val="234127820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433" t="423"/>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14600" y="444500"/>
            <a:ext cx="5486400" cy="1524000"/>
          </a:xfrm>
        </p:spPr>
        <p:txBody>
          <a:bodyPr>
            <a:normAutofit/>
          </a:bodyPr>
          <a:lstStyle>
            <a:lvl1pPr>
              <a:defRPr sz="3400"/>
            </a:lvl1pPr>
          </a:lstStyle>
          <a:p>
            <a:r>
              <a:rPr lang="en-US"/>
              <a:t>Click to edit Master title style</a:t>
            </a:r>
          </a:p>
        </p:txBody>
      </p:sp>
      <p:sp>
        <p:nvSpPr>
          <p:cNvPr id="3" name="Text Placeholder 2"/>
          <p:cNvSpPr>
            <a:spLocks noGrp="1"/>
          </p:cNvSpPr>
          <p:nvPr>
            <p:ph type="body" idx="1"/>
          </p:nvPr>
        </p:nvSpPr>
        <p:spPr>
          <a:xfrm>
            <a:off x="2514600" y="2032000"/>
            <a:ext cx="4114800" cy="762000"/>
          </a:xfrm>
        </p:spPr>
        <p:txBody>
          <a:bodyPr>
            <a:normAutofit/>
          </a:bodyPr>
          <a:lstStyle>
            <a:lvl1pPr marL="0" indent="0">
              <a:spcBef>
                <a:spcPts val="936"/>
              </a:spcBef>
              <a:buNone/>
              <a:defRPr sz="1900">
                <a:solidFill>
                  <a:schemeClr val="tx1"/>
                </a:solidFill>
                <a:latin typeface="+mj-lt"/>
              </a:defRPr>
            </a:lvl1pPr>
            <a:lvl2pPr marL="356616" indent="0">
              <a:buNone/>
              <a:defRPr sz="1600">
                <a:solidFill>
                  <a:schemeClr val="tx1">
                    <a:tint val="75000"/>
                  </a:schemeClr>
                </a:solidFill>
              </a:defRPr>
            </a:lvl2pPr>
            <a:lvl3pPr marL="713232" indent="0">
              <a:buNone/>
              <a:defRPr sz="1400">
                <a:solidFill>
                  <a:schemeClr val="tx1">
                    <a:tint val="75000"/>
                  </a:schemeClr>
                </a:solidFill>
              </a:defRPr>
            </a:lvl3pPr>
            <a:lvl4pPr marL="1069848" indent="0">
              <a:buNone/>
              <a:defRPr sz="1200">
                <a:solidFill>
                  <a:schemeClr val="tx1">
                    <a:tint val="75000"/>
                  </a:schemeClr>
                </a:solidFill>
              </a:defRPr>
            </a:lvl4pPr>
            <a:lvl5pPr marL="1426464" indent="0">
              <a:buNone/>
              <a:defRPr sz="1200">
                <a:solidFill>
                  <a:schemeClr val="tx1">
                    <a:tint val="75000"/>
                  </a:schemeClr>
                </a:solidFill>
              </a:defRPr>
            </a:lvl5pPr>
            <a:lvl6pPr marL="1783080" indent="0">
              <a:buNone/>
              <a:defRPr sz="1200">
                <a:solidFill>
                  <a:schemeClr val="tx1">
                    <a:tint val="75000"/>
                  </a:schemeClr>
                </a:solidFill>
              </a:defRPr>
            </a:lvl6pPr>
            <a:lvl7pPr marL="2139696" indent="0">
              <a:buNone/>
              <a:defRPr sz="1200">
                <a:solidFill>
                  <a:schemeClr val="tx1">
                    <a:tint val="75000"/>
                  </a:schemeClr>
                </a:solidFill>
              </a:defRPr>
            </a:lvl7pPr>
            <a:lvl8pPr marL="2496312" indent="0">
              <a:buNone/>
              <a:defRPr sz="1200">
                <a:solidFill>
                  <a:schemeClr val="tx1">
                    <a:tint val="75000"/>
                  </a:schemeClr>
                </a:solidFill>
              </a:defRPr>
            </a:lvl8pPr>
            <a:lvl9pPr marL="2852928"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58211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916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96F0A7B-CE59-400E-8AFD-14C6B91F0FED}"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801B393-05DC-4AB1-B231-E6F80EE7F8D4}" type="slidenum">
              <a:rPr lang="en-US" altLang="en-US"/>
              <a:pPr/>
              <a:t>‹#›</a:t>
            </a:fld>
            <a:endParaRPr lang="en-US" altLang="en-US"/>
          </a:p>
        </p:txBody>
      </p:sp>
    </p:spTree>
    <p:extLst>
      <p:ext uri="{BB962C8B-B14F-4D97-AF65-F5344CB8AC3E}">
        <p14:creationId xmlns:p14="http://schemas.microsoft.com/office/powerpoint/2010/main" val="3408993710"/>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916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916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5116731-6E46-4001-9C6F-F1C736167CCE}" type="datetimeFigureOut">
              <a:rPr lang="en-US" altLang="en-US"/>
              <a:pPr>
                <a:defRPr/>
              </a:pPr>
              <a:t>5/11/2020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2908602-47DD-444B-B799-B1B597E8F25B}" type="slidenum">
              <a:rPr lang="en-US" altLang="en-US"/>
              <a:pPr/>
              <a:t>‹#›</a:t>
            </a:fld>
            <a:endParaRPr lang="en-US" altLang="en-US"/>
          </a:p>
        </p:txBody>
      </p:sp>
    </p:spTree>
    <p:extLst>
      <p:ext uri="{BB962C8B-B14F-4D97-AF65-F5344CB8AC3E}">
        <p14:creationId xmlns:p14="http://schemas.microsoft.com/office/powerpoint/2010/main" val="71327755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58D863F-FC70-45AA-B0F6-CA1360C6C29F}" type="datetimeFigureOut">
              <a:rPr lang="en-US" altLang="en-US"/>
              <a:pPr>
                <a:defRPr/>
              </a:pPr>
              <a:t>5/11/2020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8BB2332-4054-44B2-B0D5-A683CCA78C50}" type="slidenum">
              <a:rPr lang="en-US" altLang="en-US"/>
              <a:pPr/>
              <a:t>‹#›</a:t>
            </a:fld>
            <a:endParaRPr lang="en-US" altLang="en-US"/>
          </a:p>
        </p:txBody>
      </p:sp>
    </p:spTree>
    <p:extLst>
      <p:ext uri="{BB962C8B-B14F-4D97-AF65-F5344CB8AC3E}">
        <p14:creationId xmlns:p14="http://schemas.microsoft.com/office/powerpoint/2010/main" val="323784886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33DB96-D704-48AA-80F8-5AAE3F156678}" type="datetimeFigureOut">
              <a:rPr lang="en-US" altLang="en-US"/>
              <a:pPr>
                <a:defRPr/>
              </a:pPr>
              <a:t>5/11/2020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241F340-79F1-446B-9840-C906EE88A8C1}" type="slidenum">
              <a:rPr lang="en-US" altLang="en-US"/>
              <a:pPr/>
              <a:t>‹#›</a:t>
            </a:fld>
            <a:endParaRPr lang="en-US" altLang="en-US"/>
          </a:p>
        </p:txBody>
      </p:sp>
    </p:spTree>
    <p:extLst>
      <p:ext uri="{BB962C8B-B14F-4D97-AF65-F5344CB8AC3E}">
        <p14:creationId xmlns:p14="http://schemas.microsoft.com/office/powerpoint/2010/main" val="336246421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500"/>
            </a:lvl1pPr>
          </a:lstStyle>
          <a:p>
            <a:r>
              <a:rPr lang="en-US"/>
              <a:t>Click to edit Master title style</a:t>
            </a:r>
          </a:p>
        </p:txBody>
      </p:sp>
      <p:sp>
        <p:nvSpPr>
          <p:cNvPr id="3" name="Content Placeholder 2"/>
          <p:cNvSpPr>
            <a:spLocks noGrp="1"/>
          </p:cNvSpPr>
          <p:nvPr>
            <p:ph idx="1"/>
          </p:nvPr>
        </p:nvSpPr>
        <p:spPr>
          <a:xfrm>
            <a:off x="3543300" y="1524000"/>
            <a:ext cx="4457700" cy="28971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2999" y="1524000"/>
            <a:ext cx="2194560" cy="2897188"/>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3BCB1D-5B47-40C5-B433-310DA7232729}"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3E8ACF-386A-4111-85A0-65C9DAFD760C}" type="slidenum">
              <a:rPr lang="en-US" altLang="en-US"/>
              <a:pPr/>
              <a:t>‹#›</a:t>
            </a:fld>
            <a:endParaRPr lang="en-US" altLang="en-US"/>
          </a:p>
        </p:txBody>
      </p:sp>
    </p:spTree>
    <p:extLst>
      <p:ext uri="{BB962C8B-B14F-4D97-AF65-F5344CB8AC3E}">
        <p14:creationId xmlns:p14="http://schemas.microsoft.com/office/powerpoint/2010/main" val="48289397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Freeform 5"/>
          <p:cNvSpPr>
            <a:spLocks/>
          </p:cNvSpPr>
          <p:nvPr/>
        </p:nvSpPr>
        <p:spPr bwMode="gray">
          <a:xfrm>
            <a:off x="603250" y="1412875"/>
            <a:ext cx="4197350" cy="2746375"/>
          </a:xfrm>
          <a:custGeom>
            <a:avLst/>
            <a:gdLst>
              <a:gd name="T0" fmla="*/ 3985457 w 1347"/>
              <a:gd name="T1" fmla="*/ 2559755 h 986"/>
              <a:gd name="T2" fmla="*/ 202545 w 1347"/>
              <a:gd name="T3" fmla="*/ 2559755 h 986"/>
              <a:gd name="T4" fmla="*/ 202545 w 1347"/>
              <a:gd name="T5" fmla="*/ 178264 h 986"/>
              <a:gd name="T6" fmla="*/ 3985457 w 1347"/>
              <a:gd name="T7" fmla="*/ 178264 h 986"/>
              <a:gd name="T8" fmla="*/ 3985457 w 1347"/>
              <a:gd name="T9" fmla="*/ 2559755 h 9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2" name="Title 1"/>
          <p:cNvSpPr>
            <a:spLocks noGrp="1"/>
          </p:cNvSpPr>
          <p:nvPr>
            <p:ph type="title"/>
          </p:nvPr>
        </p:nvSpPr>
        <p:spPr/>
        <p:txBody>
          <a:bodyPr/>
          <a:lstStyle>
            <a:lvl1pPr>
              <a:defRPr sz="2500"/>
            </a:lvl1pPr>
          </a:lstStyle>
          <a:p>
            <a:r>
              <a:rPr lang="en-US"/>
              <a:t>Click to edit Master title style</a:t>
            </a:r>
          </a:p>
        </p:txBody>
      </p:sp>
      <p:sp>
        <p:nvSpPr>
          <p:cNvPr id="4" name="Text Placeholder 3"/>
          <p:cNvSpPr>
            <a:spLocks noGrp="1"/>
          </p:cNvSpPr>
          <p:nvPr>
            <p:ph type="body" sz="half" idx="2"/>
          </p:nvPr>
        </p:nvSpPr>
        <p:spPr>
          <a:xfrm>
            <a:off x="5257800" y="1871663"/>
            <a:ext cx="2743200" cy="1828800"/>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12" name="Picture Placeholder 11"/>
          <p:cNvSpPr>
            <a:spLocks noGrp="1"/>
          </p:cNvSpPr>
          <p:nvPr>
            <p:ph type="pic" idx="1"/>
          </p:nvPr>
        </p:nvSpPr>
        <p:spPr>
          <a:xfrm>
            <a:off x="754517" y="1562100"/>
            <a:ext cx="3894817" cy="2447925"/>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tIns="285293" rtlCol="0">
            <a:noAutofit/>
          </a:bodyPr>
          <a:lstStyle>
            <a:lvl1pPr marL="0" indent="0" algn="ctr">
              <a:buNone/>
              <a:defRPr sz="16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pPr lvl="0"/>
            <a:r>
              <a:rPr lang="en-US" noProof="0"/>
              <a:t>Click icon to add picture</a:t>
            </a:r>
          </a:p>
        </p:txBody>
      </p:sp>
      <p:sp>
        <p:nvSpPr>
          <p:cNvPr id="6" name="Date Placeholder 4"/>
          <p:cNvSpPr>
            <a:spLocks noGrp="1"/>
          </p:cNvSpPr>
          <p:nvPr>
            <p:ph type="dt" sz="half" idx="10"/>
          </p:nvPr>
        </p:nvSpPr>
        <p:spPr/>
        <p:txBody>
          <a:bodyPr/>
          <a:lstStyle>
            <a:lvl1pPr>
              <a:defRPr smtClean="0"/>
            </a:lvl1pPr>
          </a:lstStyle>
          <a:p>
            <a:pPr>
              <a:defRPr/>
            </a:pPr>
            <a:fld id="{1799C84C-16E3-43B6-9ADD-519F444ACD71}" type="datetimeFigureOut">
              <a:rPr lang="en-US" altLang="en-US"/>
              <a:pPr>
                <a:defRPr/>
              </a:pPr>
              <a:t>5/11/2020</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19AC7B3-D2C2-4774-85AE-3D301D6E76BA}" type="slidenum">
              <a:rPr lang="en-US" altLang="en-US"/>
              <a:pPr/>
              <a:t>‹#›</a:t>
            </a:fld>
            <a:endParaRPr lang="en-US" altLang="en-US"/>
          </a:p>
        </p:txBody>
      </p:sp>
    </p:spTree>
    <p:extLst>
      <p:ext uri="{BB962C8B-B14F-4D97-AF65-F5344CB8AC3E}">
        <p14:creationId xmlns:p14="http://schemas.microsoft.com/office/powerpoint/2010/main" val="1652317435"/>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16">
            <a:extLst>
              <a:ext uri="{28A0092B-C50C-407E-A947-70E740481C1C}">
                <a14:useLocalDpi xmlns:a14="http://schemas.microsoft.com/office/drawing/2010/main" val="0"/>
              </a:ext>
            </a:extLst>
          </a:blip>
          <a:srcRect l="525" t="511" r="525" b="2998"/>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628650" y="304800"/>
            <a:ext cx="737235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b"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143000" y="1524000"/>
            <a:ext cx="68580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257800" y="5346700"/>
            <a:ext cx="102870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smtClean="0">
                <a:latin typeface="Arial" panose="020B0604020202020204" pitchFamily="34" charset="0"/>
              </a:defRPr>
            </a:lvl1pPr>
          </a:lstStyle>
          <a:p>
            <a:pPr>
              <a:defRPr/>
            </a:pPr>
            <a:fld id="{BBB6A98A-E642-476A-9946-37D5D2E5C49D}" type="datetimeFigureOut">
              <a:rPr lang="en-US" altLang="en-US"/>
              <a:pPr>
                <a:defRPr/>
              </a:pPr>
              <a:t>5/11/2020</a:t>
            </a:fld>
            <a:endParaRPr lang="en-US" altLang="en-US"/>
          </a:p>
        </p:txBody>
      </p:sp>
      <p:sp>
        <p:nvSpPr>
          <p:cNvPr id="5" name="Footer Placeholder 4"/>
          <p:cNvSpPr>
            <a:spLocks noGrp="1"/>
          </p:cNvSpPr>
          <p:nvPr>
            <p:ph type="ftr" sz="quarter" idx="3"/>
          </p:nvPr>
        </p:nvSpPr>
        <p:spPr>
          <a:xfrm>
            <a:off x="1657350" y="5346700"/>
            <a:ext cx="3429000" cy="304800"/>
          </a:xfrm>
          <a:prstGeom prst="rect">
            <a:avLst/>
          </a:prstGeom>
        </p:spPr>
        <p:txBody>
          <a:bodyPr vert="horz" lIns="71323" tIns="35662" rIns="71323" bIns="35662" rtlCol="0" anchor="ctr"/>
          <a:lstStyle>
            <a:lvl1pPr algn="l" defTabSz="713232" eaLnBrk="1" fontAlgn="auto" hangingPunct="1">
              <a:spcBef>
                <a:spcPts val="0"/>
              </a:spcBef>
              <a:spcAft>
                <a:spcPts val="0"/>
              </a:spcAft>
              <a:defRPr sz="800">
                <a:solidFill>
                  <a:schemeClr val="tx1"/>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457950" y="5346700"/>
            <a:ext cx="62865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a:lvl1pPr>
          </a:lstStyle>
          <a:p>
            <a:fld id="{B8B8A195-617A-43E8-905F-54444D968E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700" r:id="rId10"/>
    <p:sldLayoutId id="2147483701" r:id="rId11"/>
    <p:sldLayoutId id="2147483702" r:id="rId12"/>
    <p:sldLayoutId id="2147483695" r:id="rId13"/>
    <p:sldLayoutId id="2147483696" r:id="rId14"/>
  </p:sldLayoutIdLst>
  <p:transition spd="med">
    <p:fade/>
  </p:transition>
  <p:txStyles>
    <p:titleStyle>
      <a:lvl1pPr algn="l" defTabSz="712788" rtl="0" eaLnBrk="0" fontAlgn="base" hangingPunct="0">
        <a:lnSpc>
          <a:spcPct val="90000"/>
        </a:lnSpc>
        <a:spcBef>
          <a:spcPct val="0"/>
        </a:spcBef>
        <a:spcAft>
          <a:spcPct val="0"/>
        </a:spcAft>
        <a:defRPr sz="2500" kern="1200">
          <a:solidFill>
            <a:schemeClr val="tx1"/>
          </a:solidFill>
          <a:latin typeface="+mj-lt"/>
          <a:ea typeface="MS PGothic" panose="020B0600070205080204" pitchFamily="34" charset="-128"/>
          <a:cs typeface="+mj-cs"/>
        </a:defRPr>
      </a:lvl1pPr>
      <a:lvl2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2pPr>
      <a:lvl3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3pPr>
      <a:lvl4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4pPr>
      <a:lvl5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5pPr>
      <a:lvl6pPr marL="4572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6pPr>
      <a:lvl7pPr marL="9144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7pPr>
      <a:lvl8pPr marL="13716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8pPr>
      <a:lvl9pPr marL="18288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9pPr>
    </p:titleStyle>
    <p:bodyStyle>
      <a:lvl1pPr marL="177800" indent="-177800" algn="l" defTabSz="712788" rtl="0" eaLnBrk="0" fontAlgn="base" hangingPunct="0">
        <a:lnSpc>
          <a:spcPct val="90000"/>
        </a:lnSpc>
        <a:spcBef>
          <a:spcPts val="1400"/>
        </a:spcBef>
        <a:spcAft>
          <a:spcPct val="0"/>
        </a:spcAft>
        <a:buFont typeface="Arial" charset="0"/>
        <a:buChar char="•"/>
        <a:defRPr sz="1600" kern="1200">
          <a:solidFill>
            <a:schemeClr val="tx1"/>
          </a:solidFill>
          <a:latin typeface="+mn-lt"/>
          <a:ea typeface="MS PGothic" panose="020B0600070205080204" pitchFamily="34" charset="-128"/>
          <a:cs typeface="+mn-cs"/>
        </a:defRPr>
      </a:lvl1pPr>
      <a:lvl2pPr marL="355600" indent="-141288" algn="l" defTabSz="712788" rtl="0" eaLnBrk="0" fontAlgn="base" hangingPunct="0">
        <a:lnSpc>
          <a:spcPct val="90000"/>
        </a:lnSpc>
        <a:spcBef>
          <a:spcPts val="938"/>
        </a:spcBef>
        <a:spcAft>
          <a:spcPct val="0"/>
        </a:spcAft>
        <a:buFont typeface="Arial" charset="0"/>
        <a:buChar char="•"/>
        <a:defRPr sz="1400" kern="1200">
          <a:solidFill>
            <a:schemeClr val="tx1"/>
          </a:solidFill>
          <a:latin typeface="+mn-lt"/>
          <a:ea typeface="MS PGothic" panose="020B0600070205080204" pitchFamily="34" charset="-128"/>
          <a:cs typeface="+mn-cs"/>
        </a:defRPr>
      </a:lvl2pPr>
      <a:lvl3pPr marL="533400" indent="-141288" algn="l" defTabSz="712788" rtl="0" eaLnBrk="0" fontAlgn="base" hangingPunct="0">
        <a:lnSpc>
          <a:spcPct val="90000"/>
        </a:lnSpc>
        <a:spcBef>
          <a:spcPts val="463"/>
        </a:spcBef>
        <a:spcAft>
          <a:spcPct val="0"/>
        </a:spcAft>
        <a:buFont typeface="Arial" charset="0"/>
        <a:buChar char="•"/>
        <a:defRPr sz="1200" kern="1200">
          <a:solidFill>
            <a:schemeClr val="tx1"/>
          </a:solidFill>
          <a:latin typeface="+mn-lt"/>
          <a:ea typeface="MS PGothic" panose="020B0600070205080204" pitchFamily="34" charset="-128"/>
          <a:cs typeface="+mn-cs"/>
        </a:defRPr>
      </a:lvl3pPr>
      <a:lvl4pPr marL="7127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4pPr>
      <a:lvl5pPr marL="8905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5pPr>
      <a:lvl6pPr marL="1069848"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6pPr>
      <a:lvl7pPr marL="1248156"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7pPr>
      <a:lvl8pPr marL="1426464"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8pPr>
      <a:lvl9pPr marL="1604772"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9pPr>
    </p:bodyStyle>
    <p:otherStyle>
      <a:defPPr>
        <a:defRPr lang="en-US"/>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microsoft.com/office/2007/relationships/hdphoto" Target="../media/hdphoto1.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youtube.com/watch?v=EuWG2MXcaII" TargetMode="Externa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hyperlink" Target="https://vimeo.com/135127640"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94qPL7Mk2A0"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5300"/>
            <a:ext cx="7981950" cy="1041400"/>
          </a:xfrm>
        </p:spPr>
        <p:txBody>
          <a:bodyPr>
            <a:normAutofit fontScale="90000"/>
          </a:bodyPr>
          <a:lstStyle/>
          <a:p>
            <a:r>
              <a:rPr lang="en-US" sz="4000" b="1" dirty="0" smtClean="0">
                <a:ln w="0"/>
                <a:solidFill>
                  <a:schemeClr val="accent1"/>
                </a:solidFill>
                <a:effectLst>
                  <a:outerShdw blurRad="38100" dist="25400" dir="5400000" algn="ctr" rotWithShape="0">
                    <a:srgbClr val="6E747A">
                      <a:alpha val="43000"/>
                    </a:srgbClr>
                  </a:outerShdw>
                </a:effectLst>
              </a:rPr>
              <a:t>Enhancing your child’s print knowledge during </a:t>
            </a:r>
            <a:r>
              <a:rPr lang="en-US" sz="4000" b="1" smtClean="0">
                <a:ln w="0"/>
                <a:solidFill>
                  <a:schemeClr val="accent1"/>
                </a:solidFill>
                <a:effectLst>
                  <a:outerShdw blurRad="38100" dist="25400" dir="5400000" algn="ctr" rotWithShape="0">
                    <a:srgbClr val="6E747A">
                      <a:alpha val="43000"/>
                    </a:srgbClr>
                  </a:outerShdw>
                </a:effectLst>
              </a:rPr>
              <a:t>shared book reading</a:t>
            </a:r>
            <a:endParaRPr lang="en-US" sz="4000" b="1" dirty="0">
              <a:ln w="0"/>
              <a:solidFill>
                <a:schemeClr val="accent1"/>
              </a:solidFill>
              <a:effectLst>
                <a:outerShdw blurRad="38100" dist="25400" dir="5400000" algn="ctr" rotWithShape="0">
                  <a:srgbClr val="6E747A">
                    <a:alpha val="43000"/>
                  </a:srgbClr>
                </a:outerShdw>
              </a:effectLst>
            </a:endParaRPr>
          </a:p>
        </p:txBody>
      </p:sp>
      <p:sp>
        <p:nvSpPr>
          <p:cNvPr id="5" name="Subtitle 2"/>
          <p:cNvSpPr txBox="1">
            <a:spLocks/>
          </p:cNvSpPr>
          <p:nvPr/>
        </p:nvSpPr>
        <p:spPr bwMode="auto">
          <a:xfrm>
            <a:off x="628650" y="2019300"/>
            <a:ext cx="5057775" cy="871537"/>
          </a:xfrm>
          <a:prstGeom prst="rect">
            <a:avLst/>
          </a:prstGeom>
          <a:solidFill>
            <a:schemeClr val="accent5">
              <a:lumMod val="20000"/>
              <a:lumOff val="80000"/>
            </a:schemeClr>
          </a:solidFill>
          <a:ln w="38100">
            <a:solidFill>
              <a:srgbClr val="002060"/>
            </a:solidFill>
          </a:ln>
          <a:extLst/>
        </p:spPr>
        <p:txBody>
          <a:bodyPr vert="horz" wrap="square" lIns="71323" tIns="35662" rIns="71323" bIns="35662" numCol="1" rtlCol="0" anchor="t" anchorCtr="0" compatLnSpc="1">
            <a:prstTxWarp prst="textNoShape">
              <a:avLst/>
            </a:prstTxWarp>
            <a:normAutofit/>
          </a:bodyPr>
          <a:lstStyle>
            <a:lvl1pPr marL="0" indent="0" algn="l" defTabSz="712788" rtl="0" eaLnBrk="0" fontAlgn="base" hangingPunct="0">
              <a:lnSpc>
                <a:spcPct val="90000"/>
              </a:lnSpc>
              <a:spcBef>
                <a:spcPts val="936"/>
              </a:spcBef>
              <a:spcAft>
                <a:spcPct val="0"/>
              </a:spcAft>
              <a:buFont typeface="Arial" charset="0"/>
              <a:buNone/>
              <a:defRPr sz="1900" kern="1200">
                <a:solidFill>
                  <a:schemeClr val="tx1"/>
                </a:solidFill>
                <a:latin typeface="+mj-lt"/>
                <a:ea typeface="MS PGothic" panose="020B0600070205080204" pitchFamily="34" charset="-128"/>
                <a:cs typeface="+mn-cs"/>
              </a:defRPr>
            </a:lvl1pPr>
            <a:lvl2pPr marL="356616" indent="0" algn="ctr" defTabSz="712788" rtl="0" eaLnBrk="0" fontAlgn="base" hangingPunct="0">
              <a:lnSpc>
                <a:spcPct val="90000"/>
              </a:lnSpc>
              <a:spcBef>
                <a:spcPts val="938"/>
              </a:spcBef>
              <a:spcAft>
                <a:spcPct val="0"/>
              </a:spcAft>
              <a:buFont typeface="Arial" charset="0"/>
              <a:buNone/>
              <a:defRPr sz="1600" kern="1200">
                <a:solidFill>
                  <a:schemeClr val="tx1"/>
                </a:solidFill>
                <a:latin typeface="+mn-lt"/>
                <a:ea typeface="MS PGothic" panose="020B0600070205080204" pitchFamily="34" charset="-128"/>
                <a:cs typeface="+mn-cs"/>
              </a:defRPr>
            </a:lvl2pPr>
            <a:lvl3pPr marL="713232" indent="0" algn="ctr" defTabSz="712788" rtl="0" eaLnBrk="0" fontAlgn="base" hangingPunct="0">
              <a:lnSpc>
                <a:spcPct val="90000"/>
              </a:lnSpc>
              <a:spcBef>
                <a:spcPts val="463"/>
              </a:spcBef>
              <a:spcAft>
                <a:spcPct val="0"/>
              </a:spcAft>
              <a:buFont typeface="Arial" charset="0"/>
              <a:buNone/>
              <a:defRPr sz="1400" kern="1200">
                <a:solidFill>
                  <a:schemeClr val="tx1"/>
                </a:solidFill>
                <a:latin typeface="+mn-lt"/>
                <a:ea typeface="MS PGothic" panose="020B0600070205080204" pitchFamily="34" charset="-128"/>
                <a:cs typeface="+mn-cs"/>
              </a:defRPr>
            </a:lvl3pPr>
            <a:lvl4pPr marL="1069848"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4pPr>
            <a:lvl5pPr marL="1426464"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5pPr>
            <a:lvl6pPr marL="1783080"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6pPr>
            <a:lvl7pPr marL="2139696"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7pPr>
            <a:lvl8pPr marL="2496312"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8pPr>
            <a:lvl9pPr marL="2852928"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9pPr>
          </a:lstStyle>
          <a:p>
            <a:r>
              <a:rPr lang="en-US" sz="2400" dirty="0" smtClean="0"/>
              <a:t>Highlighting the forms, functions, and features of print</a:t>
            </a:r>
            <a:endParaRPr lang="en-US" sz="2400" dirty="0"/>
          </a:p>
        </p:txBody>
      </p:sp>
    </p:spTree>
    <p:extLst>
      <p:ext uri="{BB962C8B-B14F-4D97-AF65-F5344CB8AC3E}">
        <p14:creationId xmlns:p14="http://schemas.microsoft.com/office/powerpoint/2010/main" val="1377702637"/>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81200" y="342900"/>
            <a:ext cx="4495800" cy="4514302"/>
          </a:xfrm>
        </p:spPr>
      </p:pic>
    </p:spTree>
    <p:extLst>
      <p:ext uri="{BB962C8B-B14F-4D97-AF65-F5344CB8AC3E}">
        <p14:creationId xmlns:p14="http://schemas.microsoft.com/office/powerpoint/2010/main" val="103380950"/>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13208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Print</a:t>
            </a:r>
            <a:r>
              <a:rPr lang="en-US" dirty="0" smtClean="0">
                <a:latin typeface="Franklin Gothic Book" charset="0"/>
                <a:ea typeface="Franklin Gothic Book" charset="0"/>
                <a:cs typeface="Franklin Gothic Book" charset="0"/>
              </a:rPr>
              <a:t> </a:t>
            </a:r>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Meaning</a:t>
            </a:r>
            <a:endParaRPr lang="en-US"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276226" y="723900"/>
            <a:ext cx="7267574" cy="3695700"/>
          </a:xfrm>
        </p:spPr>
        <p:txBody>
          <a:bodyPr/>
          <a:lstStyle/>
          <a:p>
            <a:r>
              <a:rPr lang="en-US" b="1" dirty="0" smtClean="0"/>
              <a:t>Print function: </a:t>
            </a:r>
            <a:r>
              <a:rPr lang="en-US" dirty="0"/>
              <a:t>T</a:t>
            </a:r>
            <a:r>
              <a:rPr lang="en-US" dirty="0" smtClean="0"/>
              <a:t>he function of print is to carry meaning; some special fonts convey meaning. Sometimes print appears in illustrations (e.g. visible sound)</a:t>
            </a:r>
          </a:p>
          <a:p>
            <a:pPr lvl="1"/>
            <a:r>
              <a:rPr lang="en-US" dirty="0" smtClean="0"/>
              <a:t>“These are </a:t>
            </a:r>
            <a:r>
              <a:rPr lang="en-US" dirty="0" err="1" smtClean="0"/>
              <a:t>piggie’s</a:t>
            </a:r>
            <a:r>
              <a:rPr lang="en-US" dirty="0" smtClean="0"/>
              <a:t> words- he’s talking.”</a:t>
            </a:r>
          </a:p>
          <a:p>
            <a:pPr lvl="1"/>
            <a:r>
              <a:rPr lang="en-US" dirty="0" smtClean="0"/>
              <a:t>“These words are big because he’s angry.”</a:t>
            </a:r>
          </a:p>
          <a:p>
            <a:r>
              <a:rPr lang="en-US" b="1" dirty="0" smtClean="0"/>
              <a:t>Environmental print: </a:t>
            </a:r>
            <a:r>
              <a:rPr lang="en-US" dirty="0"/>
              <a:t>W</a:t>
            </a:r>
            <a:r>
              <a:rPr lang="en-US" dirty="0" smtClean="0"/>
              <a:t>ords present in the environment are portrayed in illustrations (e.g. signs, labels, lists, calendars, recipes, etc.)</a:t>
            </a:r>
          </a:p>
          <a:p>
            <a:pPr lvl="1"/>
            <a:r>
              <a:rPr lang="en-US" dirty="0" smtClean="0"/>
              <a:t>“This jar has the word ‘cookies’ on it.”</a:t>
            </a:r>
          </a:p>
          <a:p>
            <a:pPr lvl="1"/>
            <a:r>
              <a:rPr lang="en-US" dirty="0" smtClean="0"/>
              <a:t>“Let’s read these traffic signs.”</a:t>
            </a:r>
          </a:p>
          <a:p>
            <a:r>
              <a:rPr lang="en-US" b="1" dirty="0" smtClean="0"/>
              <a:t>Concept of reading: </a:t>
            </a:r>
            <a:r>
              <a:rPr lang="en-US" dirty="0" smtClean="0"/>
              <a:t>The function of reading is to convey information or tell a story. There are many things we do when we read.</a:t>
            </a:r>
          </a:p>
          <a:p>
            <a:pPr lvl="1"/>
            <a:r>
              <a:rPr lang="en-US" dirty="0" smtClean="0"/>
              <a:t>“If I want to find out how they solve this problem I will have to keep reading.”</a:t>
            </a:r>
          </a:p>
          <a:p>
            <a:pPr lvl="1"/>
            <a:r>
              <a:rPr lang="en-US" dirty="0" smtClean="0"/>
              <a:t>“Who can tell me some things we do when we read?”</a:t>
            </a:r>
          </a:p>
          <a:p>
            <a:pPr lvl="1"/>
            <a:endParaRPr lang="en-US" dirty="0" smtClean="0"/>
          </a:p>
          <a:p>
            <a:endParaRPr lang="en-US" dirty="0"/>
          </a:p>
        </p:txBody>
      </p:sp>
      <p:sp>
        <p:nvSpPr>
          <p:cNvPr id="8" name="TextBox 7"/>
          <p:cNvSpPr txBox="1"/>
          <p:nvPr/>
        </p:nvSpPr>
        <p:spPr>
          <a:xfrm>
            <a:off x="5334000" y="5299898"/>
            <a:ext cx="1665841" cy="307777"/>
          </a:xfrm>
          <a:prstGeom prst="rect">
            <a:avLst/>
          </a:prstGeom>
          <a:noFill/>
        </p:spPr>
        <p:txBody>
          <a:bodyPr wrap="none" rtlCol="0">
            <a:spAutoFit/>
          </a:bodyPr>
          <a:lstStyle/>
          <a:p>
            <a:r>
              <a:rPr lang="en-US" dirty="0" err="1" smtClean="0"/>
              <a:t>Zucker</a:t>
            </a:r>
            <a:r>
              <a:rPr lang="en-US" dirty="0" smtClean="0"/>
              <a:t> et al., 2009</a:t>
            </a:r>
            <a:endParaRPr lang="en-US" dirty="0"/>
          </a:p>
        </p:txBody>
      </p:sp>
      <p:sp>
        <p:nvSpPr>
          <p:cNvPr id="7" name="Rectangle 6"/>
          <p:cNvSpPr/>
          <p:nvPr/>
        </p:nvSpPr>
        <p:spPr>
          <a:xfrm>
            <a:off x="7467600" y="1333500"/>
            <a:ext cx="1219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“Waiting is Hard”</a:t>
            </a:r>
            <a:endParaRPr lang="en-US" dirty="0"/>
          </a:p>
        </p:txBody>
      </p:sp>
    </p:spTree>
    <p:extLst>
      <p:ext uri="{BB962C8B-B14F-4D97-AF65-F5344CB8AC3E}">
        <p14:creationId xmlns:p14="http://schemas.microsoft.com/office/powerpoint/2010/main" val="710162554"/>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7372350" cy="4191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Book &amp; Print Organization</a:t>
            </a:r>
            <a:endParaRPr lang="en-US" dirty="0"/>
          </a:p>
        </p:txBody>
      </p:sp>
      <p:sp>
        <p:nvSpPr>
          <p:cNvPr id="3" name="Content Placeholder 2"/>
          <p:cNvSpPr>
            <a:spLocks noGrp="1"/>
          </p:cNvSpPr>
          <p:nvPr>
            <p:ph idx="1"/>
          </p:nvPr>
        </p:nvSpPr>
        <p:spPr>
          <a:xfrm>
            <a:off x="381000" y="800100"/>
            <a:ext cx="7543800" cy="3619500"/>
          </a:xfrm>
        </p:spPr>
        <p:txBody>
          <a:bodyPr/>
          <a:lstStyle/>
          <a:p>
            <a:r>
              <a:rPr lang="en-US" b="1" dirty="0" smtClean="0"/>
              <a:t>Page Order: </a:t>
            </a:r>
            <a:r>
              <a:rPr lang="en-US" dirty="0" smtClean="0"/>
              <a:t>the order in which books are read (the physical act of manipulating a book).</a:t>
            </a:r>
          </a:p>
          <a:p>
            <a:pPr lvl="1"/>
            <a:r>
              <a:rPr lang="en-US" dirty="0" smtClean="0"/>
              <a:t>“I read this page first and this page next.”</a:t>
            </a:r>
          </a:p>
          <a:p>
            <a:pPr lvl="1"/>
            <a:r>
              <a:rPr lang="en-US" dirty="0" smtClean="0"/>
              <a:t>“Where is the front of the book?”</a:t>
            </a:r>
          </a:p>
          <a:p>
            <a:r>
              <a:rPr lang="en-US" b="1" dirty="0" smtClean="0"/>
              <a:t>Title of the book: </a:t>
            </a:r>
            <a:r>
              <a:rPr lang="en-US" dirty="0" smtClean="0"/>
              <a:t>the role of the title label and to convey meaning</a:t>
            </a:r>
          </a:p>
          <a:p>
            <a:pPr lvl="1"/>
            <a:r>
              <a:rPr lang="en-US" dirty="0" smtClean="0"/>
              <a:t>“This is the title page. It tells us the name of the book.”</a:t>
            </a:r>
          </a:p>
          <a:p>
            <a:pPr lvl="1"/>
            <a:r>
              <a:rPr lang="en-US" dirty="0" smtClean="0"/>
              <a:t>“The title page tells us this was published in New York.”</a:t>
            </a:r>
          </a:p>
          <a:p>
            <a:r>
              <a:rPr lang="en-US" b="1" dirty="0" smtClean="0"/>
              <a:t>Top and Bottom of Page: </a:t>
            </a:r>
            <a:r>
              <a:rPr lang="en-US" dirty="0" smtClean="0"/>
              <a:t>reading in English occurs from the top of the page to the bottom of the page.</a:t>
            </a:r>
          </a:p>
          <a:p>
            <a:pPr lvl="1"/>
            <a:r>
              <a:rPr lang="en-US" dirty="0" smtClean="0"/>
              <a:t>“This is the top of the page. The writing starts here.”</a:t>
            </a:r>
          </a:p>
          <a:p>
            <a:pPr lvl="1"/>
            <a:r>
              <a:rPr lang="en-US" dirty="0" smtClean="0"/>
              <a:t>(move finger down the page) “I will read this top line, then this line, and then this last line”</a:t>
            </a:r>
          </a:p>
          <a:p>
            <a:pPr lvl="1"/>
            <a:endParaRPr lang="en-US" dirty="0"/>
          </a:p>
        </p:txBody>
      </p:sp>
      <p:sp>
        <p:nvSpPr>
          <p:cNvPr id="6" name="Rectangle 5"/>
          <p:cNvSpPr/>
          <p:nvPr/>
        </p:nvSpPr>
        <p:spPr>
          <a:xfrm>
            <a:off x="7239000" y="1181100"/>
            <a:ext cx="1524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“Down by the Cool of the Pool”</a:t>
            </a:r>
            <a:endParaRPr lang="en-US" dirty="0"/>
          </a:p>
        </p:txBody>
      </p:sp>
    </p:spTree>
    <p:extLst>
      <p:ext uri="{BB962C8B-B14F-4D97-AF65-F5344CB8AC3E}">
        <p14:creationId xmlns:p14="http://schemas.microsoft.com/office/powerpoint/2010/main" val="572679812"/>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0500"/>
            <a:ext cx="7372350" cy="419100"/>
          </a:xfrm>
        </p:spPr>
        <p:txBody>
          <a:bodyPr/>
          <a:lstStyle/>
          <a:p>
            <a:r>
              <a:rPr lang="en-US">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Book &amp; Print </a:t>
            </a:r>
            <a:r>
              <a:rPr lang="en-US"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Organization (cont.)</a:t>
            </a:r>
            <a:endParaRPr lang="en-US" dirty="0"/>
          </a:p>
        </p:txBody>
      </p:sp>
      <p:sp>
        <p:nvSpPr>
          <p:cNvPr id="3" name="Content Placeholder 2"/>
          <p:cNvSpPr>
            <a:spLocks noGrp="1"/>
          </p:cNvSpPr>
          <p:nvPr>
            <p:ph idx="1"/>
          </p:nvPr>
        </p:nvSpPr>
        <p:spPr>
          <a:xfrm>
            <a:off x="248920" y="800100"/>
            <a:ext cx="4267200" cy="3695700"/>
          </a:xfrm>
        </p:spPr>
        <p:txBody>
          <a:bodyPr/>
          <a:lstStyle/>
          <a:p>
            <a:r>
              <a:rPr lang="en-US" b="1" dirty="0" smtClean="0"/>
              <a:t>Print Direction: </a:t>
            </a:r>
            <a:r>
              <a:rPr lang="en-US" dirty="0" smtClean="0"/>
              <a:t>Reading in English must occur from left to right. Some text is printed with unusual orientations or shapes to convey meaning.</a:t>
            </a:r>
          </a:p>
          <a:p>
            <a:pPr lvl="1"/>
            <a:r>
              <a:rPr lang="en-US" dirty="0" smtClean="0"/>
              <a:t>(sweep finger under print) “When I read I go this way”</a:t>
            </a:r>
          </a:p>
          <a:p>
            <a:pPr lvl="1"/>
            <a:r>
              <a:rPr lang="en-US" dirty="0" smtClean="0"/>
              <a:t>“These words are printed at an angle so they’ll look like they’re splashing into the water”</a:t>
            </a:r>
          </a:p>
          <a:p>
            <a:r>
              <a:rPr lang="en-US" b="1" dirty="0" smtClean="0"/>
              <a:t>Author’s role: </a:t>
            </a:r>
            <a:r>
              <a:rPr lang="en-US" dirty="0" smtClean="0"/>
              <a:t>the role of the author(s)/illustrator(s)</a:t>
            </a:r>
          </a:p>
          <a:p>
            <a:pPr lvl="1"/>
            <a:r>
              <a:rPr lang="en-US" dirty="0" smtClean="0"/>
              <a:t>“The author is the person who wrote the words in this book.”</a:t>
            </a:r>
          </a:p>
          <a:p>
            <a:pPr lvl="1"/>
            <a:r>
              <a:rPr lang="en-US" dirty="0" smtClean="0"/>
              <a:t>“The author wrote a dedication to this mother.”</a:t>
            </a:r>
            <a:endParaRPr lang="en-US" dirty="0"/>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ackgroundRemoval t="2198" b="99451" l="4478" r="100000">
                        <a14:backgroundMark x1="36318" y1="52747" x2="36318" y2="52747"/>
                        <a14:backgroundMark x1="30348" y1="39560" x2="30348" y2="39560"/>
                        <a14:backgroundMark x1="39303" y1="53846" x2="39303" y2="53846"/>
                        <a14:backgroundMark x1="15423" y1="57692" x2="15423" y2="57692"/>
                        <a14:backgroundMark x1="23383" y1="68681" x2="23383" y2="68681"/>
                        <a14:backgroundMark x1="22388" y1="28022" x2="22388" y2="28022"/>
                        <a14:backgroundMark x1="27363" y1="73077" x2="27363" y2="73077"/>
                      </a14:backgroundRemoval>
                    </a14:imgEffect>
                  </a14:imgLayer>
                </a14:imgProps>
              </a:ext>
              <a:ext uri="{28A0092B-C50C-407E-A947-70E740481C1C}">
                <a14:useLocalDpi xmlns:a14="http://schemas.microsoft.com/office/drawing/2010/main" val="0"/>
              </a:ext>
            </a:extLst>
          </a:blip>
          <a:stretch>
            <a:fillRect/>
          </a:stretch>
        </p:blipFill>
        <p:spPr>
          <a:xfrm>
            <a:off x="5181600" y="3963065"/>
            <a:ext cx="2255765" cy="2042533"/>
          </a:xfrm>
          <a:prstGeom prst="rect">
            <a:avLst/>
          </a:prstGeom>
        </p:spPr>
      </p:pic>
      <p:sp>
        <p:nvSpPr>
          <p:cNvPr id="8" name="Rectangle 7"/>
          <p:cNvSpPr/>
          <p:nvPr/>
        </p:nvSpPr>
        <p:spPr>
          <a:xfrm>
            <a:off x="4785482" y="2667665"/>
            <a:ext cx="1524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“Down by the Cool of the Pool”</a:t>
            </a:r>
            <a:endParaRPr lang="en-US" dirty="0"/>
          </a:p>
        </p:txBody>
      </p:sp>
    </p:spTree>
    <p:extLst>
      <p:ext uri="{BB962C8B-B14F-4D97-AF65-F5344CB8AC3E}">
        <p14:creationId xmlns:p14="http://schemas.microsoft.com/office/powerpoint/2010/main" val="1811254965"/>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143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Letters</a:t>
            </a:r>
            <a:endParaRPr lang="en-US" dirty="0"/>
          </a:p>
        </p:txBody>
      </p:sp>
      <p:sp>
        <p:nvSpPr>
          <p:cNvPr id="3" name="Content Placeholder 2"/>
          <p:cNvSpPr>
            <a:spLocks noGrp="1"/>
          </p:cNvSpPr>
          <p:nvPr>
            <p:ph idx="1"/>
          </p:nvPr>
        </p:nvSpPr>
        <p:spPr>
          <a:xfrm>
            <a:off x="304800" y="723900"/>
            <a:ext cx="7696200" cy="3352800"/>
          </a:xfrm>
        </p:spPr>
        <p:txBody>
          <a:bodyPr/>
          <a:lstStyle/>
          <a:p>
            <a:r>
              <a:rPr lang="en-US" b="1" dirty="0" smtClean="0"/>
              <a:t>Names of Letters: </a:t>
            </a:r>
            <a:r>
              <a:rPr lang="en-US" dirty="0" smtClean="0"/>
              <a:t>there are names for all 26 letters</a:t>
            </a:r>
          </a:p>
          <a:p>
            <a:pPr lvl="1"/>
            <a:r>
              <a:rPr lang="en-US" dirty="0" smtClean="0"/>
              <a:t>“I can see a word on this page that starts with an R!”</a:t>
            </a:r>
          </a:p>
          <a:p>
            <a:pPr lvl="1"/>
            <a:r>
              <a:rPr lang="en-US" dirty="0" smtClean="0"/>
              <a:t>“Can you find the letter S?”</a:t>
            </a:r>
          </a:p>
          <a:p>
            <a:r>
              <a:rPr lang="en-US" b="1" dirty="0" smtClean="0"/>
              <a:t>Concept of Letter: </a:t>
            </a:r>
            <a:r>
              <a:rPr lang="en-US" dirty="0" smtClean="0"/>
              <a:t>the purpose of letters in forming words. The same letters can be used in many ways.</a:t>
            </a:r>
          </a:p>
          <a:p>
            <a:pPr lvl="1"/>
            <a:r>
              <a:rPr lang="en-US" dirty="0" smtClean="0"/>
              <a:t>“I see the same letter in these two words”</a:t>
            </a:r>
          </a:p>
          <a:p>
            <a:pPr lvl="1"/>
            <a:r>
              <a:rPr lang="en-US" dirty="0" smtClean="0"/>
              <a:t>“There are four letters in the word </a:t>
            </a:r>
            <a:r>
              <a:rPr lang="en-US" i="1" dirty="0" smtClean="0"/>
              <a:t>pool”</a:t>
            </a:r>
          </a:p>
          <a:p>
            <a:r>
              <a:rPr lang="en-US" b="1" dirty="0" smtClean="0"/>
              <a:t>Upper and Lowercase Letters: </a:t>
            </a:r>
            <a:r>
              <a:rPr lang="en-US" dirty="0" smtClean="0"/>
              <a:t>letters come in two forms</a:t>
            </a:r>
          </a:p>
          <a:p>
            <a:pPr lvl="1"/>
            <a:r>
              <a:rPr lang="en-US" dirty="0" smtClean="0"/>
              <a:t>“This is a capital D. Donkey has a capital D in his name.”</a:t>
            </a:r>
          </a:p>
          <a:p>
            <a:pPr lvl="1"/>
            <a:r>
              <a:rPr lang="en-US" dirty="0" smtClean="0"/>
              <a:t>“Uppercase S has the same shape as lowercase s.”</a:t>
            </a:r>
          </a:p>
          <a:p>
            <a:pPr lvl="1"/>
            <a:endParaRPr lang="en-US" dirty="0"/>
          </a:p>
          <a:p>
            <a:pPr lvl="1"/>
            <a:endParaRPr lang="en-US" dirty="0"/>
          </a:p>
        </p:txBody>
      </p:sp>
      <p:sp>
        <p:nvSpPr>
          <p:cNvPr id="8" name="Rectangle 7"/>
          <p:cNvSpPr/>
          <p:nvPr/>
        </p:nvSpPr>
        <p:spPr>
          <a:xfrm>
            <a:off x="6248400" y="2817446"/>
            <a:ext cx="1524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“Down by the Cool of the Pool”</a:t>
            </a:r>
            <a:endParaRPr lang="en-US" dirty="0"/>
          </a:p>
        </p:txBody>
      </p:sp>
    </p:spTree>
    <p:extLst>
      <p:ext uri="{BB962C8B-B14F-4D97-AF65-F5344CB8AC3E}">
        <p14:creationId xmlns:p14="http://schemas.microsoft.com/office/powerpoint/2010/main" val="835974179"/>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0875" y="1905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Words</a:t>
            </a:r>
            <a:endParaRPr lang="en-US" dirty="0"/>
          </a:p>
        </p:txBody>
      </p:sp>
      <p:sp>
        <p:nvSpPr>
          <p:cNvPr id="3" name="Content Placeholder 2"/>
          <p:cNvSpPr>
            <a:spLocks noGrp="1"/>
          </p:cNvSpPr>
          <p:nvPr>
            <p:ph idx="1"/>
          </p:nvPr>
        </p:nvSpPr>
        <p:spPr>
          <a:xfrm>
            <a:off x="676275" y="876300"/>
            <a:ext cx="6781800" cy="2895600"/>
          </a:xfrm>
        </p:spPr>
        <p:txBody>
          <a:bodyPr/>
          <a:lstStyle/>
          <a:p>
            <a:r>
              <a:rPr lang="en-US" b="1" dirty="0" smtClean="0"/>
              <a:t>Concept of Word in Print: </a:t>
            </a:r>
            <a:r>
              <a:rPr lang="en-US" dirty="0"/>
              <a:t>W</a:t>
            </a:r>
            <a:r>
              <a:rPr lang="en-US" dirty="0" smtClean="0"/>
              <a:t>ords are distinct units of print and are different from letters</a:t>
            </a:r>
          </a:p>
          <a:p>
            <a:pPr lvl="1"/>
            <a:r>
              <a:rPr lang="en-US" dirty="0" smtClean="0"/>
              <a:t>“Let’s count the words on this page”</a:t>
            </a:r>
          </a:p>
          <a:p>
            <a:pPr lvl="1"/>
            <a:r>
              <a:rPr lang="en-US" dirty="0" smtClean="0"/>
              <a:t>“Can you point to just one word?”</a:t>
            </a:r>
          </a:p>
          <a:p>
            <a:r>
              <a:rPr lang="en-US" b="1" dirty="0" smtClean="0"/>
              <a:t>Short vs. Long Words: </a:t>
            </a:r>
            <a:r>
              <a:rPr lang="en-US" dirty="0"/>
              <a:t>W</a:t>
            </a:r>
            <a:r>
              <a:rPr lang="en-US" dirty="0" smtClean="0"/>
              <a:t>ords have different structures. Some words are short, others are long.</a:t>
            </a:r>
          </a:p>
          <a:p>
            <a:pPr lvl="1"/>
            <a:r>
              <a:rPr lang="en-US" i="1" dirty="0" smtClean="0"/>
              <a:t>“Surprise</a:t>
            </a:r>
            <a:r>
              <a:rPr lang="en-US" dirty="0" smtClean="0"/>
              <a:t> is a long word. It has lots of letters.” </a:t>
            </a:r>
          </a:p>
          <a:p>
            <a:pPr lvl="1"/>
            <a:r>
              <a:rPr lang="en-US" dirty="0" smtClean="0"/>
              <a:t>“Which word is longer – </a:t>
            </a:r>
            <a:r>
              <a:rPr lang="en-US" i="1" dirty="0" smtClean="0"/>
              <a:t>together</a:t>
            </a:r>
            <a:r>
              <a:rPr lang="en-US" dirty="0" smtClean="0"/>
              <a:t> or </a:t>
            </a:r>
            <a:r>
              <a:rPr lang="en-US" i="1" dirty="0" smtClean="0"/>
              <a:t>frog</a:t>
            </a:r>
            <a:r>
              <a:rPr lang="en-US" dirty="0" smtClean="0"/>
              <a:t>?”</a:t>
            </a:r>
          </a:p>
          <a:p>
            <a:endParaRPr lang="en-US" dirty="0"/>
          </a:p>
        </p:txBody>
      </p:sp>
      <p:sp>
        <p:nvSpPr>
          <p:cNvPr id="6" name="Rectangle 5"/>
          <p:cNvSpPr/>
          <p:nvPr/>
        </p:nvSpPr>
        <p:spPr>
          <a:xfrm>
            <a:off x="6324600" y="2667000"/>
            <a:ext cx="1524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“Down by the Cool of the Pool”</a:t>
            </a:r>
            <a:endParaRPr lang="en-US" dirty="0"/>
          </a:p>
        </p:txBody>
      </p:sp>
    </p:spTree>
    <p:extLst>
      <p:ext uri="{BB962C8B-B14F-4D97-AF65-F5344CB8AC3E}">
        <p14:creationId xmlns:p14="http://schemas.microsoft.com/office/powerpoint/2010/main" val="1798514063"/>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667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Words (cont.)</a:t>
            </a:r>
            <a:endParaRPr lang="en-US" dirty="0"/>
          </a:p>
        </p:txBody>
      </p:sp>
      <p:sp>
        <p:nvSpPr>
          <p:cNvPr id="3" name="Content Placeholder 2"/>
          <p:cNvSpPr>
            <a:spLocks noGrp="1"/>
          </p:cNvSpPr>
          <p:nvPr>
            <p:ph idx="1"/>
          </p:nvPr>
        </p:nvSpPr>
        <p:spPr>
          <a:xfrm>
            <a:off x="381000" y="1104900"/>
            <a:ext cx="7620000" cy="3314700"/>
          </a:xfrm>
        </p:spPr>
        <p:txBody>
          <a:bodyPr/>
          <a:lstStyle/>
          <a:p>
            <a:r>
              <a:rPr lang="en-US" b="1" dirty="0"/>
              <a:t>Letters vs. Words: </a:t>
            </a:r>
            <a:r>
              <a:rPr lang="en-US" dirty="0"/>
              <a:t>letters make up words</a:t>
            </a:r>
          </a:p>
          <a:p>
            <a:pPr lvl="1"/>
            <a:r>
              <a:rPr lang="en-US" dirty="0" smtClean="0"/>
              <a:t>“This </a:t>
            </a:r>
            <a:r>
              <a:rPr lang="en-US" dirty="0"/>
              <a:t>is the letter D. It is in the word </a:t>
            </a:r>
            <a:r>
              <a:rPr lang="en-US" i="1" dirty="0"/>
              <a:t>donkey</a:t>
            </a:r>
            <a:r>
              <a:rPr lang="en-US" dirty="0"/>
              <a:t> and </a:t>
            </a:r>
            <a:r>
              <a:rPr lang="en-US" i="1" dirty="0"/>
              <a:t>dance</a:t>
            </a:r>
            <a:r>
              <a:rPr lang="en-US" dirty="0" smtClean="0"/>
              <a:t>.”</a:t>
            </a:r>
            <a:endParaRPr lang="en-US" dirty="0"/>
          </a:p>
          <a:p>
            <a:pPr lvl="1"/>
            <a:r>
              <a:rPr lang="en-US" dirty="0" smtClean="0"/>
              <a:t>“This </a:t>
            </a:r>
            <a:r>
              <a:rPr lang="en-US" dirty="0"/>
              <a:t>is the word </a:t>
            </a:r>
            <a:r>
              <a:rPr lang="en-US" i="1" dirty="0"/>
              <a:t>pool</a:t>
            </a:r>
            <a:r>
              <a:rPr lang="en-US" dirty="0"/>
              <a:t>. P-o-o-l spells </a:t>
            </a:r>
            <a:r>
              <a:rPr lang="en-US" i="1" dirty="0"/>
              <a:t>pool</a:t>
            </a:r>
            <a:r>
              <a:rPr lang="en-US" dirty="0" smtClean="0"/>
              <a:t>.”</a:t>
            </a:r>
            <a:endParaRPr lang="en-US" dirty="0"/>
          </a:p>
          <a:p>
            <a:r>
              <a:rPr lang="en-US" b="1" dirty="0"/>
              <a:t>Word Identification: </a:t>
            </a:r>
            <a:r>
              <a:rPr lang="en-US" dirty="0"/>
              <a:t>some familiar or meaningful words can be identified</a:t>
            </a:r>
          </a:p>
          <a:p>
            <a:pPr lvl="1"/>
            <a:r>
              <a:rPr lang="en-US" dirty="0" smtClean="0"/>
              <a:t>“This </a:t>
            </a:r>
            <a:r>
              <a:rPr lang="en-US" dirty="0"/>
              <a:t>is a picture of a duck. The word </a:t>
            </a:r>
            <a:r>
              <a:rPr lang="en-US" i="1" dirty="0"/>
              <a:t>duck</a:t>
            </a:r>
            <a:r>
              <a:rPr lang="en-US" dirty="0"/>
              <a:t> is written beside it</a:t>
            </a:r>
            <a:r>
              <a:rPr lang="en-US" dirty="0" smtClean="0"/>
              <a:t>.”</a:t>
            </a:r>
            <a:endParaRPr lang="en-US" dirty="0"/>
          </a:p>
          <a:p>
            <a:pPr lvl="1"/>
            <a:r>
              <a:rPr lang="en-US" dirty="0" smtClean="0"/>
              <a:t>“This </a:t>
            </a:r>
            <a:r>
              <a:rPr lang="en-US" dirty="0"/>
              <a:t>is the word </a:t>
            </a:r>
            <a:r>
              <a:rPr lang="en-US" i="1" dirty="0" smtClean="0"/>
              <a:t>and</a:t>
            </a:r>
            <a:r>
              <a:rPr lang="en-US" dirty="0" smtClean="0"/>
              <a:t>. </a:t>
            </a:r>
            <a:r>
              <a:rPr lang="en-US" dirty="0"/>
              <a:t>It’s in this book a lot</a:t>
            </a:r>
            <a:r>
              <a:rPr lang="en-US" dirty="0" smtClean="0"/>
              <a:t>!”</a:t>
            </a:r>
            <a:endParaRPr lang="en-US" dirty="0"/>
          </a:p>
          <a:p>
            <a:endParaRPr lang="en-US" dirty="0"/>
          </a:p>
        </p:txBody>
      </p:sp>
      <p:sp>
        <p:nvSpPr>
          <p:cNvPr id="7" name="Rectangle 6"/>
          <p:cNvSpPr/>
          <p:nvPr/>
        </p:nvSpPr>
        <p:spPr>
          <a:xfrm>
            <a:off x="6991350" y="533888"/>
            <a:ext cx="1524000" cy="1295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“Down by the Cool of the Pool”</a:t>
            </a:r>
            <a:endParaRPr lang="en-US" dirty="0"/>
          </a:p>
        </p:txBody>
      </p:sp>
      <p:sp>
        <p:nvSpPr>
          <p:cNvPr id="8" name="Rectangle 7"/>
          <p:cNvSpPr/>
          <p:nvPr/>
        </p:nvSpPr>
        <p:spPr>
          <a:xfrm>
            <a:off x="1295400" y="3314700"/>
            <a:ext cx="1219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“Waiting is Hard”</a:t>
            </a:r>
            <a:endParaRPr lang="en-US" dirty="0"/>
          </a:p>
        </p:txBody>
      </p:sp>
    </p:spTree>
    <p:extLst>
      <p:ext uri="{BB962C8B-B14F-4D97-AF65-F5344CB8AC3E}">
        <p14:creationId xmlns:p14="http://schemas.microsoft.com/office/powerpoint/2010/main" val="1967151042"/>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Why focus on print awareness?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771525" y="1047750"/>
            <a:ext cx="6858000" cy="514350"/>
          </a:xfrm>
        </p:spPr>
        <p:txBody>
          <a:bodyPr/>
          <a:lstStyle/>
          <a:p>
            <a:r>
              <a:rPr lang="en-US" altLang="en-US" dirty="0" smtClean="0"/>
              <a:t>Emergent Literacy: the </a:t>
            </a:r>
            <a:r>
              <a:rPr lang="en-US" altLang="en-US" dirty="0"/>
              <a:t>set of skills that lead to the eventual acquisition of reading</a:t>
            </a:r>
            <a:r>
              <a:rPr lang="en-US" altLang="en-US" sz="1200" dirty="0"/>
              <a:t> (</a:t>
            </a:r>
            <a:r>
              <a:rPr lang="en-US" altLang="en-US" sz="1200" dirty="0" err="1"/>
              <a:t>Sulzby</a:t>
            </a:r>
            <a:r>
              <a:rPr lang="en-US" altLang="en-US" sz="1200" dirty="0"/>
              <a:t>, 1989)</a:t>
            </a:r>
            <a:endParaRPr lang="en-US" altLang="en-US" dirty="0"/>
          </a:p>
          <a:p>
            <a:endParaRPr lang="en-US" dirty="0"/>
          </a:p>
        </p:txBody>
      </p:sp>
      <p:sp>
        <p:nvSpPr>
          <p:cNvPr id="4" name="Rounded Rectangle 3"/>
          <p:cNvSpPr/>
          <p:nvPr/>
        </p:nvSpPr>
        <p:spPr>
          <a:xfrm>
            <a:off x="838200" y="1638300"/>
            <a:ext cx="6629400" cy="1143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u="sng" dirty="0">
                <a:solidFill>
                  <a:schemeClr val="tx1"/>
                </a:solidFill>
                <a:latin typeface="Georgia" panose="02040502050405020303" pitchFamily="18" charset="0"/>
              </a:rPr>
              <a:t>Comprehension skills</a:t>
            </a:r>
            <a:r>
              <a:rPr lang="en-US" sz="2400" dirty="0">
                <a:solidFill>
                  <a:schemeClr val="tx1"/>
                </a:solidFill>
                <a:latin typeface="Georgia" panose="02040502050405020303" pitchFamily="18" charset="0"/>
              </a:rPr>
              <a:t>: vocabulary, print concept knowledge</a:t>
            </a:r>
          </a:p>
        </p:txBody>
      </p:sp>
      <p:sp>
        <p:nvSpPr>
          <p:cNvPr id="7" name="Rounded Rectangle 6"/>
          <p:cNvSpPr/>
          <p:nvPr/>
        </p:nvSpPr>
        <p:spPr>
          <a:xfrm>
            <a:off x="885825" y="3086100"/>
            <a:ext cx="6629400" cy="1143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u="sng" dirty="0">
                <a:solidFill>
                  <a:schemeClr val="tx1"/>
                </a:solidFill>
                <a:latin typeface="Georgia" panose="02040502050405020303" pitchFamily="18" charset="0"/>
              </a:rPr>
              <a:t>Decoding skills</a:t>
            </a:r>
            <a:r>
              <a:rPr lang="en-US" sz="2400" dirty="0">
                <a:solidFill>
                  <a:schemeClr val="tx1"/>
                </a:solidFill>
                <a:latin typeface="Georgia" panose="02040502050405020303" pitchFamily="18" charset="0"/>
              </a:rPr>
              <a:t>: phonological awareness, alphabet knowledge</a:t>
            </a:r>
          </a:p>
        </p:txBody>
      </p:sp>
      <p:sp>
        <p:nvSpPr>
          <p:cNvPr id="8" name="Rectangle 7"/>
          <p:cNvSpPr/>
          <p:nvPr/>
        </p:nvSpPr>
        <p:spPr>
          <a:xfrm>
            <a:off x="3810498" y="2472035"/>
            <a:ext cx="684803" cy="923330"/>
          </a:xfrm>
          <a:prstGeom prst="rect">
            <a:avLst/>
          </a:prstGeom>
          <a:noFill/>
        </p:spPr>
        <p:txBody>
          <a:bodyPr wrap="none" lIns="91440" tIns="45720" rIns="91440" bIns="45720">
            <a:spAutoFit/>
          </a:bodyPr>
          <a:lstStyle/>
          <a:p>
            <a:pPr algn="ctr"/>
            <a:r>
              <a:rPr lang="en-US" sz="5400" b="1" cap="none" spc="0" smtClean="0">
                <a:ln w="22225">
                  <a:solidFill>
                    <a:schemeClr val="accent2"/>
                  </a:solidFill>
                  <a:prstDash val="solid"/>
                </a:ln>
                <a:solidFill>
                  <a:schemeClr val="accent2">
                    <a:lumMod val="40000"/>
                    <a:lumOff val="60000"/>
                  </a:schemeClr>
                </a:solidFill>
                <a:effectLst/>
              </a:rPr>
              <a:t>&amp;</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5" name="TextBox 4"/>
          <p:cNvSpPr txBox="1"/>
          <p:nvPr/>
        </p:nvSpPr>
        <p:spPr>
          <a:xfrm>
            <a:off x="1724025" y="4657755"/>
            <a:ext cx="5181600" cy="523220"/>
          </a:xfrm>
          <a:prstGeom prst="rect">
            <a:avLst/>
          </a:prstGeom>
          <a:noFill/>
        </p:spPr>
        <p:txBody>
          <a:bodyPr wrap="square" rtlCol="0">
            <a:spAutoFit/>
          </a:bodyPr>
          <a:lstStyle/>
          <a:p>
            <a:r>
              <a:rPr lang="en-US" dirty="0" smtClean="0"/>
              <a:t>Phonological awareness and print knowledge </a:t>
            </a:r>
            <a:r>
              <a:rPr lang="en-US" smtClean="0"/>
              <a:t>are strongly predictive </a:t>
            </a:r>
            <a:r>
              <a:rPr lang="en-US" dirty="0" smtClean="0"/>
              <a:t>of later reading abilities (Ambrose et al., 2012)</a:t>
            </a:r>
            <a:endParaRPr lang="en-US" dirty="0"/>
          </a:p>
        </p:txBody>
      </p:sp>
    </p:spTree>
    <p:extLst>
      <p:ext uri="{BB962C8B-B14F-4D97-AF65-F5344CB8AC3E}">
        <p14:creationId xmlns:p14="http://schemas.microsoft.com/office/powerpoint/2010/main" val="110795405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981950" cy="6477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Phonological Awareness – incorporating it into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762000" y="1257300"/>
            <a:ext cx="6858000" cy="2895600"/>
          </a:xfrm>
        </p:spPr>
        <p:txBody>
          <a:bodyPr/>
          <a:lstStyle/>
          <a:p>
            <a:r>
              <a:rPr lang="en-US" altLang="en-US" dirty="0"/>
              <a:t>Awareness of sounds in a language </a:t>
            </a:r>
            <a:r>
              <a:rPr lang="en-US" altLang="en-US" dirty="0" smtClean="0"/>
              <a:t>independent </a:t>
            </a:r>
            <a:r>
              <a:rPr lang="en-US" altLang="en-US" dirty="0"/>
              <a:t>of </a:t>
            </a:r>
            <a:r>
              <a:rPr lang="en-US" altLang="en-US" dirty="0" smtClean="0"/>
              <a:t>meaning. It is a b</a:t>
            </a:r>
            <a:r>
              <a:rPr lang="en-US" dirty="0" smtClean="0"/>
              <a:t>road </a:t>
            </a:r>
            <a:r>
              <a:rPr lang="en-US" dirty="0"/>
              <a:t>skill that includes identifying and manipulating units of oral language – parts such as words, syllables, and onsets and rhymes</a:t>
            </a:r>
            <a:r>
              <a:rPr lang="en-US" dirty="0" smtClean="0"/>
              <a:t>.</a:t>
            </a:r>
          </a:p>
          <a:p>
            <a:r>
              <a:rPr lang="en-US" dirty="0" smtClean="0"/>
              <a:t>The development of phonological awareness can be incorporated into activities that manipulate sound patterns in the language</a:t>
            </a:r>
          </a:p>
          <a:p>
            <a:pPr lvl="1"/>
            <a:r>
              <a:rPr lang="en-US" dirty="0" smtClean="0"/>
              <a:t>Rhyming words: Down by the </a:t>
            </a:r>
            <a:r>
              <a:rPr lang="en-US" b="1" u="sng" dirty="0" smtClean="0"/>
              <a:t>Cool</a:t>
            </a:r>
            <a:r>
              <a:rPr lang="en-US" dirty="0" smtClean="0"/>
              <a:t> of the </a:t>
            </a:r>
            <a:r>
              <a:rPr lang="en-US" b="1" u="sng" dirty="0" smtClean="0"/>
              <a:t>Pool</a:t>
            </a:r>
          </a:p>
          <a:p>
            <a:pPr lvl="1"/>
            <a:r>
              <a:rPr lang="en-US" dirty="0" smtClean="0"/>
              <a:t>May create an activity that highlights a specific skill such as encouraging a child to clap the number of sounds in the word “cat” or number of syllables in the word ”donkey”</a:t>
            </a:r>
          </a:p>
          <a:p>
            <a:pPr lvl="1"/>
            <a:r>
              <a:rPr lang="en-US" dirty="0" smtClean="0"/>
              <a:t>Alphabetic principle: how letters are related to sounds</a:t>
            </a:r>
          </a:p>
          <a:p>
            <a:pPr lvl="1"/>
            <a:r>
              <a:rPr lang="en-US" dirty="0" smtClean="0"/>
              <a:t>Providing opportunities for children to manipulate the sounds they hear and link the sounds together to make new word and phrases supports reading acquisition</a:t>
            </a:r>
            <a:endParaRPr lang="en-US" dirty="0"/>
          </a:p>
        </p:txBody>
      </p:sp>
      <p:sp>
        <p:nvSpPr>
          <p:cNvPr id="4" name="TextBox 3"/>
          <p:cNvSpPr txBox="1"/>
          <p:nvPr/>
        </p:nvSpPr>
        <p:spPr>
          <a:xfrm>
            <a:off x="5074170" y="4557010"/>
            <a:ext cx="1835759" cy="307777"/>
          </a:xfrm>
          <a:prstGeom prst="rect">
            <a:avLst/>
          </a:prstGeom>
          <a:noFill/>
        </p:spPr>
        <p:txBody>
          <a:bodyPr wrap="none" rtlCol="0">
            <a:spAutoFit/>
          </a:bodyPr>
          <a:lstStyle/>
          <a:p>
            <a:r>
              <a:rPr lang="en-US" dirty="0" smtClean="0"/>
              <a:t>Ambrose et al., 2012</a:t>
            </a:r>
            <a:endParaRPr lang="en-US" dirty="0"/>
          </a:p>
        </p:txBody>
      </p:sp>
    </p:spTree>
    <p:extLst>
      <p:ext uri="{BB962C8B-B14F-4D97-AF65-F5344CB8AC3E}">
        <p14:creationId xmlns:p14="http://schemas.microsoft.com/office/powerpoint/2010/main" val="84308409"/>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
            <a:ext cx="7372350" cy="4191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What does the research say?</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04800" y="715191"/>
            <a:ext cx="7543800" cy="3467100"/>
          </a:xfrm>
        </p:spPr>
        <p:txBody>
          <a:bodyPr/>
          <a:lstStyle/>
          <a:p>
            <a:r>
              <a:rPr lang="en-US" sz="1200" dirty="0" smtClean="0"/>
              <a:t>Justice et al., 2000: 28 parent-child pairs (4 </a:t>
            </a:r>
            <a:r>
              <a:rPr lang="en-US" sz="1200" dirty="0" err="1" smtClean="0"/>
              <a:t>y.o</a:t>
            </a:r>
            <a:r>
              <a:rPr lang="en-US" sz="1200" dirty="0" smtClean="0"/>
              <a:t>.) implemented a 16-session book reading program in their homes over 4 weeks. Parents in experimental group integrated verbal and nonverbal references to print during the reading sessions. Parents in control group read books as they normally would. After the 4 weeks, children in the experimental group exhibited significantly greater growth on measure of </a:t>
            </a:r>
            <a:r>
              <a:rPr lang="en-US" sz="1200" b="1" u="sng" dirty="0" smtClean="0"/>
              <a:t>print concepts, concept of word, and word identification.</a:t>
            </a:r>
          </a:p>
          <a:p>
            <a:r>
              <a:rPr lang="en-US" sz="1200" dirty="0" smtClean="0"/>
              <a:t>Justice et al., 2009: Study examined impact of teacher use of print referencing style during storybook reading on 106 preschool children at risk (i.e. poverty, family stress, developmental problems) during a 30-week period. </a:t>
            </a:r>
          </a:p>
          <a:p>
            <a:pPr lvl="1"/>
            <a:r>
              <a:rPr lang="en-US" sz="1100" dirty="0" smtClean="0"/>
              <a:t>Attended a day training, received a manual for implementing referencing techniques, followed instructional sequence over the course of an academic year for teaching print instruction within shared reading</a:t>
            </a:r>
          </a:p>
          <a:p>
            <a:r>
              <a:rPr lang="en-US" sz="1200" dirty="0" smtClean="0"/>
              <a:t>Results were compared to other teachers who used their normal reading style. Pre and post measures looked at print concept knowledge, alphabet knowledge, and name writing. Results showed that children in print referencing classrooms had statistically higher gain scores on </a:t>
            </a:r>
            <a:r>
              <a:rPr lang="en-US" sz="1200" b="1" u="sng" dirty="0" smtClean="0"/>
              <a:t>print concept knowledge and alphabet knowledge</a:t>
            </a:r>
            <a:r>
              <a:rPr lang="en-US" sz="1200" dirty="0" smtClean="0"/>
              <a:t> and higher gains in </a:t>
            </a:r>
            <a:r>
              <a:rPr lang="en-US" sz="1200" b="1" u="sng" dirty="0" smtClean="0"/>
              <a:t>name writing</a:t>
            </a:r>
            <a:r>
              <a:rPr lang="en-US" sz="1200" b="1" dirty="0" smtClean="0"/>
              <a:t> </a:t>
            </a:r>
            <a:r>
              <a:rPr lang="en-US" sz="1200" dirty="0" smtClean="0"/>
              <a:t>(not statistically significant).</a:t>
            </a:r>
          </a:p>
          <a:p>
            <a:r>
              <a:rPr lang="en-US" sz="1200" dirty="0" smtClean="0"/>
              <a:t>Some form of training in phonological awareness, specifically print knowledge, is likely to yield growth in children’s skills related to later reading and writing achievement (National Early Literacy Panel, 2004)</a:t>
            </a:r>
          </a:p>
          <a:p>
            <a:endParaRPr lang="en-US" dirty="0"/>
          </a:p>
        </p:txBody>
      </p:sp>
    </p:spTree>
    <p:extLst>
      <p:ext uri="{BB962C8B-B14F-4D97-AF65-F5344CB8AC3E}">
        <p14:creationId xmlns:p14="http://schemas.microsoft.com/office/powerpoint/2010/main" val="1528624638"/>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860" y="190500"/>
            <a:ext cx="7372350" cy="495300"/>
          </a:xfrm>
        </p:spPr>
        <p:txBody>
          <a:bodyPr/>
          <a:lstStyle/>
          <a:p>
            <a:r>
              <a:rPr lang="en-US" sz="2800" b="1" dirty="0" smtClean="0">
                <a:ln w="0"/>
                <a:solidFill>
                  <a:schemeClr val="accent1"/>
                </a:solidFill>
                <a:effectLst>
                  <a:outerShdw blurRad="38100" dist="25400" dir="5400000" algn="ctr" rotWithShape="0">
                    <a:srgbClr val="6E747A">
                      <a:alpha val="43000"/>
                    </a:srgbClr>
                  </a:outerShdw>
                </a:effectLst>
              </a:rPr>
              <a:t>Pre-questionnaire Overview</a:t>
            </a:r>
            <a:endParaRPr lang="en-US" sz="2800" b="1" dirty="0">
              <a:ln w="0"/>
              <a:solidFill>
                <a:schemeClr val="accent1"/>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419100" y="802292"/>
            <a:ext cx="7372350" cy="381000"/>
          </a:xfrm>
        </p:spPr>
        <p:txBody>
          <a:bodyPr/>
          <a:lstStyle/>
          <a:p>
            <a:pPr marL="0" lvl="0" indent="0">
              <a:buNone/>
            </a:pPr>
            <a:r>
              <a:rPr lang="en-US" sz="2000" dirty="0" smtClean="0"/>
              <a:t>Using print </a:t>
            </a:r>
            <a:r>
              <a:rPr lang="en-US" sz="2000" dirty="0"/>
              <a:t>referencing during book </a:t>
            </a:r>
            <a:r>
              <a:rPr lang="en-US" sz="2000" dirty="0" smtClean="0"/>
              <a:t>reading with your child </a:t>
            </a:r>
            <a:r>
              <a:rPr lang="en-US" sz="2000" dirty="0"/>
              <a:t>may include one of the following:</a:t>
            </a:r>
          </a:p>
          <a:p>
            <a:pPr marL="0" indent="0">
              <a:buNone/>
            </a:pPr>
            <a:endParaRPr lang="en-US" dirty="0"/>
          </a:p>
        </p:txBody>
      </p:sp>
      <p:sp>
        <p:nvSpPr>
          <p:cNvPr id="4" name="TextBox 3"/>
          <p:cNvSpPr txBox="1"/>
          <p:nvPr/>
        </p:nvSpPr>
        <p:spPr>
          <a:xfrm>
            <a:off x="623570" y="2545992"/>
            <a:ext cx="7239000" cy="307777"/>
          </a:xfrm>
          <a:prstGeom prst="rect">
            <a:avLst/>
          </a:prstGeom>
          <a:noFill/>
        </p:spPr>
        <p:txBody>
          <a:bodyPr wrap="square" rtlCol="0">
            <a:spAutoFit/>
          </a:bodyPr>
          <a:lstStyle/>
          <a:p>
            <a:pPr marL="342900" lvl="0" indent="-342900">
              <a:buFont typeface="+mj-lt"/>
              <a:buAutoNum type="alphaLcPeriod" startAt="3"/>
            </a:pPr>
            <a:r>
              <a:rPr lang="en-US" dirty="0"/>
              <a:t>Choosing a book that incorporates at least one new vocabulary word</a:t>
            </a:r>
          </a:p>
        </p:txBody>
      </p:sp>
      <p:sp>
        <p:nvSpPr>
          <p:cNvPr id="5" name="TextBox 4"/>
          <p:cNvSpPr txBox="1"/>
          <p:nvPr/>
        </p:nvSpPr>
        <p:spPr>
          <a:xfrm>
            <a:off x="628650" y="1582592"/>
            <a:ext cx="7086600" cy="307777"/>
          </a:xfrm>
          <a:prstGeom prst="rect">
            <a:avLst/>
          </a:prstGeom>
          <a:noFill/>
        </p:spPr>
        <p:txBody>
          <a:bodyPr wrap="square" rtlCol="0">
            <a:spAutoFit/>
          </a:bodyPr>
          <a:lstStyle/>
          <a:p>
            <a:pPr marL="342900" lvl="0" indent="-342900">
              <a:buFont typeface="+mj-lt"/>
              <a:buAutoNum type="alphaLcPeriod"/>
            </a:pPr>
            <a:r>
              <a:rPr lang="en-US" dirty="0" smtClean="0"/>
              <a:t>Teaching </a:t>
            </a:r>
            <a:r>
              <a:rPr lang="en-US" dirty="0"/>
              <a:t>your child to look at pictures to determine the meaning of a word</a:t>
            </a:r>
          </a:p>
        </p:txBody>
      </p:sp>
      <p:sp>
        <p:nvSpPr>
          <p:cNvPr id="6" name="TextBox 5"/>
          <p:cNvSpPr txBox="1"/>
          <p:nvPr/>
        </p:nvSpPr>
        <p:spPr>
          <a:xfrm>
            <a:off x="628650" y="2061784"/>
            <a:ext cx="7162800" cy="307777"/>
          </a:xfrm>
          <a:prstGeom prst="rect">
            <a:avLst/>
          </a:prstGeom>
          <a:noFill/>
        </p:spPr>
        <p:txBody>
          <a:bodyPr wrap="square" rtlCol="0">
            <a:spAutoFit/>
          </a:bodyPr>
          <a:lstStyle/>
          <a:p>
            <a:pPr marL="342900" lvl="0" indent="-342900">
              <a:buFont typeface="+mj-lt"/>
              <a:buAutoNum type="alphaLcPeriod" startAt="2"/>
            </a:pPr>
            <a:r>
              <a:rPr lang="en-US" dirty="0"/>
              <a:t>Reading a word aloud and prompting your child to repeat it</a:t>
            </a:r>
          </a:p>
        </p:txBody>
      </p:sp>
      <p:sp>
        <p:nvSpPr>
          <p:cNvPr id="8" name="TextBox 7"/>
          <p:cNvSpPr txBox="1"/>
          <p:nvPr/>
        </p:nvSpPr>
        <p:spPr>
          <a:xfrm>
            <a:off x="590550" y="3025184"/>
            <a:ext cx="7239000" cy="307777"/>
          </a:xfrm>
          <a:prstGeom prst="rect">
            <a:avLst/>
          </a:prstGeom>
          <a:noFill/>
        </p:spPr>
        <p:txBody>
          <a:bodyPr wrap="square" rtlCol="0">
            <a:spAutoFit/>
          </a:bodyPr>
          <a:lstStyle/>
          <a:p>
            <a:pPr marL="342900" lvl="0" indent="-342900">
              <a:buFont typeface="+mj-lt"/>
              <a:buAutoNum type="alphaLcPeriod" startAt="4"/>
            </a:pPr>
            <a:r>
              <a:rPr lang="en-US" dirty="0"/>
              <a:t>Showing your child where the writing starts and how to turn the pages correctly</a:t>
            </a:r>
          </a:p>
        </p:txBody>
      </p:sp>
    </p:spTree>
    <p:extLst>
      <p:ext uri="{BB962C8B-B14F-4D97-AF65-F5344CB8AC3E}">
        <p14:creationId xmlns:p14="http://schemas.microsoft.com/office/powerpoint/2010/main" val="55159063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8">
                                            <p:txEl>
                                              <p:pRg st="0" end="0"/>
                                            </p:txEl>
                                          </p:spTgt>
                                        </p:tgtEl>
                                        <p:attrNameLst>
                                          <p:attrName>style.color</p:attrName>
                                        </p:attrNameLst>
                                      </p:cBhvr>
                                      <p:to>
                                        <p:clrVal>
                                          <a:srgbClr val="13C60E"/>
                                        </p:clrVal>
                                      </p:to>
                                    </p:set>
                                    <p:set>
                                      <p:cBhvr>
                                        <p:cTn id="7" dur="500" fill="hold"/>
                                        <p:tgtEl>
                                          <p:spTgt spid="8">
                                            <p:txEl>
                                              <p:pRg st="0" end="0"/>
                                            </p:txEl>
                                          </p:spTgt>
                                        </p:tgtEl>
                                        <p:attrNameLst>
                                          <p:attrName>fillcolor</p:attrName>
                                        </p:attrNameLst>
                                      </p:cBhvr>
                                      <p:to>
                                        <p:clrVal>
                                          <a:srgbClr val="13C60E"/>
                                        </p:clrVal>
                                      </p:to>
                                    </p:set>
                                    <p:set>
                                      <p:cBhvr>
                                        <p:cTn id="8" dur="500" fill="hold"/>
                                        <p:tgtEl>
                                          <p:spTgt spid="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4191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Engage your child in print referencing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990600" y="876300"/>
            <a:ext cx="6477000" cy="3213100"/>
          </a:xfrm>
        </p:spPr>
        <p:txBody>
          <a:bodyPr/>
          <a:lstStyle/>
          <a:p>
            <a:r>
              <a:rPr lang="en-US" dirty="0" smtClean="0"/>
              <a:t>Positive results in research indicates that an adult should use print referencing with their child in one read-aloud per day for 3 to 4 days per week (Justice &amp; Ezell, 2002).</a:t>
            </a:r>
          </a:p>
          <a:p>
            <a:r>
              <a:rPr lang="en-US" dirty="0" smtClean="0"/>
              <a:t>In instances when children might not want to talk about print, adults can rely on </a:t>
            </a:r>
            <a:r>
              <a:rPr lang="en-US" b="1" u="sng" dirty="0" smtClean="0"/>
              <a:t>nonverbal</a:t>
            </a:r>
            <a:r>
              <a:rPr lang="en-US" dirty="0" smtClean="0"/>
              <a:t> techniques to draw children’ s attention to interesting aspects of print within texts (e.g. tracking print with your finger).</a:t>
            </a:r>
          </a:p>
          <a:p>
            <a:r>
              <a:rPr lang="en-US" dirty="0" smtClean="0"/>
              <a:t>Research has indicated that children’s names constitute a unit of print that is of great interest to young children </a:t>
            </a:r>
          </a:p>
          <a:p>
            <a:pPr lvl="1"/>
            <a:r>
              <a:rPr lang="en-US" dirty="0" smtClean="0"/>
              <a:t>“Look at this word! This word begins with a T, like Tim’s name begins with a T. Can you think of any other words that begin with T- like Tim and tiger?”</a:t>
            </a:r>
          </a:p>
          <a:p>
            <a:r>
              <a:rPr lang="en-US" dirty="0" smtClean="0"/>
              <a:t>Creatively engage your child to attend to print! </a:t>
            </a:r>
          </a:p>
          <a:p>
            <a:pPr lvl="1"/>
            <a:r>
              <a:rPr lang="en-US" dirty="0" smtClean="0"/>
              <a:t>Can encourage children to “skywrite” letters. </a:t>
            </a:r>
          </a:p>
          <a:p>
            <a:pPr lvl="1"/>
            <a:r>
              <a:rPr lang="en-US" dirty="0" smtClean="0"/>
              <a:t>“Now who arrived? You’re right, ducks! Look here is the letter D. Put your finger up and let’s make the letter D (pointing index finger in the air)</a:t>
            </a:r>
          </a:p>
          <a:p>
            <a:pPr lvl="1"/>
            <a:endParaRPr lang="en-US" dirty="0" smtClean="0"/>
          </a:p>
          <a:p>
            <a:endParaRPr lang="en-US" dirty="0"/>
          </a:p>
        </p:txBody>
      </p:sp>
    </p:spTree>
    <p:extLst>
      <p:ext uri="{BB962C8B-B14F-4D97-AF65-F5344CB8AC3E}">
        <p14:creationId xmlns:p14="http://schemas.microsoft.com/office/powerpoint/2010/main" val="158374933"/>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25822692"/>
              </p:ext>
            </p:extLst>
          </p:nvPr>
        </p:nvGraphicFramePr>
        <p:xfrm>
          <a:off x="1143000" y="571500"/>
          <a:ext cx="6629400" cy="3581399"/>
        </p:xfrm>
        <a:graphic>
          <a:graphicData uri="http://schemas.openxmlformats.org/drawingml/2006/table">
            <a:tbl>
              <a:tblPr firstRow="1" bandRow="1">
                <a:tableStyleId>{5C22544A-7EE6-4342-B048-85BDC9FD1C3A}</a:tableStyleId>
              </a:tblPr>
              <a:tblGrid>
                <a:gridCol w="3314700">
                  <a:extLst>
                    <a:ext uri="{9D8B030D-6E8A-4147-A177-3AD203B41FA5}">
                      <a16:colId xmlns:a16="http://schemas.microsoft.com/office/drawing/2014/main" val="20000"/>
                    </a:ext>
                  </a:extLst>
                </a:gridCol>
                <a:gridCol w="3314700">
                  <a:extLst>
                    <a:ext uri="{9D8B030D-6E8A-4147-A177-3AD203B41FA5}">
                      <a16:colId xmlns:a16="http://schemas.microsoft.com/office/drawing/2014/main" val="20001"/>
                    </a:ext>
                  </a:extLst>
                </a:gridCol>
              </a:tblGrid>
              <a:tr h="532511">
                <a:tc>
                  <a:txBody>
                    <a:bodyPr/>
                    <a:lstStyle/>
                    <a:p>
                      <a:pPr algn="ctr"/>
                      <a:r>
                        <a:rPr lang="en-US" sz="1400" dirty="0" smtClean="0">
                          <a:ln w="0"/>
                          <a:solidFill>
                            <a:schemeClr val="bg1"/>
                          </a:solidFill>
                          <a:effectLst>
                            <a:outerShdw blurRad="38100" dist="25400" dir="5400000" algn="ctr" rotWithShape="0">
                              <a:srgbClr val="6E747A">
                                <a:alpha val="43000"/>
                              </a:srgbClr>
                            </a:outerShdw>
                          </a:effectLst>
                          <a:latin typeface="+mn-lt"/>
                          <a:ea typeface="Franklin Gothic Book" charset="0"/>
                          <a:cs typeface="Franklin Gothic Book" charset="0"/>
                        </a:rPr>
                        <a:t>Print referencing concepts appropriate for toddler age</a:t>
                      </a:r>
                      <a:endParaRPr lang="en-US" dirty="0">
                        <a:solidFill>
                          <a:schemeClr val="bg1"/>
                        </a:solidFill>
                        <a:latin typeface="+mn-lt"/>
                      </a:endParaRPr>
                    </a:p>
                  </a:txBody>
                  <a:tcPr/>
                </a:tc>
                <a:tc>
                  <a:txBody>
                    <a:bodyPr/>
                    <a:lstStyle/>
                    <a:p>
                      <a:pPr algn="ctr"/>
                      <a:r>
                        <a:rPr lang="en-US" b="1" dirty="0" smtClean="0"/>
                        <a:t>More complex print referencing</a:t>
                      </a:r>
                      <a:endParaRPr lang="en-US" b="1" dirty="0"/>
                    </a:p>
                  </a:txBody>
                  <a:tcPr/>
                </a:tc>
                <a:extLst>
                  <a:ext uri="{0D108BD9-81ED-4DB2-BD59-A6C34878D82A}">
                    <a16:rowId xmlns:a16="http://schemas.microsoft.com/office/drawing/2014/main" val="10000"/>
                  </a:ext>
                </a:extLst>
              </a:tr>
              <a:tr h="381111">
                <a:tc>
                  <a:txBody>
                    <a:bodyPr/>
                    <a:lstStyle/>
                    <a:p>
                      <a:pPr algn="ctr"/>
                      <a:r>
                        <a:rPr lang="en-US" dirty="0" smtClean="0"/>
                        <a:t>Page order</a:t>
                      </a:r>
                    </a:p>
                  </a:txBody>
                  <a:tcPr/>
                </a:tc>
                <a:tc>
                  <a:txBody>
                    <a:bodyPr/>
                    <a:lstStyle/>
                    <a:p>
                      <a:pPr algn="ctr"/>
                      <a:r>
                        <a:rPr lang="en-US" dirty="0" smtClean="0"/>
                        <a:t>Names of letters</a:t>
                      </a:r>
                    </a:p>
                  </a:txBody>
                  <a:tcPr/>
                </a:tc>
                <a:extLst>
                  <a:ext uri="{0D108BD9-81ED-4DB2-BD59-A6C34878D82A}">
                    <a16:rowId xmlns:a16="http://schemas.microsoft.com/office/drawing/2014/main" val="10001"/>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Title of book</a:t>
                      </a:r>
                    </a:p>
                  </a:txBody>
                  <a:tcPr/>
                </a:tc>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Upper and lowercase letters</a:t>
                      </a:r>
                    </a:p>
                  </a:txBody>
                  <a:tcPr/>
                </a:tc>
                <a:extLst>
                  <a:ext uri="{0D108BD9-81ED-4DB2-BD59-A6C34878D82A}">
                    <a16:rowId xmlns:a16="http://schemas.microsoft.com/office/drawing/2014/main" val="10002"/>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Top and bottom of page</a:t>
                      </a:r>
                    </a:p>
                  </a:txBody>
                  <a:tcPr/>
                </a:tc>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Concept of word in print</a:t>
                      </a:r>
                    </a:p>
                  </a:txBody>
                  <a:tcPr/>
                </a:tc>
                <a:extLst>
                  <a:ext uri="{0D108BD9-81ED-4DB2-BD59-A6C34878D82A}">
                    <a16:rowId xmlns:a16="http://schemas.microsoft.com/office/drawing/2014/main" val="10003"/>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Print direction</a:t>
                      </a:r>
                    </a:p>
                  </a:txBody>
                  <a:tcPr/>
                </a:tc>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Short vs. long words</a:t>
                      </a:r>
                    </a:p>
                  </a:txBody>
                  <a:tcPr/>
                </a:tc>
                <a:extLst>
                  <a:ext uri="{0D108BD9-81ED-4DB2-BD59-A6C34878D82A}">
                    <a16:rowId xmlns:a16="http://schemas.microsoft.com/office/drawing/2014/main" val="10004"/>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Author’s role</a:t>
                      </a:r>
                    </a:p>
                  </a:txBody>
                  <a:tcPr/>
                </a:tc>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Letters vs. words</a:t>
                      </a:r>
                    </a:p>
                  </a:txBody>
                  <a:tcPr/>
                </a:tc>
                <a:extLst>
                  <a:ext uri="{0D108BD9-81ED-4DB2-BD59-A6C34878D82A}">
                    <a16:rowId xmlns:a16="http://schemas.microsoft.com/office/drawing/2014/main" val="10005"/>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Concept of reading</a:t>
                      </a:r>
                    </a:p>
                  </a:txBody>
                  <a:tcPr/>
                </a:tc>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Word identification</a:t>
                      </a:r>
                    </a:p>
                  </a:txBody>
                  <a:tcPr/>
                </a:tc>
                <a:extLst>
                  <a:ext uri="{0D108BD9-81ED-4DB2-BD59-A6C34878D82A}">
                    <a16:rowId xmlns:a16="http://schemas.microsoft.com/office/drawing/2014/main" val="10006"/>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Concept of letter</a:t>
                      </a:r>
                    </a:p>
                  </a:txBody>
                  <a:tcPr/>
                </a:tc>
                <a:tc>
                  <a:txBody>
                    <a:bodyPr/>
                    <a:lstStyle/>
                    <a:p>
                      <a:pPr algn="ctr"/>
                      <a:endParaRPr lang="en-US" dirty="0"/>
                    </a:p>
                  </a:txBody>
                  <a:tcPr/>
                </a:tc>
                <a:extLst>
                  <a:ext uri="{0D108BD9-81ED-4DB2-BD59-A6C34878D82A}">
                    <a16:rowId xmlns:a16="http://schemas.microsoft.com/office/drawing/2014/main" val="10007"/>
                  </a:ext>
                </a:extLst>
              </a:tr>
              <a:tr h="381111">
                <a:tc>
                  <a:txBody>
                    <a:bodyPr/>
                    <a:lstStyle/>
                    <a:p>
                      <a:pPr marL="0" marR="0" indent="0" algn="ctr" defTabSz="713232" rtl="0" eaLnBrk="1" fontAlgn="auto" latinLnBrk="0" hangingPunct="1">
                        <a:lnSpc>
                          <a:spcPct val="100000"/>
                        </a:lnSpc>
                        <a:spcBef>
                          <a:spcPts val="0"/>
                        </a:spcBef>
                        <a:spcAft>
                          <a:spcPts val="0"/>
                        </a:spcAft>
                        <a:buClrTx/>
                        <a:buSzTx/>
                        <a:buFontTx/>
                        <a:buNone/>
                        <a:tabLst/>
                        <a:defRPr/>
                      </a:pPr>
                      <a:r>
                        <a:rPr lang="en-US" dirty="0" smtClean="0"/>
                        <a:t>Function of print</a:t>
                      </a:r>
                    </a:p>
                  </a:txBody>
                  <a:tcPr/>
                </a:tc>
                <a:tc>
                  <a:txBody>
                    <a:bodyPr/>
                    <a:lstStyle/>
                    <a:p>
                      <a:pPr algn="ctr"/>
                      <a:endParaRPr lang="en-US" dirty="0"/>
                    </a:p>
                  </a:txBody>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0420313"/>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14300"/>
            <a:ext cx="8515350" cy="6477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Teaching print awareness to deaf and hard of hearing children</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85800" y="1028700"/>
            <a:ext cx="7086600" cy="2895600"/>
          </a:xfrm>
        </p:spPr>
        <p:txBody>
          <a:bodyPr/>
          <a:lstStyle/>
          <a:p>
            <a:r>
              <a:rPr lang="en-US" dirty="0" smtClean="0"/>
              <a:t>DHH children with limited functional hearing frequently have either weak or non-existent phonological representations of words and print does not correspond to the phonemes of their signs (e.g. handshape configuration)</a:t>
            </a:r>
          </a:p>
          <a:p>
            <a:r>
              <a:rPr lang="en-US" dirty="0" smtClean="0"/>
              <a:t>Two visually based strategies that may help DHH children develop a representational structure to help mediate word reading:</a:t>
            </a:r>
          </a:p>
          <a:p>
            <a:pPr lvl="1"/>
            <a:r>
              <a:rPr lang="en-US" dirty="0" smtClean="0"/>
              <a:t>Fluent fingerspelling – can be used to represent the internal structure of written words and aid decoding and memory; represents syllable structure and chunking of frequently co-occurring letter sequences or common affixes (</a:t>
            </a:r>
            <a:r>
              <a:rPr lang="en-US" dirty="0" err="1" smtClean="0"/>
              <a:t>bl</a:t>
            </a:r>
            <a:r>
              <a:rPr lang="en-US" dirty="0" smtClean="0"/>
              <a:t>, </a:t>
            </a:r>
            <a:r>
              <a:rPr lang="en-US" dirty="0" err="1" smtClean="0"/>
              <a:t>sl</a:t>
            </a:r>
            <a:r>
              <a:rPr lang="en-US" dirty="0" smtClean="0"/>
              <a:t>, cl or –</a:t>
            </a:r>
            <a:r>
              <a:rPr lang="en-US" dirty="0" err="1" smtClean="0"/>
              <a:t>tion</a:t>
            </a:r>
            <a:r>
              <a:rPr lang="en-US" dirty="0" smtClean="0"/>
              <a:t>, -ness) </a:t>
            </a:r>
            <a:r>
              <a:rPr lang="en-US" b="1" u="sng" dirty="0" smtClean="0"/>
              <a:t>not distinct separate letters</a:t>
            </a:r>
            <a:r>
              <a:rPr lang="en-US" dirty="0" smtClean="0"/>
              <a:t>.</a:t>
            </a:r>
          </a:p>
          <a:p>
            <a:pPr lvl="2"/>
            <a:r>
              <a:rPr lang="en-US" dirty="0" smtClean="0"/>
              <a:t>Links found between fingerspelling skills and English reading vocabulary</a:t>
            </a:r>
          </a:p>
          <a:p>
            <a:pPr lvl="1"/>
            <a:r>
              <a:rPr lang="en-US" dirty="0" smtClean="0"/>
              <a:t>Multi-modal word representations: presenting new words in chains of print, sign, and fingerspelling as DHH children learn to read</a:t>
            </a:r>
          </a:p>
          <a:p>
            <a:pPr lvl="1"/>
            <a:endParaRPr lang="en-US" dirty="0" smtClean="0"/>
          </a:p>
          <a:p>
            <a:pPr lvl="1"/>
            <a:endParaRPr lang="en-US" dirty="0"/>
          </a:p>
        </p:txBody>
      </p:sp>
      <p:sp>
        <p:nvSpPr>
          <p:cNvPr id="4" name="TextBox 3"/>
          <p:cNvSpPr txBox="1"/>
          <p:nvPr/>
        </p:nvSpPr>
        <p:spPr>
          <a:xfrm>
            <a:off x="5283200" y="5242560"/>
            <a:ext cx="1933543" cy="307777"/>
          </a:xfrm>
          <a:prstGeom prst="rect">
            <a:avLst/>
          </a:prstGeom>
          <a:noFill/>
        </p:spPr>
        <p:txBody>
          <a:bodyPr wrap="none" rtlCol="0">
            <a:spAutoFit/>
          </a:bodyPr>
          <a:lstStyle/>
          <a:p>
            <a:r>
              <a:rPr lang="en-US" dirty="0" smtClean="0"/>
              <a:t>Lederberg et al., 2012</a:t>
            </a:r>
            <a:endParaRPr lang="en-US" dirty="0"/>
          </a:p>
        </p:txBody>
      </p:sp>
    </p:spTree>
    <p:extLst>
      <p:ext uri="{BB962C8B-B14F-4D97-AF65-F5344CB8AC3E}">
        <p14:creationId xmlns:p14="http://schemas.microsoft.com/office/powerpoint/2010/main" val="234785037"/>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963" y="723900"/>
            <a:ext cx="7600950" cy="2286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How to bridge the use of sign language and the child’s understanding of print?</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762000" y="1181100"/>
            <a:ext cx="6858000" cy="2895600"/>
          </a:xfrm>
        </p:spPr>
        <p:txBody>
          <a:bodyPr/>
          <a:lstStyle/>
          <a:p>
            <a:r>
              <a:rPr lang="en-US" dirty="0" smtClean="0"/>
              <a:t>Study comprised of 10 deaf mothers with their deaf children (ages 3-5 years). Dyads were videotaped in their homes on at least two occasions reading books provided by the researcher. Results showed how deaf mothers mediate between the two languages – ASL and English while reading.</a:t>
            </a:r>
          </a:p>
          <a:p>
            <a:r>
              <a:rPr lang="en-US" dirty="0" smtClean="0"/>
              <a:t>Exploring strategies deaf mothers may use to link English print through the use of ASL will provide parents and educators with additional tools when working with DHH children</a:t>
            </a:r>
          </a:p>
          <a:p>
            <a:r>
              <a:rPr lang="en-US" dirty="0" smtClean="0"/>
              <a:t>Strategies:</a:t>
            </a:r>
          </a:p>
          <a:p>
            <a:pPr lvl="1"/>
            <a:r>
              <a:rPr lang="en-US" dirty="0" smtClean="0"/>
              <a:t>Mothers asked their child to identify a name sign for the most important characters in the book.</a:t>
            </a:r>
          </a:p>
          <a:p>
            <a:endParaRPr lang="en-US" dirty="0"/>
          </a:p>
        </p:txBody>
      </p:sp>
      <p:sp>
        <p:nvSpPr>
          <p:cNvPr id="4" name="TextBox 3"/>
          <p:cNvSpPr txBox="1"/>
          <p:nvPr/>
        </p:nvSpPr>
        <p:spPr>
          <a:xfrm>
            <a:off x="5715000" y="4762500"/>
            <a:ext cx="1149674" cy="307777"/>
          </a:xfrm>
          <a:prstGeom prst="rect">
            <a:avLst/>
          </a:prstGeom>
          <a:noFill/>
        </p:spPr>
        <p:txBody>
          <a:bodyPr wrap="none" rtlCol="0">
            <a:spAutoFit/>
          </a:bodyPr>
          <a:lstStyle/>
          <a:p>
            <a:r>
              <a:rPr lang="en-US" dirty="0" err="1" smtClean="0"/>
              <a:t>Berke</a:t>
            </a:r>
            <a:r>
              <a:rPr lang="en-US" dirty="0" smtClean="0"/>
              <a:t>, 2012</a:t>
            </a:r>
            <a:endParaRPr lang="en-US" dirty="0"/>
          </a:p>
        </p:txBody>
      </p:sp>
    </p:spTree>
    <p:extLst>
      <p:ext uri="{BB962C8B-B14F-4D97-AF65-F5344CB8AC3E}">
        <p14:creationId xmlns:p14="http://schemas.microsoft.com/office/powerpoint/2010/main" val="794014915"/>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7566"/>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Strategies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1075509" y="647700"/>
            <a:ext cx="6457950" cy="3258903"/>
          </a:xfrm>
        </p:spPr>
        <p:txBody>
          <a:bodyPr/>
          <a:lstStyle/>
          <a:p>
            <a:r>
              <a:rPr lang="en-US" dirty="0" smtClean="0"/>
              <a:t>Four of the deaf mothers used the chaining technique frequently to bridge ASL with the English text</a:t>
            </a:r>
          </a:p>
          <a:p>
            <a:r>
              <a:rPr lang="en-US" dirty="0" smtClean="0"/>
              <a:t>Chaining: </a:t>
            </a:r>
            <a:r>
              <a:rPr lang="en-US" b="1" dirty="0" smtClean="0"/>
              <a:t>Sign, finger spell, and point </a:t>
            </a:r>
            <a:r>
              <a:rPr lang="en-US" dirty="0" smtClean="0"/>
              <a:t>to the English word</a:t>
            </a:r>
          </a:p>
          <a:p>
            <a:pPr lvl="1"/>
            <a:r>
              <a:rPr lang="en-US" dirty="0" smtClean="0"/>
              <a:t>Mother: THERE I-S A BEAR, B-E-A-R (points to the word in text)</a:t>
            </a:r>
          </a:p>
          <a:p>
            <a:pPr lvl="1"/>
            <a:r>
              <a:rPr lang="en-US" dirty="0" smtClean="0"/>
              <a:t>Mother: L-O-V-E-L-Y MEAN LOVELY (points to the word on page)</a:t>
            </a:r>
          </a:p>
          <a:p>
            <a:r>
              <a:rPr lang="en-US" dirty="0" smtClean="0"/>
              <a:t>Interpreting English Word Sounds: deaf mothers provided interpretations of English sounds</a:t>
            </a:r>
          </a:p>
          <a:p>
            <a:pPr lvl="1"/>
            <a:r>
              <a:rPr lang="en-US" dirty="0" smtClean="0"/>
              <a:t>“What does ‘zoom’ mean? Zoom means fast!”</a:t>
            </a:r>
          </a:p>
          <a:p>
            <a:pPr lvl="1"/>
            <a:r>
              <a:rPr lang="en-US" dirty="0" smtClean="0"/>
              <a:t>“Whoosh means fast. The hair is blowing in the wind!”</a:t>
            </a:r>
          </a:p>
          <a:p>
            <a:r>
              <a:rPr lang="en-US" dirty="0" smtClean="0"/>
              <a:t>Explaining font sizes: to indicate the volume or force with which something is being said</a:t>
            </a:r>
          </a:p>
          <a:p>
            <a:pPr lvl="1"/>
            <a:r>
              <a:rPr lang="en-US" dirty="0" smtClean="0"/>
              <a:t>Mothers explain that large font sizes represents characters raising their voices</a:t>
            </a:r>
          </a:p>
          <a:p>
            <a:pPr lvl="1"/>
            <a:r>
              <a:rPr lang="en-US" dirty="0" smtClean="0"/>
              <a:t>“See the big words. See these are small and these are big. What do you think that means? Yes, he is screaming!”</a:t>
            </a:r>
            <a:endParaRPr lang="en-US" dirty="0"/>
          </a:p>
        </p:txBody>
      </p:sp>
      <p:sp>
        <p:nvSpPr>
          <p:cNvPr id="5" name="TextBox 4"/>
          <p:cNvSpPr txBox="1"/>
          <p:nvPr/>
        </p:nvSpPr>
        <p:spPr>
          <a:xfrm>
            <a:off x="5867400" y="5295900"/>
            <a:ext cx="1149674" cy="307777"/>
          </a:xfrm>
          <a:prstGeom prst="rect">
            <a:avLst/>
          </a:prstGeom>
          <a:noFill/>
        </p:spPr>
        <p:txBody>
          <a:bodyPr wrap="none" rtlCol="0">
            <a:spAutoFit/>
          </a:bodyPr>
          <a:lstStyle/>
          <a:p>
            <a:r>
              <a:rPr lang="en-US" dirty="0" err="1" smtClean="0"/>
              <a:t>Berke</a:t>
            </a:r>
            <a:r>
              <a:rPr lang="en-US" dirty="0" smtClean="0"/>
              <a:t>, 2012</a:t>
            </a:r>
            <a:endParaRPr lang="en-US" dirty="0"/>
          </a:p>
        </p:txBody>
      </p:sp>
    </p:spTree>
    <p:extLst>
      <p:ext uri="{BB962C8B-B14F-4D97-AF65-F5344CB8AC3E}">
        <p14:creationId xmlns:p14="http://schemas.microsoft.com/office/powerpoint/2010/main" val="1473392040"/>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Strategies (cont.)</a:t>
            </a:r>
            <a:endParaRPr lang="en-US" dirty="0"/>
          </a:p>
        </p:txBody>
      </p:sp>
      <p:sp>
        <p:nvSpPr>
          <p:cNvPr id="3" name="Content Placeholder 2"/>
          <p:cNvSpPr>
            <a:spLocks noGrp="1"/>
          </p:cNvSpPr>
          <p:nvPr>
            <p:ph idx="1"/>
          </p:nvPr>
        </p:nvSpPr>
        <p:spPr>
          <a:xfrm>
            <a:off x="440648" y="876300"/>
            <a:ext cx="7239000" cy="3238500"/>
          </a:xfrm>
        </p:spPr>
        <p:txBody>
          <a:bodyPr/>
          <a:lstStyle/>
          <a:p>
            <a:r>
              <a:rPr lang="en-US" dirty="0" smtClean="0"/>
              <a:t>Signing in English Word Order: all deaf mothers incorporated English grammatical features in their signing in order to clearly illuminate English in the text</a:t>
            </a:r>
          </a:p>
          <a:p>
            <a:pPr lvl="1"/>
            <a:r>
              <a:rPr lang="en-US" dirty="0" smtClean="0"/>
              <a:t>English grammatical function words such as “a” and “is” were often signed/finger spelled and pointed out in the book</a:t>
            </a:r>
          </a:p>
          <a:p>
            <a:r>
              <a:rPr lang="en-US" dirty="0" smtClean="0"/>
              <a:t>Mothers would intentionally sign in English word order to explicitly represent grammatical features of English such as subject-verb-object word order</a:t>
            </a:r>
          </a:p>
          <a:p>
            <a:pPr lvl="1"/>
            <a:r>
              <a:rPr lang="en-US" dirty="0" smtClean="0"/>
              <a:t>ELEPHANT WANT SURPRISE</a:t>
            </a:r>
            <a:br>
              <a:rPr lang="en-US" dirty="0" smtClean="0"/>
            </a:br>
            <a:endParaRPr lang="en-US" dirty="0" smtClean="0"/>
          </a:p>
          <a:p>
            <a:endParaRPr lang="en-US" dirty="0"/>
          </a:p>
        </p:txBody>
      </p:sp>
      <p:sp>
        <p:nvSpPr>
          <p:cNvPr id="5" name="TextBox 4"/>
          <p:cNvSpPr txBox="1"/>
          <p:nvPr/>
        </p:nvSpPr>
        <p:spPr>
          <a:xfrm>
            <a:off x="5715000" y="4762500"/>
            <a:ext cx="1149674" cy="307777"/>
          </a:xfrm>
          <a:prstGeom prst="rect">
            <a:avLst/>
          </a:prstGeom>
          <a:noFill/>
        </p:spPr>
        <p:txBody>
          <a:bodyPr wrap="none" rtlCol="0">
            <a:spAutoFit/>
          </a:bodyPr>
          <a:lstStyle/>
          <a:p>
            <a:r>
              <a:rPr lang="en-US" dirty="0" err="1" smtClean="0"/>
              <a:t>Berke</a:t>
            </a:r>
            <a:r>
              <a:rPr lang="en-US" dirty="0" smtClean="0"/>
              <a:t>, 2012</a:t>
            </a:r>
            <a:endParaRPr lang="en-US" dirty="0"/>
          </a:p>
        </p:txBody>
      </p:sp>
      <p:sp>
        <p:nvSpPr>
          <p:cNvPr id="7" name="Rectangle 6"/>
          <p:cNvSpPr/>
          <p:nvPr/>
        </p:nvSpPr>
        <p:spPr>
          <a:xfrm>
            <a:off x="3581400" y="3181350"/>
            <a:ext cx="12192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Use example from “Waiting is Hard”</a:t>
            </a:r>
            <a:endParaRPr lang="en-US" dirty="0"/>
          </a:p>
        </p:txBody>
      </p:sp>
    </p:spTree>
    <p:extLst>
      <p:ext uri="{BB962C8B-B14F-4D97-AF65-F5344CB8AC3E}">
        <p14:creationId xmlns:p14="http://schemas.microsoft.com/office/powerpoint/2010/main" val="702715827"/>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Ingredient #1: Print-Rich books</a:t>
            </a:r>
            <a:endParaRPr lang="en-US" dirty="0"/>
          </a:p>
        </p:txBody>
      </p:sp>
      <p:sp>
        <p:nvSpPr>
          <p:cNvPr id="4" name="Content Placeholder 3"/>
          <p:cNvSpPr>
            <a:spLocks noGrp="1"/>
          </p:cNvSpPr>
          <p:nvPr>
            <p:ph idx="1"/>
          </p:nvPr>
        </p:nvSpPr>
        <p:spPr/>
        <p:txBody>
          <a:bodyPr/>
          <a:lstStyle/>
          <a:p>
            <a:r>
              <a:rPr lang="en-US" sz="2000" dirty="0" smtClean="0"/>
              <a:t>How do I know if a book is print-rich?</a:t>
            </a:r>
          </a:p>
          <a:p>
            <a:pPr lvl="1"/>
            <a:r>
              <a:rPr lang="en-US" sz="1800" dirty="0" smtClean="0"/>
              <a:t>Take a minute and look at the books for this week.  Are there features of the print that you notice might be salient to your child?  What are some examples of print you can talk about?</a:t>
            </a:r>
          </a:p>
          <a:p>
            <a:pPr lvl="1"/>
            <a:r>
              <a:rPr lang="en-US" sz="1800" dirty="0" smtClean="0"/>
              <a:t>Print-rich books have interesting features about print to discuss</a:t>
            </a:r>
          </a:p>
          <a:p>
            <a:pPr lvl="2"/>
            <a:r>
              <a:rPr lang="en-US" sz="1600" dirty="0" smtClean="0"/>
              <a:t>Letters made out of animals</a:t>
            </a:r>
          </a:p>
          <a:p>
            <a:pPr lvl="2"/>
            <a:r>
              <a:rPr lang="en-US" sz="1600" dirty="0" smtClean="0"/>
              <a:t>Differing sizes of font</a:t>
            </a:r>
          </a:p>
          <a:p>
            <a:pPr lvl="2"/>
            <a:r>
              <a:rPr lang="en-US" sz="1600" dirty="0" smtClean="0"/>
              <a:t>Font changes to reflect intonation or loudness of the speakers</a:t>
            </a:r>
            <a:endParaRPr lang="en-US" sz="1600" dirty="0"/>
          </a:p>
        </p:txBody>
      </p:sp>
    </p:spTree>
    <p:extLst>
      <p:ext uri="{BB962C8B-B14F-4D97-AF65-F5344CB8AC3E}">
        <p14:creationId xmlns:p14="http://schemas.microsoft.com/office/powerpoint/2010/main" val="209356227"/>
      </p:ext>
    </p:extLst>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Books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28650" y="952500"/>
            <a:ext cx="7239000" cy="3213100"/>
          </a:xfrm>
        </p:spPr>
        <p:txBody>
          <a:bodyPr/>
          <a:lstStyle/>
          <a:p>
            <a:r>
              <a:rPr lang="en-US" u="sng" dirty="0" smtClean="0"/>
              <a:t>Down by the Cool of the Pool by Tony Mitton</a:t>
            </a:r>
          </a:p>
          <a:p>
            <a:r>
              <a:rPr lang="en-US" u="sng" dirty="0" smtClean="0"/>
              <a:t>Waiting is Not Easy by Mo Willems</a:t>
            </a:r>
          </a:p>
          <a:p>
            <a:r>
              <a:rPr lang="en-US" b="1" dirty="0" smtClean="0"/>
              <a:t>Directions</a:t>
            </a:r>
            <a:r>
              <a:rPr lang="en-US" b="1" dirty="0"/>
              <a:t>: </a:t>
            </a:r>
            <a:r>
              <a:rPr lang="en-US" dirty="0"/>
              <a:t>Read one of the books </a:t>
            </a:r>
            <a:r>
              <a:rPr lang="en-US" dirty="0" smtClean="0"/>
              <a:t>for this week. </a:t>
            </a:r>
            <a:r>
              <a:rPr lang="en-US" dirty="0"/>
              <a:t>As you read, look for places in the book where you find an opportunity to explicitly attend to print by doing the following: </a:t>
            </a:r>
            <a:endParaRPr lang="en-US" b="1" dirty="0" smtClean="0"/>
          </a:p>
          <a:p>
            <a:r>
              <a:rPr lang="en-US" b="1" dirty="0" smtClean="0"/>
              <a:t>Write </a:t>
            </a:r>
            <a:r>
              <a:rPr lang="en-US" b="1" dirty="0"/>
              <a:t>down 2-3 examples of questions and comments you would make about the print to share with the group! </a:t>
            </a:r>
            <a:endParaRPr lang="en-US" dirty="0"/>
          </a:p>
          <a:p>
            <a:endParaRPr lang="en-US" dirty="0"/>
          </a:p>
          <a:p>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2611" y="3441700"/>
            <a:ext cx="4531078" cy="1447800"/>
          </a:xfrm>
          <a:prstGeom prst="rect">
            <a:avLst/>
          </a:prstGeom>
        </p:spPr>
      </p:pic>
    </p:spTree>
    <p:extLst>
      <p:ext uri="{BB962C8B-B14F-4D97-AF65-F5344CB8AC3E}">
        <p14:creationId xmlns:p14="http://schemas.microsoft.com/office/powerpoint/2010/main" val="1527770886"/>
      </p:ext>
    </p:extLst>
  </p:cSld>
  <p:clrMapOvr>
    <a:masterClrMapping/>
  </p:clrMapOvr>
  <p:transition spd="med">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References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22216" y="876300"/>
            <a:ext cx="7983583" cy="2895600"/>
          </a:xfrm>
        </p:spPr>
        <p:txBody>
          <a:bodyPr/>
          <a:lstStyle/>
          <a:p>
            <a:pPr marL="0" indent="0">
              <a:buNone/>
            </a:pPr>
            <a:r>
              <a:rPr lang="en-US" sz="1200" dirty="0"/>
              <a:t>Ambrose, S. E., Fey, M. E., &amp; Eisenberg, L. S. (2012). Phonological Awareness and Print Knowledge of Preschool Children With Cochlear Implants. </a:t>
            </a:r>
            <a:r>
              <a:rPr lang="en-US" sz="1200" i="1" dirty="0"/>
              <a:t>Journal of Speech Language and Hearing Research,</a:t>
            </a:r>
            <a:r>
              <a:rPr lang="en-US" sz="1200" dirty="0"/>
              <a:t> </a:t>
            </a:r>
            <a:r>
              <a:rPr lang="en-US" sz="1200" i="1" dirty="0"/>
              <a:t>55</a:t>
            </a:r>
            <a:r>
              <a:rPr lang="en-US" sz="1200" dirty="0"/>
              <a:t>(3), 811</a:t>
            </a:r>
            <a:r>
              <a:rPr lang="en-US" sz="1200" dirty="0" smtClean="0"/>
              <a:t>.</a:t>
            </a:r>
          </a:p>
          <a:p>
            <a:pPr marL="0" indent="0">
              <a:buNone/>
            </a:pPr>
            <a:r>
              <a:rPr lang="en-US" sz="1200" dirty="0" err="1" smtClean="0"/>
              <a:t>Berke</a:t>
            </a:r>
            <a:r>
              <a:rPr lang="en-US" sz="1200" dirty="0"/>
              <a:t>, M. (2013). Reading Books With Young Deaf Children: Strategies for Mediating Between American Sign Language and English. </a:t>
            </a:r>
            <a:r>
              <a:rPr lang="en-US" sz="1200" i="1" dirty="0"/>
              <a:t>Journal of Deaf Studies and Deaf Education,</a:t>
            </a:r>
            <a:r>
              <a:rPr lang="en-US" sz="1200" dirty="0"/>
              <a:t> </a:t>
            </a:r>
            <a:r>
              <a:rPr lang="en-US" sz="1200" i="1" dirty="0"/>
              <a:t>18</a:t>
            </a:r>
            <a:r>
              <a:rPr lang="en-US" sz="1200" dirty="0"/>
              <a:t>(3), 299-311</a:t>
            </a:r>
            <a:r>
              <a:rPr lang="en-US" sz="1200" dirty="0" smtClean="0"/>
              <a:t>.</a:t>
            </a:r>
          </a:p>
          <a:p>
            <a:pPr marL="0" indent="0">
              <a:buNone/>
            </a:pPr>
            <a:r>
              <a:rPr lang="en-US" sz="1200" dirty="0" smtClean="0"/>
              <a:t>Lederberg</a:t>
            </a:r>
            <a:r>
              <a:rPr lang="en-US" sz="1200" dirty="0"/>
              <a:t> A. R. Schick B. Spencer P. E. (2013). Language and literacy development of deaf and hard-of-hearing children: Successes and </a:t>
            </a:r>
            <a:r>
              <a:rPr lang="en-US" sz="1200" dirty="0" err="1"/>
              <a:t>challenges.</a:t>
            </a:r>
            <a:r>
              <a:rPr lang="en-US" sz="1200" i="1" dirty="0" err="1"/>
              <a:t>Developmental</a:t>
            </a:r>
            <a:r>
              <a:rPr lang="en-US" sz="1200" i="1" dirty="0"/>
              <a:t> Psychology</a:t>
            </a:r>
            <a:r>
              <a:rPr lang="en-US" sz="1200" dirty="0"/>
              <a:t> , 49, 15–30</a:t>
            </a:r>
            <a:r>
              <a:rPr lang="en-US" sz="1200" dirty="0" smtClean="0"/>
              <a:t>.</a:t>
            </a:r>
          </a:p>
          <a:p>
            <a:pPr marL="0" indent="0">
              <a:buNone/>
            </a:pPr>
            <a:r>
              <a:rPr lang="en-US" sz="1200" dirty="0" smtClean="0"/>
              <a:t>National </a:t>
            </a:r>
            <a:r>
              <a:rPr lang="en-US" sz="1200" dirty="0"/>
              <a:t>Early Literacy Panel. (2004, November). The National Early Literacy Panel: A research synthesis on early literacy development. Paper presented at the National Association of Early Childhood Specialists, Anaheim, CA. </a:t>
            </a:r>
            <a:endParaRPr lang="en-US" sz="1200" dirty="0" smtClean="0"/>
          </a:p>
          <a:p>
            <a:pPr marL="0" indent="0">
              <a:buNone/>
            </a:pPr>
            <a:r>
              <a:rPr lang="en-US" sz="1200" dirty="0" err="1"/>
              <a:t>Zucker</a:t>
            </a:r>
            <a:r>
              <a:rPr lang="en-US" sz="1200" dirty="0"/>
              <a:t>, T. A., Ward, A. E., &amp; Justice, L. M. (2009). Print Referencing During Read-</a:t>
            </a:r>
            <a:r>
              <a:rPr lang="en-US" sz="1200" dirty="0" err="1"/>
              <a:t>Alouds</a:t>
            </a:r>
            <a:r>
              <a:rPr lang="en-US" sz="1200" dirty="0"/>
              <a:t>: A Technique for Increasing Emergent Readers Print Knowledge. </a:t>
            </a:r>
            <a:r>
              <a:rPr lang="en-US" sz="1200" i="1" dirty="0"/>
              <a:t>The Reading Teacher,</a:t>
            </a:r>
            <a:r>
              <a:rPr lang="en-US" sz="1200" dirty="0"/>
              <a:t> </a:t>
            </a:r>
            <a:r>
              <a:rPr lang="en-US" sz="1200" i="1" dirty="0"/>
              <a:t>63</a:t>
            </a:r>
            <a:r>
              <a:rPr lang="en-US" sz="1200" dirty="0"/>
              <a:t>(1), 62-72. </a:t>
            </a:r>
            <a:endParaRPr lang="en-US" sz="1200" dirty="0" smtClean="0"/>
          </a:p>
          <a:p>
            <a:endParaRPr lang="en-US" dirty="0"/>
          </a:p>
        </p:txBody>
      </p:sp>
    </p:spTree>
    <p:extLst>
      <p:ext uri="{BB962C8B-B14F-4D97-AF65-F5344CB8AC3E}">
        <p14:creationId xmlns:p14="http://schemas.microsoft.com/office/powerpoint/2010/main" val="409362075"/>
      </p:ext>
    </p:extLst>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b="1" dirty="0" smtClean="0">
                <a:latin typeface="Franklin Gothic Book" charset="0"/>
                <a:ea typeface="Franklin Gothic Book" charset="0"/>
                <a:cs typeface="Franklin Gothic Book" charset="0"/>
              </a:rPr>
              <a:t>Deaf mother signing with deaf 4 month old</a:t>
            </a:r>
            <a:endParaRPr lang="en-US" sz="1800" b="1"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62929" y="1370111"/>
            <a:ext cx="6858000" cy="2895600"/>
          </a:xfrm>
        </p:spPr>
        <p:txBody>
          <a:bodyPr/>
          <a:lstStyle/>
          <a:p>
            <a:pPr marL="0" indent="0">
              <a:buNone/>
            </a:pPr>
            <a:r>
              <a:rPr lang="en-US" sz="1400" dirty="0" smtClean="0">
                <a:hlinkClick r:id="rId3"/>
              </a:rPr>
              <a:t>https://www.youtube.com/watch?v=EuWG2MXcaII</a:t>
            </a:r>
            <a:endParaRPr lang="en-US" sz="1400" dirty="0"/>
          </a:p>
        </p:txBody>
      </p:sp>
      <p:sp>
        <p:nvSpPr>
          <p:cNvPr id="4" name="TextBox 3"/>
          <p:cNvSpPr txBox="1"/>
          <p:nvPr/>
        </p:nvSpPr>
        <p:spPr>
          <a:xfrm rot="21256124">
            <a:off x="2749427" y="1663388"/>
            <a:ext cx="3656770" cy="307777"/>
          </a:xfrm>
          <a:prstGeom prst="rect">
            <a:avLst/>
          </a:prstGeom>
          <a:noFill/>
        </p:spPr>
        <p:txBody>
          <a:bodyPr wrap="none" rtlCol="0">
            <a:spAutoFit/>
          </a:bodyPr>
          <a:lstStyle/>
          <a:p>
            <a:r>
              <a:rPr lang="en-US" i="1" dirty="0" smtClean="0"/>
              <a:t>Start exposing your child to books early on!</a:t>
            </a:r>
            <a:endParaRPr lang="en-US" i="1" dirty="0"/>
          </a:p>
        </p:txBody>
      </p:sp>
      <p:sp>
        <p:nvSpPr>
          <p:cNvPr id="6" name="TextBox 5"/>
          <p:cNvSpPr txBox="1"/>
          <p:nvPr/>
        </p:nvSpPr>
        <p:spPr>
          <a:xfrm>
            <a:off x="762000" y="2976266"/>
            <a:ext cx="2531462" cy="523220"/>
          </a:xfrm>
          <a:prstGeom prst="rect">
            <a:avLst/>
          </a:prstGeom>
          <a:noFill/>
        </p:spPr>
        <p:txBody>
          <a:bodyPr wrap="none" rtlCol="0">
            <a:spAutoFit/>
          </a:bodyPr>
          <a:lstStyle/>
          <a:p>
            <a:endParaRPr lang="pt-BR" dirty="0" smtClean="0">
              <a:hlinkClick r:id="rId4"/>
            </a:endParaRPr>
          </a:p>
          <a:p>
            <a:r>
              <a:rPr lang="pt-BR" dirty="0" smtClean="0">
                <a:hlinkClick r:id="rId4"/>
              </a:rPr>
              <a:t>https://vimeo.com/135127640</a:t>
            </a:r>
            <a:endParaRPr lang="en-US" dirty="0"/>
          </a:p>
        </p:txBody>
      </p:sp>
      <p:sp>
        <p:nvSpPr>
          <p:cNvPr id="7" name="TextBox 6"/>
          <p:cNvSpPr txBox="1"/>
          <p:nvPr/>
        </p:nvSpPr>
        <p:spPr>
          <a:xfrm>
            <a:off x="689055" y="2612823"/>
            <a:ext cx="5983689" cy="369332"/>
          </a:xfrm>
          <a:prstGeom prst="rect">
            <a:avLst/>
          </a:prstGeom>
          <a:noFill/>
        </p:spPr>
        <p:txBody>
          <a:bodyPr wrap="none" rtlCol="0">
            <a:spAutoFit/>
          </a:bodyPr>
          <a:lstStyle/>
          <a:p>
            <a:r>
              <a:rPr lang="en-US" sz="1800" b="1" dirty="0" smtClean="0">
                <a:latin typeface="Franklin Gothic Book" charset="0"/>
                <a:ea typeface="Franklin Gothic Book" charset="0"/>
                <a:cs typeface="Franklin Gothic Book" charset="0"/>
              </a:rPr>
              <a:t>Teaching Print Awareness during Shared Storybook Reading</a:t>
            </a:r>
            <a:endParaRPr lang="en-US" sz="1800" b="1" dirty="0">
              <a:latin typeface="Franklin Gothic Book" charset="0"/>
              <a:ea typeface="Franklin Gothic Book" charset="0"/>
              <a:cs typeface="Franklin Gothic Book" charset="0"/>
            </a:endParaRPr>
          </a:p>
        </p:txBody>
      </p:sp>
    </p:spTree>
    <p:extLst>
      <p:ext uri="{BB962C8B-B14F-4D97-AF65-F5344CB8AC3E}">
        <p14:creationId xmlns:p14="http://schemas.microsoft.com/office/powerpoint/2010/main" val="1799809565"/>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27720"/>
            <a:ext cx="6858000" cy="533400"/>
          </a:xfrm>
        </p:spPr>
        <p:txBody>
          <a:bodyPr/>
          <a:lstStyle/>
          <a:p>
            <a:pPr marL="0" lvl="0" indent="0">
              <a:buNone/>
            </a:pPr>
            <a:r>
              <a:rPr lang="en-US" sz="2000" dirty="0"/>
              <a:t>Identify an example of talking with your child about the concept </a:t>
            </a:r>
            <a:r>
              <a:rPr lang="en-US" sz="2000" dirty="0" smtClean="0"/>
              <a:t>or function of </a:t>
            </a:r>
            <a:r>
              <a:rPr lang="en-US" sz="2000" dirty="0"/>
              <a:t>reading.</a:t>
            </a:r>
          </a:p>
        </p:txBody>
      </p:sp>
      <p:sp>
        <p:nvSpPr>
          <p:cNvPr id="4" name="TextBox 3"/>
          <p:cNvSpPr txBox="1"/>
          <p:nvPr/>
        </p:nvSpPr>
        <p:spPr>
          <a:xfrm>
            <a:off x="633530" y="1316903"/>
            <a:ext cx="7367469" cy="307777"/>
          </a:xfrm>
          <a:prstGeom prst="rect">
            <a:avLst/>
          </a:prstGeom>
          <a:noFill/>
        </p:spPr>
        <p:txBody>
          <a:bodyPr wrap="square" rtlCol="0">
            <a:spAutoFit/>
          </a:bodyPr>
          <a:lstStyle/>
          <a:p>
            <a:pPr marL="342900" lvl="0" indent="-342900">
              <a:buFont typeface="+mj-lt"/>
              <a:buAutoNum type="alphaLcPeriod"/>
            </a:pPr>
            <a:r>
              <a:rPr lang="en-US" dirty="0"/>
              <a:t>“If I want to find out how they solve this problem, I will have to keep reading</a:t>
            </a:r>
            <a:r>
              <a:rPr lang="en-US" dirty="0" smtClean="0"/>
              <a:t>”</a:t>
            </a:r>
            <a:endParaRPr lang="en-US" dirty="0"/>
          </a:p>
        </p:txBody>
      </p:sp>
      <p:sp>
        <p:nvSpPr>
          <p:cNvPr id="6" name="TextBox 5"/>
          <p:cNvSpPr txBox="1"/>
          <p:nvPr/>
        </p:nvSpPr>
        <p:spPr>
          <a:xfrm>
            <a:off x="641718" y="1850699"/>
            <a:ext cx="3783408" cy="523220"/>
          </a:xfrm>
          <a:prstGeom prst="rect">
            <a:avLst/>
          </a:prstGeom>
          <a:noFill/>
        </p:spPr>
        <p:txBody>
          <a:bodyPr wrap="none" rtlCol="0">
            <a:spAutoFit/>
          </a:bodyPr>
          <a:lstStyle/>
          <a:p>
            <a:pPr marL="342900" lvl="0" indent="-342900">
              <a:buFont typeface="+mj-lt"/>
              <a:buAutoNum type="alphaLcPeriod" startAt="2"/>
            </a:pPr>
            <a:r>
              <a:rPr lang="en-US" dirty="0"/>
              <a:t>“When we read, we read in this direction”</a:t>
            </a:r>
          </a:p>
          <a:p>
            <a:endParaRPr lang="en-US" dirty="0"/>
          </a:p>
        </p:txBody>
      </p:sp>
      <p:sp>
        <p:nvSpPr>
          <p:cNvPr id="7" name="TextBox 6"/>
          <p:cNvSpPr txBox="1"/>
          <p:nvPr/>
        </p:nvSpPr>
        <p:spPr>
          <a:xfrm>
            <a:off x="641718" y="2907715"/>
            <a:ext cx="3361818" cy="307777"/>
          </a:xfrm>
          <a:prstGeom prst="rect">
            <a:avLst/>
          </a:prstGeom>
          <a:noFill/>
        </p:spPr>
        <p:txBody>
          <a:bodyPr wrap="none" rtlCol="0">
            <a:spAutoFit/>
          </a:bodyPr>
          <a:lstStyle/>
          <a:p>
            <a:pPr marL="342900" lvl="0" indent="-342900">
              <a:buFont typeface="+mj-lt"/>
              <a:buAutoNum type="alphaLcPeriod" startAt="4"/>
            </a:pPr>
            <a:r>
              <a:rPr lang="en-US" dirty="0"/>
              <a:t>“Let’s count the words on this page”</a:t>
            </a:r>
          </a:p>
        </p:txBody>
      </p:sp>
      <p:sp>
        <p:nvSpPr>
          <p:cNvPr id="9" name="TextBox 8"/>
          <p:cNvSpPr txBox="1"/>
          <p:nvPr/>
        </p:nvSpPr>
        <p:spPr>
          <a:xfrm>
            <a:off x="641718" y="2373919"/>
            <a:ext cx="3095719" cy="307777"/>
          </a:xfrm>
          <a:prstGeom prst="rect">
            <a:avLst/>
          </a:prstGeom>
          <a:noFill/>
        </p:spPr>
        <p:txBody>
          <a:bodyPr wrap="none" rtlCol="0">
            <a:spAutoFit/>
          </a:bodyPr>
          <a:lstStyle/>
          <a:p>
            <a:pPr marL="342900" lvl="0" indent="-342900">
              <a:buFont typeface="+mj-lt"/>
              <a:buAutoNum type="alphaLcPeriod" startAt="3"/>
            </a:pPr>
            <a:r>
              <a:rPr lang="en-US" dirty="0"/>
              <a:t>“Where is the front of the book</a:t>
            </a:r>
            <a:r>
              <a:rPr lang="en-US" dirty="0" smtClean="0"/>
              <a:t>?”</a:t>
            </a:r>
            <a:endParaRPr lang="en-US" dirty="0"/>
          </a:p>
        </p:txBody>
      </p:sp>
    </p:spTree>
    <p:extLst>
      <p:ext uri="{BB962C8B-B14F-4D97-AF65-F5344CB8AC3E}">
        <p14:creationId xmlns:p14="http://schemas.microsoft.com/office/powerpoint/2010/main" val="14136265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
                                            <p:txEl>
                                              <p:pRg st="0" end="0"/>
                                            </p:txEl>
                                          </p:spTgt>
                                        </p:tgtEl>
                                        <p:attrNameLst>
                                          <p:attrName>style.color</p:attrName>
                                        </p:attrNameLst>
                                      </p:cBhvr>
                                      <p:to>
                                        <p:clrVal>
                                          <a:srgbClr val="13C60E"/>
                                        </p:clrVal>
                                      </p:to>
                                    </p:set>
                                    <p:set>
                                      <p:cBhvr>
                                        <p:cTn id="7" dur="500" fill="hold"/>
                                        <p:tgtEl>
                                          <p:spTgt spid="4">
                                            <p:txEl>
                                              <p:pRg st="0" end="0"/>
                                            </p:txEl>
                                          </p:spTgt>
                                        </p:tgtEl>
                                        <p:attrNameLst>
                                          <p:attrName>fillcolor</p:attrName>
                                        </p:attrNameLst>
                                      </p:cBhvr>
                                      <p:to>
                                        <p:clrVal>
                                          <a:srgbClr val="13C60E"/>
                                        </p:clrVal>
                                      </p:to>
                                    </p:set>
                                    <p:set>
                                      <p:cBhvr>
                                        <p:cTn id="8" dur="500" fill="hold"/>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660" y="464601"/>
            <a:ext cx="6858000" cy="801056"/>
          </a:xfrm>
        </p:spPr>
        <p:txBody>
          <a:bodyPr/>
          <a:lstStyle/>
          <a:p>
            <a:pPr marL="0" lvl="0" indent="0">
              <a:buNone/>
            </a:pPr>
            <a:r>
              <a:rPr lang="en-US" sz="2000" dirty="0"/>
              <a:t>Identify a technique to use with your child during reading that draws attention to book and print organization: </a:t>
            </a:r>
          </a:p>
        </p:txBody>
      </p:sp>
      <p:sp>
        <p:nvSpPr>
          <p:cNvPr id="4" name="TextBox 3"/>
          <p:cNvSpPr txBox="1"/>
          <p:nvPr/>
        </p:nvSpPr>
        <p:spPr>
          <a:xfrm>
            <a:off x="716060" y="1360638"/>
            <a:ext cx="7477799" cy="307777"/>
          </a:xfrm>
          <a:prstGeom prst="rect">
            <a:avLst/>
          </a:prstGeom>
          <a:noFill/>
        </p:spPr>
        <p:txBody>
          <a:bodyPr wrap="square" rtlCol="0">
            <a:spAutoFit/>
          </a:bodyPr>
          <a:lstStyle/>
          <a:p>
            <a:pPr marL="342900" lvl="0" indent="-342900">
              <a:buFont typeface="+mj-lt"/>
              <a:buAutoNum type="alphaLcPeriod"/>
            </a:pPr>
            <a:r>
              <a:rPr lang="en-US" dirty="0"/>
              <a:t>Reading a printed vocabulary word aloud and prompting child to point at the picture </a:t>
            </a:r>
          </a:p>
        </p:txBody>
      </p:sp>
      <p:sp>
        <p:nvSpPr>
          <p:cNvPr id="6" name="TextBox 5"/>
          <p:cNvSpPr txBox="1"/>
          <p:nvPr/>
        </p:nvSpPr>
        <p:spPr>
          <a:xfrm>
            <a:off x="716060" y="1857682"/>
            <a:ext cx="5877599" cy="523220"/>
          </a:xfrm>
          <a:prstGeom prst="rect">
            <a:avLst/>
          </a:prstGeom>
          <a:noFill/>
        </p:spPr>
        <p:txBody>
          <a:bodyPr wrap="square" rtlCol="0">
            <a:spAutoFit/>
          </a:bodyPr>
          <a:lstStyle/>
          <a:p>
            <a:pPr marL="342900" lvl="0" indent="-342900">
              <a:buFont typeface="+mj-lt"/>
              <a:buAutoNum type="alphaLcPeriod" startAt="2"/>
            </a:pPr>
            <a:r>
              <a:rPr lang="en-US" dirty="0"/>
              <a:t>Asking the child to think about how the pictures relate to the text</a:t>
            </a:r>
          </a:p>
          <a:p>
            <a:endParaRPr lang="en-US" dirty="0"/>
          </a:p>
        </p:txBody>
      </p:sp>
      <p:sp>
        <p:nvSpPr>
          <p:cNvPr id="7" name="TextBox 6"/>
          <p:cNvSpPr txBox="1"/>
          <p:nvPr/>
        </p:nvSpPr>
        <p:spPr>
          <a:xfrm>
            <a:off x="731300" y="2380902"/>
            <a:ext cx="4430508" cy="523220"/>
          </a:xfrm>
          <a:prstGeom prst="rect">
            <a:avLst/>
          </a:prstGeom>
          <a:noFill/>
        </p:spPr>
        <p:txBody>
          <a:bodyPr wrap="none" rtlCol="0">
            <a:spAutoFit/>
          </a:bodyPr>
          <a:lstStyle/>
          <a:p>
            <a:pPr marL="342900" lvl="0" indent="-342900">
              <a:buFont typeface="+mj-lt"/>
              <a:buAutoNum type="alphaLcPeriod" startAt="3"/>
            </a:pPr>
            <a:r>
              <a:rPr lang="en-US" dirty="0"/>
              <a:t>Talking about what emotions certain words evoke</a:t>
            </a:r>
          </a:p>
          <a:p>
            <a:endParaRPr lang="en-US" dirty="0"/>
          </a:p>
        </p:txBody>
      </p:sp>
      <p:sp>
        <p:nvSpPr>
          <p:cNvPr id="8" name="TextBox 7"/>
          <p:cNvSpPr txBox="1"/>
          <p:nvPr/>
        </p:nvSpPr>
        <p:spPr>
          <a:xfrm>
            <a:off x="726220" y="2904122"/>
            <a:ext cx="7553999" cy="523220"/>
          </a:xfrm>
          <a:prstGeom prst="rect">
            <a:avLst/>
          </a:prstGeom>
          <a:noFill/>
        </p:spPr>
        <p:txBody>
          <a:bodyPr wrap="square" rtlCol="0">
            <a:spAutoFit/>
          </a:bodyPr>
          <a:lstStyle/>
          <a:p>
            <a:pPr marL="342900" lvl="0" indent="-342900">
              <a:buFont typeface="+mj-lt"/>
              <a:buAutoNum type="alphaLcPeriod" startAt="4"/>
            </a:pPr>
            <a:r>
              <a:rPr lang="en-US" dirty="0"/>
              <a:t>Explaining the role of the author in writing the words in the book</a:t>
            </a:r>
          </a:p>
          <a:p>
            <a:endParaRPr lang="en-US" dirty="0"/>
          </a:p>
        </p:txBody>
      </p:sp>
    </p:spTree>
    <p:extLst>
      <p:ext uri="{BB962C8B-B14F-4D97-AF65-F5344CB8AC3E}">
        <p14:creationId xmlns:p14="http://schemas.microsoft.com/office/powerpoint/2010/main" val="19498391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8"/>
                                        </p:tgtEl>
                                        <p:attrNameLst>
                                          <p:attrName>style.color</p:attrName>
                                        </p:attrNameLst>
                                      </p:cBhvr>
                                      <p:to>
                                        <p:clrVal>
                                          <a:srgbClr val="12C604"/>
                                        </p:clrVal>
                                      </p:to>
                                    </p:set>
                                    <p:set>
                                      <p:cBhvr>
                                        <p:cTn id="7" dur="500" fill="hold"/>
                                        <p:tgtEl>
                                          <p:spTgt spid="8"/>
                                        </p:tgtEl>
                                        <p:attrNameLst>
                                          <p:attrName>fillcolor</p:attrName>
                                        </p:attrNameLst>
                                      </p:cBhvr>
                                      <p:to>
                                        <p:clrVal>
                                          <a:srgbClr val="12C604"/>
                                        </p:clrVal>
                                      </p:to>
                                    </p:set>
                                    <p:set>
                                      <p:cBhvr>
                                        <p:cTn id="8"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90500"/>
            <a:ext cx="7372350" cy="571500"/>
          </a:xfrm>
        </p:spPr>
        <p:txBody>
          <a:bodyPr/>
          <a:lstStyle/>
          <a:p>
            <a:r>
              <a:rPr lang="en-US" b="1"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What is print referencing?</a:t>
            </a:r>
            <a:endParaRPr lang="en-US" b="1"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61950" y="952500"/>
            <a:ext cx="7315200" cy="3314700"/>
          </a:xfrm>
        </p:spPr>
        <p:txBody>
          <a:bodyPr/>
          <a:lstStyle/>
          <a:p>
            <a:r>
              <a:rPr lang="en-US" dirty="0" smtClean="0"/>
              <a:t>Print referencing refers to techniques educators or adults use to increase emergent readers’ knowledge about and interest in print by highlighting forms, functions, and features of print during read-</a:t>
            </a:r>
            <a:r>
              <a:rPr lang="en-US" dirty="0" err="1" smtClean="0"/>
              <a:t>alouds</a:t>
            </a:r>
            <a:r>
              <a:rPr lang="en-US" dirty="0" smtClean="0"/>
              <a:t>.</a:t>
            </a:r>
          </a:p>
          <a:p>
            <a:r>
              <a:rPr lang="en-US" dirty="0" smtClean="0"/>
              <a:t>A central goal of print referencing is to engage emergent readers in conversations about print that foster metalinguistic awareness</a:t>
            </a:r>
          </a:p>
          <a:p>
            <a:pPr lvl="1"/>
            <a:r>
              <a:rPr lang="en-US" dirty="0" smtClean="0"/>
              <a:t>Metalinguistic awareness: one’s ability to consider language (spoken or written) as an object of attention</a:t>
            </a:r>
            <a:endParaRPr lang="en-US" dirty="0"/>
          </a:p>
          <a:p>
            <a:r>
              <a:rPr lang="en-US" dirty="0" smtClean="0"/>
              <a:t>Children typically understand early developing concepts, such as print conventions and functions of print, before later developing concepts, such as learning to recognize letters and words</a:t>
            </a:r>
          </a:p>
        </p:txBody>
      </p:sp>
    </p:spTree>
    <p:extLst>
      <p:ext uri="{BB962C8B-B14F-4D97-AF65-F5344CB8AC3E}">
        <p14:creationId xmlns:p14="http://schemas.microsoft.com/office/powerpoint/2010/main" val="224803413"/>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Importance of print knowledge</a:t>
            </a:r>
            <a:endParaRPr lang="en-US" dirty="0"/>
          </a:p>
        </p:txBody>
      </p:sp>
      <p:sp>
        <p:nvSpPr>
          <p:cNvPr id="3" name="Content Placeholder 2"/>
          <p:cNvSpPr>
            <a:spLocks noGrp="1"/>
          </p:cNvSpPr>
          <p:nvPr>
            <p:ph sz="half" idx="1"/>
          </p:nvPr>
        </p:nvSpPr>
        <p:spPr/>
        <p:txBody>
          <a:bodyPr/>
          <a:lstStyle/>
          <a:p>
            <a:r>
              <a:rPr lang="en-US" dirty="0" smtClean="0"/>
              <a:t>Children with limited knowledge about print enter kindergarten already behind in reading development.</a:t>
            </a:r>
            <a:endParaRPr lang="en-US" dirty="0"/>
          </a:p>
        </p:txBody>
      </p:sp>
      <p:sp>
        <p:nvSpPr>
          <p:cNvPr id="8" name="Content Placeholder 7"/>
          <p:cNvSpPr>
            <a:spLocks noGrp="1"/>
          </p:cNvSpPr>
          <p:nvPr>
            <p:ph sz="half" idx="2"/>
          </p:nvPr>
        </p:nvSpPr>
        <p:spPr/>
        <p:txBody>
          <a:bodyPr/>
          <a:lstStyle/>
          <a:p>
            <a:r>
              <a:rPr lang="en-US" dirty="0" smtClean="0"/>
              <a:t>Children with solid knowledge about the forms and functions of print will find it relatively easy to learn to read </a:t>
            </a:r>
            <a:endParaRPr lang="en-US" dirty="0"/>
          </a:p>
        </p:txBody>
      </p:sp>
    </p:spTree>
    <p:extLst>
      <p:ext uri="{BB962C8B-B14F-4D97-AF65-F5344CB8AC3E}">
        <p14:creationId xmlns:p14="http://schemas.microsoft.com/office/powerpoint/2010/main" val="1345807323"/>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book reading?</a:t>
            </a:r>
            <a:endParaRPr lang="en-US" dirty="0"/>
          </a:p>
        </p:txBody>
      </p:sp>
      <p:sp>
        <p:nvSpPr>
          <p:cNvPr id="3" name="Content Placeholder 2"/>
          <p:cNvSpPr>
            <a:spLocks noGrp="1"/>
          </p:cNvSpPr>
          <p:nvPr>
            <p:ph idx="1"/>
          </p:nvPr>
        </p:nvSpPr>
        <p:spPr/>
        <p:txBody>
          <a:bodyPr/>
          <a:lstStyle/>
          <a:p>
            <a:r>
              <a:rPr lang="en-US" dirty="0" smtClean="0"/>
              <a:t>Children rarely pay attention to print during shared book reading unless explicitly instructed to do so </a:t>
            </a:r>
          </a:p>
          <a:p>
            <a:r>
              <a:rPr lang="en-US" dirty="0" smtClean="0"/>
              <a:t>Adults can use strategies to encourage children’s attention to print – doing so can improve children’s print knowledge</a:t>
            </a:r>
          </a:p>
          <a:p>
            <a:endParaRPr lang="en-US" dirty="0"/>
          </a:p>
          <a:p>
            <a:r>
              <a:rPr lang="en-US" dirty="0" smtClean="0"/>
              <a:t>This is called </a:t>
            </a:r>
            <a:r>
              <a:rPr lang="en-US" b="1" dirty="0" smtClean="0"/>
              <a:t>PRINT REFERENCING</a:t>
            </a:r>
            <a:endParaRPr lang="en-US" dirty="0"/>
          </a:p>
        </p:txBody>
      </p:sp>
    </p:spTree>
    <p:extLst>
      <p:ext uri="{BB962C8B-B14F-4D97-AF65-F5344CB8AC3E}">
        <p14:creationId xmlns:p14="http://schemas.microsoft.com/office/powerpoint/2010/main" val="1960394515"/>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How do we cultivate a focus on print for our children?</a:t>
            </a:r>
            <a:endParaRPr lang="en-US" dirty="0"/>
          </a:p>
        </p:txBody>
      </p:sp>
      <p:sp>
        <p:nvSpPr>
          <p:cNvPr id="5" name="Content Placeholder 4"/>
          <p:cNvSpPr>
            <a:spLocks noGrp="1"/>
          </p:cNvSpPr>
          <p:nvPr>
            <p:ph idx="1"/>
          </p:nvPr>
        </p:nvSpPr>
        <p:spPr/>
        <p:txBody>
          <a:bodyPr/>
          <a:lstStyle/>
          <a:p>
            <a:r>
              <a:rPr lang="en-US" sz="2000" dirty="0" smtClean="0"/>
              <a:t>Verbal references:  Asking questions and making comments about print</a:t>
            </a:r>
          </a:p>
          <a:p>
            <a:endParaRPr lang="en-US" sz="2000" dirty="0"/>
          </a:p>
          <a:p>
            <a:r>
              <a:rPr lang="en-US" sz="2000" dirty="0" smtClean="0"/>
              <a:t>Nonverbal references: pointing and tracking with our fingers</a:t>
            </a:r>
            <a:endParaRPr lang="en-US" sz="2000" dirty="0"/>
          </a:p>
        </p:txBody>
      </p:sp>
    </p:spTree>
    <p:extLst>
      <p:ext uri="{BB962C8B-B14F-4D97-AF65-F5344CB8AC3E}">
        <p14:creationId xmlns:p14="http://schemas.microsoft.com/office/powerpoint/2010/main" val="839870409"/>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Print Awareness during shared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533400" y="952500"/>
            <a:ext cx="6858000" cy="2895600"/>
          </a:xfrm>
        </p:spPr>
        <p:txBody>
          <a:bodyPr/>
          <a:lstStyle/>
          <a:p>
            <a:r>
              <a:rPr lang="en-US" dirty="0">
                <a:hlinkClick r:id="rId3"/>
              </a:rPr>
              <a:t>https://</a:t>
            </a:r>
            <a:r>
              <a:rPr lang="en-US" dirty="0" smtClean="0">
                <a:hlinkClick r:id="rId3"/>
              </a:rPr>
              <a:t>www.youtube.com/watch?v=94qPL7Mk2A0</a:t>
            </a:r>
            <a:endParaRPr lang="en-US" dirty="0" smtClean="0"/>
          </a:p>
          <a:p>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19400" y="1866900"/>
            <a:ext cx="3193648" cy="3341698"/>
          </a:xfrm>
          <a:prstGeom prst="rect">
            <a:avLst/>
          </a:prstGeom>
        </p:spPr>
      </p:pic>
      <p:sp>
        <p:nvSpPr>
          <p:cNvPr id="5" name="TextBox 4"/>
          <p:cNvSpPr txBox="1"/>
          <p:nvPr/>
        </p:nvSpPr>
        <p:spPr>
          <a:xfrm>
            <a:off x="2438400" y="1462385"/>
            <a:ext cx="3962944" cy="307777"/>
          </a:xfrm>
          <a:prstGeom prst="rect">
            <a:avLst/>
          </a:prstGeom>
          <a:noFill/>
        </p:spPr>
        <p:txBody>
          <a:bodyPr wrap="none" rtlCol="0">
            <a:spAutoFit/>
            <a:scene3d>
              <a:camera prst="orthographicFront"/>
              <a:lightRig rig="soft" dir="t">
                <a:rot lat="0" lon="0" rev="15600000"/>
              </a:lightRig>
            </a:scene3d>
            <a:sp3d extrusionH="57150" prstMaterial="softEdge">
              <a:bevelT w="25400" h="38100"/>
            </a:sp3d>
          </a:bodyPr>
          <a:lstStyle/>
          <a:p>
            <a:r>
              <a:rPr lang="en-US" b="1" dirty="0" smtClean="0">
                <a:ln/>
                <a:solidFill>
                  <a:schemeClr val="accent4"/>
                </a:solidFill>
              </a:rPr>
              <a:t>Examples of ways to target print awareness:</a:t>
            </a:r>
            <a:endParaRPr lang="en-US" b="1" dirty="0">
              <a:ln/>
              <a:solidFill>
                <a:schemeClr val="accent4"/>
              </a:solidFill>
            </a:endParaRPr>
          </a:p>
        </p:txBody>
      </p:sp>
    </p:spTree>
    <p:extLst>
      <p:ext uri="{BB962C8B-B14F-4D97-AF65-F5344CB8AC3E}">
        <p14:creationId xmlns:p14="http://schemas.microsoft.com/office/powerpoint/2010/main" val="2034724774"/>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hildren Friends 16x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6" id="{CDF1CE40-D12A-4BBA-8E29-FD301E3A737A}" vid="{E44D8D76-07A2-4151-9426-1A858C999D66}"/>
    </a:ext>
  </a:extLst>
</a:theme>
</file>

<file path=ppt/theme/theme2.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20201C-A8DD-4CC4-91AD-21A90B9FED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72FCA15-EC8A-4681-A53E-126A5B76469B}">
  <ds:schemaRefs>
    <ds:schemaRef ds:uri="http://purl.org/dc/terms/"/>
    <ds:schemaRef ds:uri="http://purl.org/dc/dcmitype/"/>
    <ds:schemaRef ds:uri="http://purl.org/dc/elements/1.1/"/>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5457</Words>
  <Application>Microsoft Office PowerPoint</Application>
  <PresentationFormat>On-screen Show (16:10)</PresentationFormat>
  <Paragraphs>369</Paragraphs>
  <Slides>29</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29</vt:i4>
      </vt:variant>
    </vt:vector>
  </HeadingPairs>
  <TitlesOfParts>
    <vt:vector size="35" baseType="lpstr">
      <vt:lpstr>MS PGothic</vt:lpstr>
      <vt:lpstr>Arial</vt:lpstr>
      <vt:lpstr>Franklin Gothic Book</vt:lpstr>
      <vt:lpstr>Georgia</vt:lpstr>
      <vt:lpstr>Times New Roman</vt:lpstr>
      <vt:lpstr>Children Friends 16x9</vt:lpstr>
      <vt:lpstr>Enhancing your child’s print knowledge during shared book reading</vt:lpstr>
      <vt:lpstr>Pre-questionnaire Overview</vt:lpstr>
      <vt:lpstr>PowerPoint Presentation</vt:lpstr>
      <vt:lpstr>PowerPoint Presentation</vt:lpstr>
      <vt:lpstr>What is print referencing?</vt:lpstr>
      <vt:lpstr>Importance of print knowledge</vt:lpstr>
      <vt:lpstr>Why book reading?</vt:lpstr>
      <vt:lpstr>How do we cultivate a focus on print for our children?</vt:lpstr>
      <vt:lpstr>Print Awareness during shared reading</vt:lpstr>
      <vt:lpstr>PowerPoint Presentation</vt:lpstr>
      <vt:lpstr>Print Meaning</vt:lpstr>
      <vt:lpstr>Book &amp; Print Organization</vt:lpstr>
      <vt:lpstr>Book &amp; Print Organization (cont.)</vt:lpstr>
      <vt:lpstr>Letters</vt:lpstr>
      <vt:lpstr>Words</vt:lpstr>
      <vt:lpstr>Words (cont.)</vt:lpstr>
      <vt:lpstr>Why focus on print awareness?</vt:lpstr>
      <vt:lpstr>Phonological Awareness – incorporating it into reading</vt:lpstr>
      <vt:lpstr>What does the research say?</vt:lpstr>
      <vt:lpstr>Engage your child in print referencing</vt:lpstr>
      <vt:lpstr>PowerPoint Presentation</vt:lpstr>
      <vt:lpstr>Teaching print awareness to deaf and hard of hearing children</vt:lpstr>
      <vt:lpstr>How to bridge the use of sign language and the child’s understanding of print?</vt:lpstr>
      <vt:lpstr>Strategies</vt:lpstr>
      <vt:lpstr>Strategies (cont.)</vt:lpstr>
      <vt:lpstr>Ingredient #1: Print-Rich books</vt:lpstr>
      <vt:lpstr>Books</vt:lpstr>
      <vt:lpstr>References</vt:lpstr>
      <vt:lpstr>Deaf mother signing with deaf 4 month old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Dialogic Reading</dc:title>
  <dc:creator/>
  <cp:lastModifiedBy/>
  <cp:revision>3</cp:revision>
  <cp:lastPrinted>2017-10-31T13:48:37Z</cp:lastPrinted>
  <dcterms:created xsi:type="dcterms:W3CDTF">2013-07-31T14:55:39Z</dcterms:created>
  <dcterms:modified xsi:type="dcterms:W3CDTF">2020-05-11T19:25:36Z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