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3"/>
  </p:sldMasterIdLst>
  <p:notesMasterIdLst>
    <p:notesMasterId r:id="rId31"/>
  </p:notesMasterIdLst>
  <p:handoutMasterIdLst>
    <p:handoutMasterId r:id="rId32"/>
  </p:handoutMasterIdLst>
  <p:sldIdLst>
    <p:sldId id="291" r:id="rId4"/>
    <p:sldId id="305" r:id="rId5"/>
    <p:sldId id="276" r:id="rId6"/>
    <p:sldId id="277" r:id="rId7"/>
    <p:sldId id="278" r:id="rId8"/>
    <p:sldId id="303" r:id="rId9"/>
    <p:sldId id="286" r:id="rId10"/>
    <p:sldId id="287" r:id="rId11"/>
    <p:sldId id="301" r:id="rId12"/>
    <p:sldId id="288" r:id="rId13"/>
    <p:sldId id="284" r:id="rId14"/>
    <p:sldId id="285" r:id="rId15"/>
    <p:sldId id="289" r:id="rId16"/>
    <p:sldId id="306" r:id="rId17"/>
    <p:sldId id="294" r:id="rId18"/>
    <p:sldId id="257" r:id="rId19"/>
    <p:sldId id="269" r:id="rId20"/>
    <p:sldId id="283" r:id="rId21"/>
    <p:sldId id="270" r:id="rId22"/>
    <p:sldId id="274" r:id="rId23"/>
    <p:sldId id="293" r:id="rId24"/>
    <p:sldId id="297" r:id="rId25"/>
    <p:sldId id="299" r:id="rId26"/>
    <p:sldId id="300" r:id="rId27"/>
    <p:sldId id="282" r:id="rId28"/>
    <p:sldId id="275" r:id="rId29"/>
    <p:sldId id="307" r:id="rId30"/>
  </p:sldIdLst>
  <p:sldSz cx="9144000" cy="5715000" type="screen16x10"/>
  <p:notesSz cx="9144000" cy="6858000"/>
  <p:defaultTextStyle>
    <a:defPPr>
      <a:defRPr lang="en-US"/>
    </a:defPPr>
    <a:lvl1pPr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1pPr>
    <a:lvl2pPr marL="355600" indent="101600"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2pPr>
    <a:lvl3pPr marL="712788" indent="201613"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3pPr>
    <a:lvl4pPr marL="1068388" indent="303213"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4pPr>
    <a:lvl5pPr marL="1425575" indent="403225" algn="l" defTabSz="712788" rtl="0" eaLnBrk="0" fontAlgn="base" hangingPunct="0">
      <a:spcBef>
        <a:spcPct val="0"/>
      </a:spcBef>
      <a:spcAft>
        <a:spcPct val="0"/>
      </a:spcAft>
      <a:defRPr sz="1400" kern="1200">
        <a:solidFill>
          <a:schemeClr val="tx1"/>
        </a:solidFill>
        <a:latin typeface="Arial" charset="0"/>
        <a:ea typeface="MS PGothic" pitchFamily="34" charset="-128"/>
        <a:cs typeface="+mn-cs"/>
      </a:defRPr>
    </a:lvl5pPr>
    <a:lvl6pPr marL="2286000" algn="l" defTabSz="914400" rtl="0" eaLnBrk="1" latinLnBrk="0" hangingPunct="1">
      <a:defRPr sz="1400" kern="1200">
        <a:solidFill>
          <a:schemeClr val="tx1"/>
        </a:solidFill>
        <a:latin typeface="Arial" charset="0"/>
        <a:ea typeface="MS PGothic" pitchFamily="34" charset="-128"/>
        <a:cs typeface="+mn-cs"/>
      </a:defRPr>
    </a:lvl6pPr>
    <a:lvl7pPr marL="2743200" algn="l" defTabSz="914400" rtl="0" eaLnBrk="1" latinLnBrk="0" hangingPunct="1">
      <a:defRPr sz="1400" kern="1200">
        <a:solidFill>
          <a:schemeClr val="tx1"/>
        </a:solidFill>
        <a:latin typeface="Arial" charset="0"/>
        <a:ea typeface="MS PGothic" pitchFamily="34" charset="-128"/>
        <a:cs typeface="+mn-cs"/>
      </a:defRPr>
    </a:lvl7pPr>
    <a:lvl8pPr marL="3200400" algn="l" defTabSz="914400" rtl="0" eaLnBrk="1" latinLnBrk="0" hangingPunct="1">
      <a:defRPr sz="1400" kern="1200">
        <a:solidFill>
          <a:schemeClr val="tx1"/>
        </a:solidFill>
        <a:latin typeface="Arial" charset="0"/>
        <a:ea typeface="MS PGothic" pitchFamily="34" charset="-128"/>
        <a:cs typeface="+mn-cs"/>
      </a:defRPr>
    </a:lvl8pPr>
    <a:lvl9pPr marL="3657600" algn="l" defTabSz="914400" rtl="0" eaLnBrk="1" latinLnBrk="0" hangingPunct="1">
      <a:defRPr sz="1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180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821"/>
    <p:restoredTop sz="75305"/>
  </p:normalViewPr>
  <p:slideViewPr>
    <p:cSldViewPr>
      <p:cViewPr varScale="1">
        <p:scale>
          <a:sx n="79" d="100"/>
          <a:sy n="79" d="100"/>
        </p:scale>
        <p:origin x="1930" y="62"/>
      </p:cViewPr>
      <p:guideLst>
        <p:guide orient="horz" pos="180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95" d="100"/>
          <a:sy n="95" d="100"/>
        </p:scale>
        <p:origin x="3582"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1.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5180013" y="0"/>
            <a:ext cx="3962400" cy="3444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Arial" panose="020B0604020202020204" pitchFamily="34" charset="0"/>
              </a:defRPr>
            </a:lvl1pPr>
          </a:lstStyle>
          <a:p>
            <a:pPr>
              <a:defRPr/>
            </a:pPr>
            <a:fld id="{7826F4BF-2664-4858-A666-F4FBBBC175B8}" type="datetimeFigureOut">
              <a:rPr lang="en-US" altLang="en-US"/>
              <a:pPr>
                <a:defRPr/>
              </a:pPr>
              <a:t>5/11/2020</a:t>
            </a:fld>
            <a:endParaRPr lang="en-US" altLang="en-US"/>
          </a:p>
        </p:txBody>
      </p:sp>
      <p:sp>
        <p:nvSpPr>
          <p:cNvPr id="4" name="Footer Placeholder 3"/>
          <p:cNvSpPr>
            <a:spLocks noGrp="1"/>
          </p:cNvSpPr>
          <p:nvPr>
            <p:ph type="ftr" sz="quarter" idx="2"/>
          </p:nvPr>
        </p:nvSpPr>
        <p:spPr>
          <a:xfrm>
            <a:off x="0" y="6513513"/>
            <a:ext cx="3962400" cy="344487"/>
          </a:xfrm>
          <a:prstGeom prst="rect">
            <a:avLst/>
          </a:prstGeom>
        </p:spPr>
        <p:txBody>
          <a:bodyPr vert="horz" lIns="91440" tIns="45720" rIns="91440" bIns="45720" rtlCol="0" anchor="b"/>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5180013" y="6513513"/>
            <a:ext cx="3962400" cy="3444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9E4D5207-059D-4AAB-A300-B1132D24A288}" type="slidenum">
              <a:rPr lang="en-US" altLang="en-US"/>
              <a:pPr/>
              <a:t>‹#›</a:t>
            </a:fld>
            <a:endParaRPr lang="en-US" altLang="en-US"/>
          </a:p>
        </p:txBody>
      </p:sp>
    </p:spTree>
    <p:extLst>
      <p:ext uri="{BB962C8B-B14F-4D97-AF65-F5344CB8AC3E}">
        <p14:creationId xmlns:p14="http://schemas.microsoft.com/office/powerpoint/2010/main" val="34311609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5180013" y="0"/>
            <a:ext cx="3962400" cy="3444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Arial" panose="020B0604020202020204" pitchFamily="34" charset="0"/>
              </a:defRPr>
            </a:lvl1pPr>
          </a:lstStyle>
          <a:p>
            <a:pPr>
              <a:defRPr/>
            </a:pPr>
            <a:fld id="{C4776D83-6FFA-41CD-B75C-B1D2ACE090BB}" type="datetimeFigureOut">
              <a:rPr lang="en-US" altLang="en-US"/>
              <a:pPr>
                <a:defRPr/>
              </a:pPr>
              <a:t>5/11/2020</a:t>
            </a:fld>
            <a:endParaRPr lang="en-US" altLang="en-US"/>
          </a:p>
        </p:txBody>
      </p:sp>
      <p:sp>
        <p:nvSpPr>
          <p:cNvPr id="4" name="Slide Image Placeholder 3"/>
          <p:cNvSpPr>
            <a:spLocks noGrp="1" noRot="1" noChangeAspect="1"/>
          </p:cNvSpPr>
          <p:nvPr>
            <p:ph type="sldImg" idx="2"/>
          </p:nvPr>
        </p:nvSpPr>
        <p:spPr>
          <a:xfrm>
            <a:off x="2720975" y="857250"/>
            <a:ext cx="3702050" cy="23145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defTabSz="713232" eaLnBrk="1" fontAlgn="auto" hangingPunct="1">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A9065AD8-3539-4488-BA58-EDA197F59773}" type="slidenum">
              <a:rPr lang="en-US" altLang="en-US"/>
              <a:pPr/>
              <a:t>‹#›</a:t>
            </a:fld>
            <a:endParaRPr lang="en-US" altLang="en-US"/>
          </a:p>
        </p:txBody>
      </p:sp>
    </p:spTree>
    <p:extLst>
      <p:ext uri="{BB962C8B-B14F-4D97-AF65-F5344CB8AC3E}">
        <p14:creationId xmlns:p14="http://schemas.microsoft.com/office/powerpoint/2010/main" val="4025760314"/>
      </p:ext>
    </p:extLst>
  </p:cSld>
  <p:clrMap bg1="lt1" tx1="dk1" bg2="lt2" tx2="dk2" accent1="accent1" accent2="accent2" accent3="accent3" accent4="accent4" accent5="accent5" accent6="accent6" hlink="hlink" folHlink="folHlink"/>
  <p:notesStyle>
    <a:lvl1pPr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1pPr>
    <a:lvl2pPr marL="355600"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2pPr>
    <a:lvl3pPr marL="712788"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3pPr>
    <a:lvl4pPr marL="1068388"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4pPr>
    <a:lvl5pPr marL="1425575" algn="l" defTabSz="712788" rtl="0" eaLnBrk="0" fontAlgn="base" hangingPunct="0">
      <a:spcBef>
        <a:spcPct val="30000"/>
      </a:spcBef>
      <a:spcAft>
        <a:spcPct val="0"/>
      </a:spcAft>
      <a:defRPr sz="900" kern="1200">
        <a:solidFill>
          <a:schemeClr val="tx1"/>
        </a:solidFill>
        <a:latin typeface="+mn-lt"/>
        <a:ea typeface="MS PGothic" panose="020B0600070205080204" pitchFamily="34" charset="-128"/>
        <a:cs typeface="+mn-cs"/>
      </a:defRPr>
    </a:lvl5pPr>
    <a:lvl6pPr marL="1783080" algn="l" defTabSz="713232" rtl="0" eaLnBrk="1" latinLnBrk="0" hangingPunct="1">
      <a:defRPr sz="900" kern="1200">
        <a:solidFill>
          <a:schemeClr val="tx1"/>
        </a:solidFill>
        <a:latin typeface="+mn-lt"/>
        <a:ea typeface="+mn-ea"/>
        <a:cs typeface="+mn-cs"/>
      </a:defRPr>
    </a:lvl6pPr>
    <a:lvl7pPr marL="2139696" algn="l" defTabSz="713232" rtl="0" eaLnBrk="1" latinLnBrk="0" hangingPunct="1">
      <a:defRPr sz="900" kern="1200">
        <a:solidFill>
          <a:schemeClr val="tx1"/>
        </a:solidFill>
        <a:latin typeface="+mn-lt"/>
        <a:ea typeface="+mn-ea"/>
        <a:cs typeface="+mn-cs"/>
      </a:defRPr>
    </a:lvl7pPr>
    <a:lvl8pPr marL="2496312" algn="l" defTabSz="713232" rtl="0" eaLnBrk="1" latinLnBrk="0" hangingPunct="1">
      <a:defRPr sz="900" kern="1200">
        <a:solidFill>
          <a:schemeClr val="tx1"/>
        </a:solidFill>
        <a:latin typeface="+mn-lt"/>
        <a:ea typeface="+mn-ea"/>
        <a:cs typeface="+mn-cs"/>
      </a:defRPr>
    </a:lvl8pPr>
    <a:lvl9pPr marL="2852928" algn="l" defTabSz="713232"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Image: freepik.com created by </a:t>
            </a:r>
            <a:r>
              <a:rPr lang="en-US" baseline="0" dirty="0" err="1" smtClean="0"/>
              <a:t>Racool_studio</a:t>
            </a:r>
            <a:endParaRPr lang="en-US" baseline="0" dirty="0" smtClean="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a:t>
            </a:fld>
            <a:endParaRPr lang="en-US" altLang="en-US"/>
          </a:p>
        </p:txBody>
      </p:sp>
    </p:spTree>
    <p:extLst>
      <p:ext uri="{BB962C8B-B14F-4D97-AF65-F5344CB8AC3E}">
        <p14:creationId xmlns:p14="http://schemas.microsoft.com/office/powerpoint/2010/main" val="2075527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then they shift their focus to learning to read and eventually</a:t>
            </a:r>
            <a:r>
              <a:rPr lang="en-US" baseline="0" dirty="0" smtClean="0"/>
              <a:t> reading to learn (not until about 4</a:t>
            </a:r>
            <a:r>
              <a:rPr lang="en-US" baseline="30000" dirty="0" smtClean="0"/>
              <a:t>th</a:t>
            </a:r>
            <a:r>
              <a:rPr lang="en-US" baseline="0" dirty="0" smtClean="0"/>
              <a:t> grade</a:t>
            </a:r>
            <a:r>
              <a:rPr lang="en-US" baseline="0" dirty="0" smtClean="0"/>
              <a:t>)</a:t>
            </a:r>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11</a:t>
            </a:fld>
            <a:endParaRPr lang="en-US" altLang="en-US"/>
          </a:p>
        </p:txBody>
      </p:sp>
    </p:spTree>
    <p:extLst>
      <p:ext uri="{BB962C8B-B14F-4D97-AF65-F5344CB8AC3E}">
        <p14:creationId xmlns:p14="http://schemas.microsoft.com/office/powerpoint/2010/main" val="7226661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altLang="en-US" dirty="0" smtClean="0"/>
              <a:t>“pretend” reading-starting to recognize print in the environment; recognizing print based on exposure around you</a:t>
            </a:r>
          </a:p>
          <a:p>
            <a:pPr marL="0" marR="0" indent="0" algn="l" defTabSz="712788" rtl="0" eaLnBrk="0" fontAlgn="base" latinLnBrk="0" hangingPunct="0">
              <a:lnSpc>
                <a:spcPct val="100000"/>
              </a:lnSpc>
              <a:spcBef>
                <a:spcPct val="30000"/>
              </a:spcBef>
              <a:spcAft>
                <a:spcPct val="0"/>
              </a:spcAft>
              <a:buClrTx/>
              <a:buSzTx/>
              <a:buFontTx/>
              <a:buNone/>
              <a:tabLst/>
              <a:defRPr/>
            </a:pPr>
            <a:r>
              <a:rPr lang="en-US" altLang="x-none" dirty="0" smtClean="0"/>
              <a:t>Every time you see a red </a:t>
            </a:r>
            <a:r>
              <a:rPr lang="en-US" altLang="x-none" dirty="0" err="1" smtClean="0"/>
              <a:t>cocacola</a:t>
            </a:r>
            <a:r>
              <a:rPr lang="en-US" altLang="x-none" dirty="0" smtClean="0"/>
              <a:t> sign, it is always referring to the same </a:t>
            </a:r>
            <a:r>
              <a:rPr lang="en-US" altLang="x-none" dirty="0" smtClean="0"/>
              <a:t>thing</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altLang="x-none"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  Insert logo pictures here, if desired (e.g., common restaurants, </a:t>
            </a:r>
            <a:r>
              <a:rPr lang="en-US" baseline="0" dirty="0" err="1" smtClean="0"/>
              <a:t>etc</a:t>
            </a:r>
            <a:r>
              <a:rPr lang="en-US" baseline="0" dirty="0" smtClean="0"/>
              <a:t>)</a:t>
            </a: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altLang="x-none"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alt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12</a:t>
            </a:fld>
            <a:endParaRPr lang="en-US" altLang="en-US"/>
          </a:p>
        </p:txBody>
      </p:sp>
    </p:spTree>
    <p:extLst>
      <p:ext uri="{BB962C8B-B14F-4D97-AF65-F5344CB8AC3E}">
        <p14:creationId xmlns:p14="http://schemas.microsoft.com/office/powerpoint/2010/main" val="6414837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13</a:t>
            </a:fld>
            <a:endParaRPr lang="en-US" altLang="en-US"/>
          </a:p>
        </p:txBody>
      </p:sp>
    </p:spTree>
    <p:extLst>
      <p:ext uri="{BB962C8B-B14F-4D97-AF65-F5344CB8AC3E}">
        <p14:creationId xmlns:p14="http://schemas.microsoft.com/office/powerpoint/2010/main" val="3670715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PA: explicit awareness of the sound structure of a spoken word - </a:t>
            </a:r>
            <a:r>
              <a:rPr lang="en-US" altLang="en-US" dirty="0" smtClean="0">
                <a:ea typeface="MS PGothic" charset="-128"/>
              </a:rPr>
              <a:t>Crucial to process of recognizing and decoding words in print</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14</a:t>
            </a:fld>
            <a:endParaRPr lang="en-US" altLang="en-US"/>
          </a:p>
        </p:txBody>
      </p:sp>
    </p:spTree>
    <p:extLst>
      <p:ext uri="{BB962C8B-B14F-4D97-AF65-F5344CB8AC3E}">
        <p14:creationId xmlns:p14="http://schemas.microsoft.com/office/powerpoint/2010/main" val="21231130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girl may or may not know</a:t>
            </a:r>
            <a:r>
              <a:rPr lang="en-US" baseline="0" dirty="0" smtClean="0"/>
              <a:t> the names of the letters but she is starting to learn that certain letters are put together to form her name - good opportunity to teach about letter-sound correspondence, etc.</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15</a:t>
            </a:fld>
            <a:endParaRPr lang="en-US" altLang="en-US"/>
          </a:p>
        </p:txBody>
      </p:sp>
    </p:spTree>
    <p:extLst>
      <p:ext uri="{BB962C8B-B14F-4D97-AF65-F5344CB8AC3E}">
        <p14:creationId xmlns:p14="http://schemas.microsoft.com/office/powerpoint/2010/main" val="258495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charset="0"/>
                <a:ea typeface="MS PGothic" pitchFamily="34" charset="-128"/>
              </a:defRPr>
            </a:lvl1pPr>
            <a:lvl2pPr marL="742950" indent="-285750">
              <a:defRPr sz="1400">
                <a:solidFill>
                  <a:schemeClr val="tx1"/>
                </a:solidFill>
                <a:latin typeface="Arial" charset="0"/>
                <a:ea typeface="MS PGothic" pitchFamily="34" charset="-128"/>
              </a:defRPr>
            </a:lvl2pPr>
            <a:lvl3pPr marL="1143000" indent="-228600">
              <a:defRPr sz="1400">
                <a:solidFill>
                  <a:schemeClr val="tx1"/>
                </a:solidFill>
                <a:latin typeface="Arial" charset="0"/>
                <a:ea typeface="MS PGothic" pitchFamily="34" charset="-128"/>
              </a:defRPr>
            </a:lvl3pPr>
            <a:lvl4pPr marL="1600200" indent="-228600">
              <a:defRPr sz="1400">
                <a:solidFill>
                  <a:schemeClr val="tx1"/>
                </a:solidFill>
                <a:latin typeface="Arial" charset="0"/>
                <a:ea typeface="MS PGothic" pitchFamily="34" charset="-128"/>
              </a:defRPr>
            </a:lvl4pPr>
            <a:lvl5pPr marL="2057400" indent="-228600">
              <a:defRPr sz="1400">
                <a:solidFill>
                  <a:schemeClr val="tx1"/>
                </a:solidFill>
                <a:latin typeface="Arial" charset="0"/>
                <a:ea typeface="MS PGothic" pitchFamily="34" charset="-128"/>
              </a:defRPr>
            </a:lvl5pPr>
            <a:lvl6pPr marL="2514600" indent="-228600" defTabSz="712788" eaLnBrk="0" fontAlgn="base" hangingPunct="0">
              <a:spcBef>
                <a:spcPct val="0"/>
              </a:spcBef>
              <a:spcAft>
                <a:spcPct val="0"/>
              </a:spcAft>
              <a:defRPr sz="1400">
                <a:solidFill>
                  <a:schemeClr val="tx1"/>
                </a:solidFill>
                <a:latin typeface="Arial" charset="0"/>
                <a:ea typeface="MS PGothic" pitchFamily="34" charset="-128"/>
              </a:defRPr>
            </a:lvl6pPr>
            <a:lvl7pPr marL="2971800" indent="-228600" defTabSz="712788" eaLnBrk="0" fontAlgn="base" hangingPunct="0">
              <a:spcBef>
                <a:spcPct val="0"/>
              </a:spcBef>
              <a:spcAft>
                <a:spcPct val="0"/>
              </a:spcAft>
              <a:defRPr sz="1400">
                <a:solidFill>
                  <a:schemeClr val="tx1"/>
                </a:solidFill>
                <a:latin typeface="Arial" charset="0"/>
                <a:ea typeface="MS PGothic" pitchFamily="34" charset="-128"/>
              </a:defRPr>
            </a:lvl7pPr>
            <a:lvl8pPr marL="3429000" indent="-228600" defTabSz="712788" eaLnBrk="0" fontAlgn="base" hangingPunct="0">
              <a:spcBef>
                <a:spcPct val="0"/>
              </a:spcBef>
              <a:spcAft>
                <a:spcPct val="0"/>
              </a:spcAft>
              <a:defRPr sz="1400">
                <a:solidFill>
                  <a:schemeClr val="tx1"/>
                </a:solidFill>
                <a:latin typeface="Arial" charset="0"/>
                <a:ea typeface="MS PGothic" pitchFamily="34" charset="-128"/>
              </a:defRPr>
            </a:lvl8pPr>
            <a:lvl9pPr marL="3886200" indent="-228600" defTabSz="712788" eaLnBrk="0" fontAlgn="base" hangingPunct="0">
              <a:spcBef>
                <a:spcPct val="0"/>
              </a:spcBef>
              <a:spcAft>
                <a:spcPct val="0"/>
              </a:spcAft>
              <a:defRPr sz="1400">
                <a:solidFill>
                  <a:schemeClr val="tx1"/>
                </a:solidFill>
                <a:latin typeface="Arial" charset="0"/>
                <a:ea typeface="MS PGothic" pitchFamily="34" charset="-128"/>
              </a:defRPr>
            </a:lvl9pPr>
          </a:lstStyle>
          <a:p>
            <a:fld id="{A2DEB97C-C536-4CF8-A7CF-5BB9D84F45CF}" type="slidenum">
              <a:rPr lang="en-US" altLang="en-US" sz="1200"/>
              <a:pPr/>
              <a:t>16</a:t>
            </a:fld>
            <a:endParaRPr lang="en-US" altLang="en-US" sz="120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Whitehurst - created system</a:t>
            </a:r>
            <a:r>
              <a:rPr lang="en-US" baseline="0" dirty="0" smtClean="0"/>
              <a:t> of prompts and feedback to use with your child during book reading</a:t>
            </a:r>
          </a:p>
          <a:p>
            <a:r>
              <a:rPr lang="en-US" baseline="0" dirty="0" smtClean="0"/>
              <a:t>Dialogic reading- beyond only reading the words on the page - easy to get in a routine of only reading the words and not veering from that</a:t>
            </a:r>
          </a:p>
          <a:p>
            <a:r>
              <a:rPr lang="en-US" baseline="0" dirty="0" smtClean="0"/>
              <a:t>depending on child's language levels, may not start off being an active participant but over time, the goal is for the child to participate actively during reading</a:t>
            </a:r>
          </a:p>
          <a:p>
            <a:endParaRPr lang="en-US" baseline="0" dirty="0" smtClean="0"/>
          </a:p>
          <a:p>
            <a:r>
              <a:rPr lang="en-US" baseline="0" dirty="0" smtClean="0"/>
              <a:t>DHH children need that extra support and language stimulation - ideal population to use dialogic reading with </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17</a:t>
            </a:fld>
            <a:endParaRPr lang="en-US" altLang="en-US"/>
          </a:p>
        </p:txBody>
      </p:sp>
    </p:spTree>
    <p:extLst>
      <p:ext uri="{BB962C8B-B14F-4D97-AF65-F5344CB8AC3E}">
        <p14:creationId xmlns:p14="http://schemas.microsoft.com/office/powerpoint/2010/main" val="7517983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 this is between a teacher or SLP and a student (slightly older than your</a:t>
            </a:r>
            <a:r>
              <a:rPr lang="en-US" baseline="0" dirty="0" smtClean="0"/>
              <a:t> children) it gives nice examples of how to actively engage your child in the reading process through the use of questions and prompts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18</a:t>
            </a:fld>
            <a:endParaRPr lang="en-US" altLang="en-US"/>
          </a:p>
        </p:txBody>
      </p:sp>
    </p:spTree>
    <p:extLst>
      <p:ext uri="{BB962C8B-B14F-4D97-AF65-F5344CB8AC3E}">
        <p14:creationId xmlns:p14="http://schemas.microsoft.com/office/powerpoint/2010/main" val="8823845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to sum it up: increased in later reading comprehension, receptive vocabulary</a:t>
            </a:r>
            <a:r>
              <a:rPr lang="en-US" baseline="0" dirty="0" smtClean="0"/>
              <a:t> skills, expressive language skills</a:t>
            </a:r>
          </a:p>
          <a:p>
            <a:endParaRPr lang="en-US" baseline="0" dirty="0" smtClean="0"/>
          </a:p>
          <a:p>
            <a:r>
              <a:rPr lang="en-US" baseline="0" dirty="0" err="1" smtClean="0"/>
              <a:t>DesJardin</a:t>
            </a:r>
            <a:r>
              <a:rPr lang="en-US" baseline="0" dirty="0" smtClean="0"/>
              <a:t> - kids administered the PLS-4</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19</a:t>
            </a:fld>
            <a:endParaRPr lang="en-US" altLang="en-US"/>
          </a:p>
        </p:txBody>
      </p:sp>
    </p:spTree>
    <p:extLst>
      <p:ext uri="{BB962C8B-B14F-4D97-AF65-F5344CB8AC3E}">
        <p14:creationId xmlns:p14="http://schemas.microsoft.com/office/powerpoint/2010/main" val="12953099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smtClean="0">
                <a:solidFill>
                  <a:schemeClr val="tx1"/>
                </a:solidFill>
                <a:effectLst/>
                <a:latin typeface="+mn-lt"/>
                <a:ea typeface="MS PGothic" panose="020B0600070205080204" pitchFamily="34" charset="-128"/>
                <a:cs typeface="+mn-cs"/>
              </a:rPr>
              <a:t>Completion prompts: Jump Frog Jump (may use with with sign and encourage them to pair it</a:t>
            </a:r>
            <a:r>
              <a:rPr lang="en-US" sz="900" b="0" i="0" kern="1200" baseline="0" dirty="0" smtClean="0">
                <a:solidFill>
                  <a:schemeClr val="tx1"/>
                </a:solidFill>
                <a:effectLst/>
                <a:latin typeface="+mn-lt"/>
                <a:ea typeface="MS PGothic" panose="020B0600070205080204" pitchFamily="34" charset="-128"/>
                <a:cs typeface="+mn-cs"/>
              </a:rPr>
              <a:t> with the verbal production of jump)</a:t>
            </a:r>
            <a:endParaRPr lang="en-US" sz="900" b="0" i="0" kern="1200" dirty="0" smtClean="0">
              <a:solidFill>
                <a:schemeClr val="tx1"/>
              </a:solidFill>
              <a:effectLst/>
              <a:latin typeface="+mn-lt"/>
              <a:ea typeface="MS PGothic" panose="020B0600070205080204" pitchFamily="34" charset="-128"/>
              <a:cs typeface="+mn-cs"/>
            </a:endParaRPr>
          </a:p>
          <a:p>
            <a:r>
              <a:rPr lang="en-US" sz="900" b="0" i="0" kern="1200" dirty="0" err="1" smtClean="0">
                <a:solidFill>
                  <a:schemeClr val="tx1"/>
                </a:solidFill>
                <a:effectLst/>
                <a:latin typeface="+mn-lt"/>
                <a:ea typeface="MS PGothic" panose="020B0600070205080204" pitchFamily="34" charset="-128"/>
                <a:cs typeface="+mn-cs"/>
              </a:rPr>
              <a:t>Wh</a:t>
            </a:r>
            <a:r>
              <a:rPr lang="en-US" sz="900" b="0" i="0" kern="1200" dirty="0" smtClean="0">
                <a:solidFill>
                  <a:schemeClr val="tx1"/>
                </a:solidFill>
                <a:effectLst/>
                <a:latin typeface="+mn-lt"/>
                <a:ea typeface="MS PGothic" panose="020B0600070205080204" pitchFamily="34" charset="-128"/>
                <a:cs typeface="+mn-cs"/>
              </a:rPr>
              <a:t>- prompts- can have a range of difficulty and complexity</a:t>
            </a:r>
            <a:r>
              <a:rPr lang="en-US" sz="900" b="0" i="0" kern="1200" baseline="0" dirty="0" smtClean="0">
                <a:solidFill>
                  <a:schemeClr val="tx1"/>
                </a:solidFill>
                <a:effectLst/>
                <a:latin typeface="+mn-lt"/>
                <a:ea typeface="MS PGothic" panose="020B0600070205080204" pitchFamily="34" charset="-128"/>
                <a:cs typeface="+mn-cs"/>
              </a:rPr>
              <a:t> - "Why is the boy doing that?" to "What is the name of this animal?"</a:t>
            </a:r>
          </a:p>
          <a:p>
            <a:endParaRPr lang="en-US" sz="900" b="0" i="0" kern="1200" dirty="0" smtClean="0">
              <a:solidFill>
                <a:schemeClr val="tx1"/>
              </a:solidFill>
              <a:effectLst/>
              <a:latin typeface="+mn-lt"/>
              <a:ea typeface="MS PGothic" panose="020B0600070205080204" pitchFamily="34" charset="-128"/>
              <a:cs typeface="+mn-cs"/>
            </a:endParaRPr>
          </a:p>
          <a:p>
            <a:endParaRPr lang="en-US" sz="900" b="0" i="0" kern="1200" dirty="0" smtClean="0">
              <a:solidFill>
                <a:schemeClr val="tx1"/>
              </a:solidFill>
              <a:effectLst/>
              <a:latin typeface="+mn-lt"/>
              <a:ea typeface="MS PGothic" panose="020B0600070205080204" pitchFamily="34" charset="-128"/>
              <a:cs typeface="+mn-cs"/>
            </a:endParaRPr>
          </a:p>
          <a:p>
            <a:r>
              <a:rPr lang="en-US" sz="900" b="0" i="0" kern="1200" dirty="0" smtClean="0">
                <a:solidFill>
                  <a:schemeClr val="tx1"/>
                </a:solidFill>
                <a:effectLst/>
                <a:latin typeface="+mn-lt"/>
                <a:ea typeface="MS PGothic" panose="020B0600070205080204" pitchFamily="34" charset="-128"/>
                <a:cs typeface="+mn-cs"/>
              </a:rPr>
              <a:t>Distancing prompts and recall prompts are more difficult for children than completion, open-ended, and </a:t>
            </a:r>
            <a:r>
              <a:rPr lang="en-US" sz="900" b="0" i="0" kern="1200" dirty="0" err="1" smtClean="0">
                <a:solidFill>
                  <a:schemeClr val="tx1"/>
                </a:solidFill>
                <a:effectLst/>
                <a:latin typeface="+mn-lt"/>
                <a:ea typeface="MS PGothic" panose="020B0600070205080204" pitchFamily="34" charset="-128"/>
                <a:cs typeface="+mn-cs"/>
              </a:rPr>
              <a:t>wh</a:t>
            </a:r>
            <a:r>
              <a:rPr lang="en-US" sz="900" b="0" i="0" kern="1200" dirty="0" smtClean="0">
                <a:solidFill>
                  <a:schemeClr val="tx1"/>
                </a:solidFill>
                <a:effectLst/>
                <a:latin typeface="+mn-lt"/>
                <a:ea typeface="MS PGothic" panose="020B0600070205080204" pitchFamily="34" charset="-128"/>
                <a:cs typeface="+mn-cs"/>
              </a:rPr>
              <a:t>- prompts. Frequent use of distancing and recall prompts should be limited to four- and five-year-olds.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20</a:t>
            </a:fld>
            <a:endParaRPr lang="en-US" altLang="en-US"/>
          </a:p>
        </p:txBody>
      </p:sp>
    </p:spTree>
    <p:extLst>
      <p:ext uri="{BB962C8B-B14F-4D97-AF65-F5344CB8AC3E}">
        <p14:creationId xmlns:p14="http://schemas.microsoft.com/office/powerpoint/2010/main" val="264950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a:t>
            </a:fld>
            <a:endParaRPr lang="en-US" altLang="en-US"/>
          </a:p>
        </p:txBody>
      </p:sp>
    </p:spTree>
    <p:extLst>
      <p:ext uri="{BB962C8B-B14F-4D97-AF65-F5344CB8AC3E}">
        <p14:creationId xmlns:p14="http://schemas.microsoft.com/office/powerpoint/2010/main" val="9459136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 "What sound does this animal make?" up to Why or How</a:t>
            </a:r>
            <a:r>
              <a:rPr lang="en-US" baseline="0" dirty="0" smtClean="0"/>
              <a:t> questions - can really grow with the child as he or she develops more complex language</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21</a:t>
            </a:fld>
            <a:endParaRPr lang="en-US" altLang="en-US"/>
          </a:p>
        </p:txBody>
      </p:sp>
    </p:spTree>
    <p:extLst>
      <p:ext uri="{BB962C8B-B14F-4D97-AF65-F5344CB8AC3E}">
        <p14:creationId xmlns:p14="http://schemas.microsoft.com/office/powerpoint/2010/main" val="10019229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These are strategies deaf mothers used with their children!! Important to</a:t>
            </a:r>
            <a:r>
              <a:rPr lang="en-US" baseline="0" dirty="0" smtClean="0"/>
              <a:t> keep in mind your child might not necessarily need these but may help enhance the reading experience if some of these features are added</a:t>
            </a:r>
          </a:p>
          <a:p>
            <a:r>
              <a:rPr lang="en-US" baseline="0" dirty="0" smtClean="0"/>
              <a:t>**As hearing individuals, we may automatically resort to inflection in voice to show character change but facial expressions convey a lot of meaning and DHH may be more in tune to noticing facial expressions and non manual signals</a:t>
            </a:r>
            <a:endParaRPr lang="en-US" dirty="0" smtClean="0"/>
          </a:p>
          <a:p>
            <a:r>
              <a:rPr lang="en-US" dirty="0" smtClean="0"/>
              <a:t>attention</a:t>
            </a:r>
            <a:r>
              <a:rPr lang="en-US" baseline="0" dirty="0" smtClean="0"/>
              <a:t> maintenance: depending on your child's hearing level, this may help to get their attention and direct it back towards the book paired with verbal information</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22</a:t>
            </a:fld>
            <a:endParaRPr lang="en-US" altLang="en-US"/>
          </a:p>
        </p:txBody>
      </p:sp>
    </p:spTree>
    <p:extLst>
      <p:ext uri="{BB962C8B-B14F-4D97-AF65-F5344CB8AC3E}">
        <p14:creationId xmlns:p14="http://schemas.microsoft.com/office/powerpoint/2010/main" val="832142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For example, while pointing to a picture of a kitten with yarn around its tail, with the written text, “I like to play with all kinds of things,” mother used gestures on the picture to indicate strings around the tail. The child could watch the mother sign and see the pictures of kittens simultaneously.</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Point out the positioning of the kids seated in the pictures – may choose to do what is most comfortable for your</a:t>
            </a:r>
            <a:r>
              <a:rPr lang="en-US" baseline="0" dirty="0" smtClean="0"/>
              <a:t> child while keeping these factors in mind, thinking of how your child might see, hear, and learn </a:t>
            </a:r>
            <a:r>
              <a:rPr lang="en-US" baseline="0" dirty="0" smtClean="0"/>
              <a:t>best</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baseline="0"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b="1"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23</a:t>
            </a:fld>
            <a:endParaRPr lang="en-US" altLang="en-US"/>
          </a:p>
        </p:txBody>
      </p:sp>
    </p:spTree>
    <p:extLst>
      <p:ext uri="{BB962C8B-B14F-4D97-AF65-F5344CB8AC3E}">
        <p14:creationId xmlns:p14="http://schemas.microsoft.com/office/powerpoint/2010/main" val="21274478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For example, the text may be: "When I first met Puppy we were afraid of each other," and the parent may sign: "CAT SEE DOG (pointing at kitten) CAT SCARE. LOOK. HAIR." The parents can gesture hair rising up on one’s own neck and then point to the kitten with hair bristled up on its back to make the connection between text and picture.</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Lower eyebrows: </a:t>
            </a:r>
            <a:r>
              <a:rPr lang="en-US" dirty="0" err="1" smtClean="0"/>
              <a:t>Wh</a:t>
            </a:r>
            <a:r>
              <a:rPr lang="en-US" dirty="0" smtClean="0"/>
              <a:t>- question, Raise eyebrows: Yes/No</a:t>
            </a:r>
            <a:r>
              <a:rPr lang="en-US" baseline="0" dirty="0" smtClean="0"/>
              <a:t> question</a:t>
            </a:r>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r>
              <a:rPr lang="en-US" dirty="0" smtClean="0"/>
              <a:t>If anyone is interested- can send you links to any of these research articles** </a:t>
            </a: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712788" rtl="0" eaLnBrk="0" fontAlgn="base" latinLnBrk="0" hangingPunct="0">
              <a:lnSpc>
                <a:spcPct val="100000"/>
              </a:lnSpc>
              <a:spcBef>
                <a:spcPct val="30000"/>
              </a:spcBef>
              <a:spcAft>
                <a:spcPct val="0"/>
              </a:spcAft>
              <a:buClrTx/>
              <a:buSzTx/>
              <a:buFontTx/>
              <a:buNone/>
              <a:tabLst/>
              <a:defRPr/>
            </a:pPr>
            <a:r>
              <a:rPr lang="en-US" dirty="0" smtClean="0"/>
              <a:t>Note to readers: some pictures have</a:t>
            </a:r>
            <a:r>
              <a:rPr lang="en-US" baseline="0" dirty="0" smtClean="0"/>
              <a:t> been removed due to lack of copyright/ photo release permissions</a:t>
            </a: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712788" rtl="0" eaLnBrk="0" fontAlgn="base" latinLnBrk="0" hangingPunct="0">
              <a:lnSpc>
                <a:spcPct val="100000"/>
              </a:lnSpc>
              <a:spcBef>
                <a:spcPct val="30000"/>
              </a:spcBef>
              <a:spcAft>
                <a:spcPct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24</a:t>
            </a:fld>
            <a:endParaRPr lang="en-US" altLang="en-US"/>
          </a:p>
        </p:txBody>
      </p:sp>
    </p:spTree>
    <p:extLst>
      <p:ext uri="{BB962C8B-B14F-4D97-AF65-F5344CB8AC3E}">
        <p14:creationId xmlns:p14="http://schemas.microsoft.com/office/powerpoint/2010/main" val="14392617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Although</a:t>
            </a:r>
            <a:r>
              <a:rPr lang="en-US" baseline="0" dirty="0" smtClean="0"/>
              <a:t> you won’t be doing this every time you read a book, this is a good way to think about starting to incorporate questions into your book reading - </a:t>
            </a:r>
            <a:r>
              <a:rPr lang="en-US" dirty="0" smtClean="0"/>
              <a:t>a good strategy to work on before it starts to become natural and intuitive during shared book reading</a:t>
            </a:r>
          </a:p>
          <a:p>
            <a:r>
              <a:rPr lang="en-US" dirty="0" smtClean="0"/>
              <a:t>If it is intuitive for you</a:t>
            </a:r>
            <a:r>
              <a:rPr lang="en-US" baseline="0" dirty="0" smtClean="0"/>
              <a:t> already, it might be helpful to think about what level your child is at, what questions might be most beneficial, etc.</a:t>
            </a:r>
            <a:endParaRPr lang="en-US" dirty="0" smtClean="0"/>
          </a:p>
          <a:p>
            <a:endParaRPr lang="en-US" dirty="0" smtClean="0"/>
          </a:p>
          <a:p>
            <a:r>
              <a:rPr lang="en-US" dirty="0" smtClean="0"/>
              <a:t>I have included a sticky note for each prompt/letter</a:t>
            </a:r>
            <a:r>
              <a:rPr lang="en-US" baseline="0" dirty="0" smtClean="0"/>
              <a:t> to get practice creating a prompt for each (because your child will eventually be at a 4 year old level and you can start to implement the more difficult prompts) but if you'd like to focus on the most relevant prompts for your child now, feel free to only include those and not fill out a prompt for each one</a:t>
            </a:r>
          </a:p>
          <a:p>
            <a:endParaRPr lang="en-US" baseline="0" dirty="0" smtClean="0"/>
          </a:p>
          <a:p>
            <a:r>
              <a:rPr lang="en-US" baseline="0" dirty="0" smtClean="0"/>
              <a:t>Goodnight gorilla- encourages you to think of more questions related to the pictures since there is so little text and spot bakes a cake has an element of surprise with the flaps so questions related to that can be incorporated</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25</a:t>
            </a:fld>
            <a:endParaRPr lang="en-US" altLang="en-US"/>
          </a:p>
        </p:txBody>
      </p:sp>
    </p:spTree>
    <p:extLst>
      <p:ext uri="{BB962C8B-B14F-4D97-AF65-F5344CB8AC3E}">
        <p14:creationId xmlns:p14="http://schemas.microsoft.com/office/powerpoint/2010/main" val="18328754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Although I picked</a:t>
            </a:r>
            <a:r>
              <a:rPr lang="en-US" altLang="en-US" baseline="0" dirty="0" smtClean="0"/>
              <a:t> these 2 books for this week based on illustrations and opportunities to ask questions and actively engage the child with flaps in the Spot book, almost every picture book can be used in some capacity.</a:t>
            </a:r>
          </a:p>
          <a:p>
            <a:pPr eaLnBrk="1" hangingPunct="1">
              <a:spcBef>
                <a:spcPct val="0"/>
              </a:spcBef>
            </a:pPr>
            <a:endParaRPr lang="en-US" altLang="en-US" baseline="0" dirty="0" smtClean="0"/>
          </a:p>
          <a:p>
            <a:pPr eaLnBrk="1" hangingPunct="1">
              <a:spcBef>
                <a:spcPct val="0"/>
              </a:spcBef>
            </a:pPr>
            <a:r>
              <a:rPr lang="en-US" altLang="en-US" baseline="0" dirty="0" smtClean="0"/>
              <a:t>don't want to make reading an exhaustive process for the child! </a:t>
            </a:r>
          </a:p>
          <a:p>
            <a:pPr eaLnBrk="1" hangingPunct="1">
              <a:spcBef>
                <a:spcPct val="0"/>
              </a:spcBef>
            </a:pPr>
            <a:endParaRPr lang="en-US" altLang="en-US" dirty="0" smtClean="0"/>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Arial" charset="0"/>
                <a:ea typeface="MS PGothic" pitchFamily="34" charset="-128"/>
              </a:defRPr>
            </a:lvl1pPr>
            <a:lvl2pPr marL="742950" indent="-285750">
              <a:defRPr sz="1400">
                <a:solidFill>
                  <a:schemeClr val="tx1"/>
                </a:solidFill>
                <a:latin typeface="Arial" charset="0"/>
                <a:ea typeface="MS PGothic" pitchFamily="34" charset="-128"/>
              </a:defRPr>
            </a:lvl2pPr>
            <a:lvl3pPr marL="1143000" indent="-228600">
              <a:defRPr sz="1400">
                <a:solidFill>
                  <a:schemeClr val="tx1"/>
                </a:solidFill>
                <a:latin typeface="Arial" charset="0"/>
                <a:ea typeface="MS PGothic" pitchFamily="34" charset="-128"/>
              </a:defRPr>
            </a:lvl3pPr>
            <a:lvl4pPr marL="1600200" indent="-228600">
              <a:defRPr sz="1400">
                <a:solidFill>
                  <a:schemeClr val="tx1"/>
                </a:solidFill>
                <a:latin typeface="Arial" charset="0"/>
                <a:ea typeface="MS PGothic" pitchFamily="34" charset="-128"/>
              </a:defRPr>
            </a:lvl4pPr>
            <a:lvl5pPr marL="2057400" indent="-228600">
              <a:defRPr sz="1400">
                <a:solidFill>
                  <a:schemeClr val="tx1"/>
                </a:solidFill>
                <a:latin typeface="Arial" charset="0"/>
                <a:ea typeface="MS PGothic" pitchFamily="34" charset="-128"/>
              </a:defRPr>
            </a:lvl5pPr>
            <a:lvl6pPr marL="2514600" indent="-228600" defTabSz="712788" eaLnBrk="0" fontAlgn="base" hangingPunct="0">
              <a:spcBef>
                <a:spcPct val="0"/>
              </a:spcBef>
              <a:spcAft>
                <a:spcPct val="0"/>
              </a:spcAft>
              <a:defRPr sz="1400">
                <a:solidFill>
                  <a:schemeClr val="tx1"/>
                </a:solidFill>
                <a:latin typeface="Arial" charset="0"/>
                <a:ea typeface="MS PGothic" pitchFamily="34" charset="-128"/>
              </a:defRPr>
            </a:lvl6pPr>
            <a:lvl7pPr marL="2971800" indent="-228600" defTabSz="712788" eaLnBrk="0" fontAlgn="base" hangingPunct="0">
              <a:spcBef>
                <a:spcPct val="0"/>
              </a:spcBef>
              <a:spcAft>
                <a:spcPct val="0"/>
              </a:spcAft>
              <a:defRPr sz="1400">
                <a:solidFill>
                  <a:schemeClr val="tx1"/>
                </a:solidFill>
                <a:latin typeface="Arial" charset="0"/>
                <a:ea typeface="MS PGothic" pitchFamily="34" charset="-128"/>
              </a:defRPr>
            </a:lvl7pPr>
            <a:lvl8pPr marL="3429000" indent="-228600" defTabSz="712788" eaLnBrk="0" fontAlgn="base" hangingPunct="0">
              <a:spcBef>
                <a:spcPct val="0"/>
              </a:spcBef>
              <a:spcAft>
                <a:spcPct val="0"/>
              </a:spcAft>
              <a:defRPr sz="1400">
                <a:solidFill>
                  <a:schemeClr val="tx1"/>
                </a:solidFill>
                <a:latin typeface="Arial" charset="0"/>
                <a:ea typeface="MS PGothic" pitchFamily="34" charset="-128"/>
              </a:defRPr>
            </a:lvl8pPr>
            <a:lvl9pPr marL="3886200" indent="-228600" defTabSz="712788" eaLnBrk="0" fontAlgn="base" hangingPunct="0">
              <a:spcBef>
                <a:spcPct val="0"/>
              </a:spcBef>
              <a:spcAft>
                <a:spcPct val="0"/>
              </a:spcAft>
              <a:defRPr sz="1400">
                <a:solidFill>
                  <a:schemeClr val="tx1"/>
                </a:solidFill>
                <a:latin typeface="Arial" charset="0"/>
                <a:ea typeface="MS PGothic" pitchFamily="34" charset="-128"/>
              </a:defRPr>
            </a:lvl9pPr>
          </a:lstStyle>
          <a:p>
            <a:fld id="{EBB47989-026B-4ECD-917F-C31F29E03944}" type="slidenum">
              <a:rPr lang="en-US" altLang="en-US" sz="1200"/>
              <a:pPr/>
              <a:t>26</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t>
            </a:r>
            <a:r>
              <a:rPr lang="en-US" baseline="0" dirty="0" smtClean="0"/>
              <a:t> through 3 questions a week from the questionnaire to frame our sessions</a:t>
            </a:r>
            <a:endParaRPr lang="en-US" dirty="0" smtClean="0"/>
          </a:p>
          <a:p>
            <a:r>
              <a:rPr lang="en-US" dirty="0" smtClean="0"/>
              <a:t>-ask who has been introduced to dialogic</a:t>
            </a:r>
            <a:r>
              <a:rPr lang="en-US" baseline="0" dirty="0" smtClean="0"/>
              <a:t> reading through EI, on their own, through Thayer?</a:t>
            </a:r>
          </a:p>
          <a:p>
            <a:endParaRPr lang="en-US" baseline="0" dirty="0" smtClean="0"/>
          </a:p>
          <a:p>
            <a:r>
              <a:rPr lang="en-US" baseline="0" dirty="0" smtClean="0"/>
              <a:t>Main goal of dialogic reading: interactive experience in which the child is given more opportunities to become the teller, answer prompts, elicit more language - as a parent, it is important to create those opportunities for the child to have more language models and learn to be an active participant</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3</a:t>
            </a:fld>
            <a:endParaRPr lang="en-US" altLang="en-US"/>
          </a:p>
        </p:txBody>
      </p:sp>
    </p:spTree>
    <p:extLst>
      <p:ext uri="{BB962C8B-B14F-4D97-AF65-F5344CB8AC3E}">
        <p14:creationId xmlns:p14="http://schemas.microsoft.com/office/powerpoint/2010/main" val="19649752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our other options here are geared</a:t>
            </a:r>
            <a:r>
              <a:rPr lang="en-US" baseline="0" dirty="0" smtClean="0"/>
              <a:t> towards when the child is actually reading and decoding words (using letter sound correspondence to read aloud written words, these are the skills necessary to "sound out" words)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4</a:t>
            </a:fld>
            <a:endParaRPr lang="en-US" altLang="en-US"/>
          </a:p>
        </p:txBody>
      </p:sp>
    </p:spTree>
    <p:extLst>
      <p:ext uri="{BB962C8B-B14F-4D97-AF65-F5344CB8AC3E}">
        <p14:creationId xmlns:p14="http://schemas.microsoft.com/office/powerpoint/2010/main" val="4512829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 through each wrong answer</a:t>
            </a:r>
            <a:r>
              <a:rPr lang="en-US" baseline="0" dirty="0" smtClean="0"/>
              <a:t> and why</a:t>
            </a:r>
            <a:endParaRPr lang="en-US" dirty="0" smtClean="0"/>
          </a:p>
          <a:p>
            <a:r>
              <a:rPr lang="en-US" dirty="0" smtClean="0"/>
              <a:t>other</a:t>
            </a:r>
            <a:r>
              <a:rPr lang="en-US" baseline="0" dirty="0" smtClean="0"/>
              <a:t> questions may naturally still be asked to children throughout reading process, especially depending on your child's current language abilities, but in terms of what question elicits the most language it would be </a:t>
            </a:r>
            <a:r>
              <a:rPr lang="en-US" baseline="0" dirty="0" err="1" smtClean="0"/>
              <a:t>Wh</a:t>
            </a:r>
            <a:r>
              <a:rPr lang="en-US" baseline="0" dirty="0" smtClean="0"/>
              <a:t>- questions</a:t>
            </a:r>
          </a:p>
          <a:p>
            <a:endParaRPr lang="en-US" baseline="0" dirty="0" smtClean="0"/>
          </a:p>
          <a:p>
            <a:r>
              <a:rPr lang="en-US" baseline="0" dirty="0" smtClean="0"/>
              <a:t>the other questions just target less advanced skills - for example: Can you show me the giraffe? is looking at the child's receptive language rather than expressive language (either through sign or verbal speech)</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5</a:t>
            </a:fld>
            <a:endParaRPr lang="en-US" altLang="en-US"/>
          </a:p>
        </p:txBody>
      </p:sp>
    </p:spTree>
    <p:extLst>
      <p:ext uri="{BB962C8B-B14F-4D97-AF65-F5344CB8AC3E}">
        <p14:creationId xmlns:p14="http://schemas.microsoft.com/office/powerpoint/2010/main" val="1074737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stress the importance</a:t>
            </a:r>
            <a:r>
              <a:rPr lang="en-US" baseline="0" dirty="0" smtClean="0"/>
              <a:t> of the shared book reading experience as part of a regular part of your bonding while simultaneously stimulating language and literacy growth with your child</a:t>
            </a:r>
          </a:p>
          <a:p>
            <a:r>
              <a:rPr lang="en-US" baseline="0" dirty="0" smtClean="0"/>
              <a:t>Children need to be explicitly </a:t>
            </a:r>
            <a:r>
              <a:rPr lang="en-US" b="1" baseline="0" dirty="0" smtClean="0"/>
              <a:t>taught</a:t>
            </a:r>
            <a:r>
              <a:rPr lang="en-US" b="0" baseline="0" dirty="0" smtClean="0"/>
              <a:t> the skills necessary to read – this is not an intuitive process a child is born with that naturally develops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6</a:t>
            </a:fld>
            <a:endParaRPr lang="en-US" altLang="en-US"/>
          </a:p>
        </p:txBody>
      </p:sp>
    </p:spTree>
    <p:extLst>
      <p:ext uri="{BB962C8B-B14F-4D97-AF65-F5344CB8AC3E}">
        <p14:creationId xmlns:p14="http://schemas.microsoft.com/office/powerpoint/2010/main" val="742050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to readers: some pictures have</a:t>
            </a:r>
            <a:r>
              <a:rPr lang="en-US" baseline="0" dirty="0" smtClean="0"/>
              <a:t> been removed due to lack of copyright/ photo release permissions</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8</a:t>
            </a:fld>
            <a:endParaRPr lang="en-US" altLang="en-US"/>
          </a:p>
        </p:txBody>
      </p:sp>
    </p:spTree>
    <p:extLst>
      <p:ext uri="{BB962C8B-B14F-4D97-AF65-F5344CB8AC3E}">
        <p14:creationId xmlns:p14="http://schemas.microsoft.com/office/powerpoint/2010/main" val="12793449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smtClean="0">
                <a:solidFill>
                  <a:schemeClr val="tx1"/>
                </a:solidFill>
                <a:effectLst/>
                <a:latin typeface="+mn-lt"/>
                <a:ea typeface="MS PGothic" panose="020B0600070205080204" pitchFamily="34" charset="-128"/>
                <a:cs typeface="+mn-cs"/>
              </a:rPr>
              <a:t>Children see and interact with print (e.g., books, magazines, grocery lists) in everyday situations well before they start elementary school. Parents can see their child's growing appreciation and enjoyment of print as he or she begins to recognize words that rhyme, scribble with crayons, point out logos and street signs, and name some letters of the alphabet. </a:t>
            </a:r>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9</a:t>
            </a:fld>
            <a:endParaRPr lang="en-US" altLang="en-US"/>
          </a:p>
        </p:txBody>
      </p:sp>
    </p:spTree>
    <p:extLst>
      <p:ext uri="{BB962C8B-B14F-4D97-AF65-F5344CB8AC3E}">
        <p14:creationId xmlns:p14="http://schemas.microsoft.com/office/powerpoint/2010/main" val="16259559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900" b="0" i="0" kern="1200" dirty="0" smtClean="0">
                <a:solidFill>
                  <a:schemeClr val="tx1"/>
                </a:solidFill>
                <a:effectLst/>
                <a:latin typeface="+mn-lt"/>
                <a:ea typeface="MS PGothic" panose="020B0600070205080204" pitchFamily="34" charset="-128"/>
                <a:cs typeface="+mn-cs"/>
              </a:rPr>
              <a:t>Vocab-</a:t>
            </a:r>
            <a:r>
              <a:rPr lang="en-US" sz="900" b="0" i="0" kern="1200" baseline="0" dirty="0" smtClean="0">
                <a:solidFill>
                  <a:schemeClr val="tx1"/>
                </a:solidFill>
                <a:effectLst/>
                <a:latin typeface="+mn-lt"/>
                <a:ea typeface="MS PGothic" panose="020B0600070205080204" pitchFamily="34" charset="-128"/>
                <a:cs typeface="+mn-cs"/>
              </a:rPr>
              <a:t> need to understand the vocab within a book, what words mean, start with high-</a:t>
            </a:r>
            <a:r>
              <a:rPr lang="en-US" sz="900" b="0" i="0" kern="1200" baseline="0" dirty="0" err="1" smtClean="0">
                <a:solidFill>
                  <a:schemeClr val="tx1"/>
                </a:solidFill>
                <a:effectLst/>
                <a:latin typeface="+mn-lt"/>
                <a:ea typeface="MS PGothic" panose="020B0600070205080204" pitchFamily="34" charset="-128"/>
                <a:cs typeface="+mn-cs"/>
              </a:rPr>
              <a:t>freq</a:t>
            </a:r>
            <a:r>
              <a:rPr lang="en-US" sz="900" b="0" i="0" kern="1200" baseline="0" dirty="0" smtClean="0">
                <a:solidFill>
                  <a:schemeClr val="tx1"/>
                </a:solidFill>
                <a:effectLst/>
                <a:latin typeface="+mn-lt"/>
                <a:ea typeface="MS PGothic" panose="020B0600070205080204" pitchFamily="34" charset="-128"/>
                <a:cs typeface="+mn-cs"/>
              </a:rPr>
              <a:t> words (dog) and then begin to learn more low-</a:t>
            </a:r>
            <a:r>
              <a:rPr lang="en-US" sz="900" b="0" i="0" kern="1200" baseline="0" dirty="0" err="1" smtClean="0">
                <a:solidFill>
                  <a:schemeClr val="tx1"/>
                </a:solidFill>
                <a:effectLst/>
                <a:latin typeface="+mn-lt"/>
                <a:ea typeface="MS PGothic" panose="020B0600070205080204" pitchFamily="34" charset="-128"/>
                <a:cs typeface="+mn-cs"/>
              </a:rPr>
              <a:t>freq</a:t>
            </a:r>
            <a:r>
              <a:rPr lang="en-US" sz="900" b="0" i="0" kern="1200" baseline="0" dirty="0" smtClean="0">
                <a:solidFill>
                  <a:schemeClr val="tx1"/>
                </a:solidFill>
                <a:effectLst/>
                <a:latin typeface="+mn-lt"/>
                <a:ea typeface="MS PGothic" panose="020B0600070205080204" pitchFamily="34" charset="-128"/>
                <a:cs typeface="+mn-cs"/>
              </a:rPr>
              <a:t> words (armadillo)</a:t>
            </a:r>
            <a:endParaRPr lang="en-US" sz="900" b="0" i="0" kern="1200" dirty="0" smtClean="0">
              <a:solidFill>
                <a:schemeClr val="tx1"/>
              </a:solidFill>
              <a:effectLst/>
              <a:latin typeface="+mn-lt"/>
              <a:ea typeface="MS PGothic" panose="020B0600070205080204" pitchFamily="34" charset="-128"/>
              <a:cs typeface="+mn-cs"/>
            </a:endParaRPr>
          </a:p>
          <a:p>
            <a:endParaRPr lang="en-US" sz="900" b="0" i="0" kern="1200" dirty="0" smtClean="0">
              <a:solidFill>
                <a:schemeClr val="tx1"/>
              </a:solidFill>
              <a:effectLst/>
              <a:latin typeface="+mn-lt"/>
              <a:ea typeface="MS PGothic" panose="020B0600070205080204" pitchFamily="34" charset="-128"/>
              <a:cs typeface="+mn-cs"/>
            </a:endParaRPr>
          </a:p>
          <a:p>
            <a:r>
              <a:rPr lang="en-US" sz="900" b="0" i="0" kern="1200" dirty="0" smtClean="0">
                <a:solidFill>
                  <a:schemeClr val="tx1"/>
                </a:solidFill>
                <a:effectLst/>
                <a:latin typeface="+mn-lt"/>
                <a:ea typeface="MS PGothic" panose="020B0600070205080204" pitchFamily="34" charset="-128"/>
                <a:cs typeface="+mn-cs"/>
              </a:rPr>
              <a:t>Print</a:t>
            </a:r>
            <a:r>
              <a:rPr lang="en-US" sz="900" b="0" i="0" kern="1200" baseline="0" dirty="0" smtClean="0">
                <a:solidFill>
                  <a:schemeClr val="tx1"/>
                </a:solidFill>
                <a:effectLst/>
                <a:latin typeface="+mn-lt"/>
                <a:ea typeface="MS PGothic" panose="020B0600070205080204" pitchFamily="34" charset="-128"/>
                <a:cs typeface="+mn-cs"/>
              </a:rPr>
              <a:t> concepts:</a:t>
            </a:r>
          </a:p>
          <a:p>
            <a:r>
              <a:rPr lang="en-US" sz="900" b="0" i="0" kern="1200" dirty="0" smtClean="0">
                <a:solidFill>
                  <a:schemeClr val="tx1"/>
                </a:solidFill>
                <a:effectLst/>
                <a:latin typeface="+mn-lt"/>
                <a:ea typeface="MS PGothic" panose="020B0600070205080204" pitchFamily="34" charset="-128"/>
                <a:cs typeface="+mn-cs"/>
              </a:rPr>
              <a:t>"Concepts of print can be viewed as basic knowledge about how print in general, and books work"</a:t>
            </a:r>
          </a:p>
          <a:p>
            <a:r>
              <a:rPr lang="en-US" sz="900" b="0" i="0" kern="1200" dirty="0" smtClean="0">
                <a:solidFill>
                  <a:schemeClr val="tx1"/>
                </a:solidFill>
                <a:effectLst/>
                <a:latin typeface="+mn-lt"/>
                <a:ea typeface="MS PGothic" panose="020B0600070205080204" pitchFamily="34" charset="-128"/>
                <a:cs typeface="+mn-cs"/>
              </a:rPr>
              <a:t>Reading from left to right</a:t>
            </a:r>
          </a:p>
          <a:p>
            <a:r>
              <a:rPr lang="en-US" sz="900" b="0" i="0" kern="1200" dirty="0" smtClean="0">
                <a:solidFill>
                  <a:schemeClr val="tx1"/>
                </a:solidFill>
                <a:effectLst/>
                <a:latin typeface="+mn-lt"/>
                <a:ea typeface="MS PGothic" panose="020B0600070205080204" pitchFamily="34" charset="-128"/>
                <a:cs typeface="+mn-cs"/>
              </a:rPr>
              <a:t>Reading from top to bottom</a:t>
            </a:r>
          </a:p>
          <a:p>
            <a:r>
              <a:rPr lang="en-US" sz="900" b="0" i="0" kern="1200" dirty="0" smtClean="0">
                <a:solidFill>
                  <a:schemeClr val="tx1"/>
                </a:solidFill>
                <a:effectLst/>
                <a:latin typeface="+mn-lt"/>
                <a:ea typeface="MS PGothic" panose="020B0600070205080204" pitchFamily="34" charset="-128"/>
                <a:cs typeface="+mn-cs"/>
              </a:rPr>
              <a:t>The fact that letters and words convey a message.  </a:t>
            </a:r>
          </a:p>
          <a:p>
            <a:r>
              <a:rPr lang="en-US" sz="900" b="0" i="0" kern="1200" dirty="0" smtClean="0">
                <a:solidFill>
                  <a:schemeClr val="tx1"/>
                </a:solidFill>
                <a:effectLst/>
                <a:latin typeface="+mn-lt"/>
                <a:ea typeface="MS PGothic" panose="020B0600070205080204" pitchFamily="34" charset="-128"/>
                <a:cs typeface="+mn-cs"/>
              </a:rPr>
              <a:t>Print is what we read.</a:t>
            </a:r>
          </a:p>
          <a:p>
            <a:r>
              <a:rPr lang="en-US" sz="900" b="0" i="0" kern="1200" dirty="0" smtClean="0">
                <a:solidFill>
                  <a:schemeClr val="tx1"/>
                </a:solidFill>
                <a:effectLst/>
                <a:latin typeface="+mn-lt"/>
                <a:ea typeface="MS PGothic" panose="020B0600070205080204" pitchFamily="34" charset="-128"/>
                <a:cs typeface="+mn-cs"/>
              </a:rPr>
              <a:t>Book orientation.</a:t>
            </a:r>
          </a:p>
          <a:p>
            <a:endParaRPr lang="en-US" dirty="0" smtClean="0"/>
          </a:p>
          <a:p>
            <a:r>
              <a:rPr lang="en-US" dirty="0" smtClean="0"/>
              <a:t>Phonological</a:t>
            </a:r>
            <a:r>
              <a:rPr lang="en-US" baseline="0" dirty="0" smtClean="0"/>
              <a:t> awareness:</a:t>
            </a:r>
          </a:p>
          <a:p>
            <a:pPr marL="0" marR="0" lvl="1" indent="0" algn="l" defTabSz="712788" rtl="0" eaLnBrk="0" fontAlgn="base" latinLnBrk="0" hangingPunct="0">
              <a:lnSpc>
                <a:spcPct val="100000"/>
              </a:lnSpc>
              <a:spcBef>
                <a:spcPct val="30000"/>
              </a:spcBef>
              <a:spcAft>
                <a:spcPct val="0"/>
              </a:spcAft>
              <a:buClrTx/>
              <a:buSzTx/>
              <a:buFontTx/>
              <a:buNone/>
              <a:tabLst/>
              <a:defRPr/>
            </a:pPr>
            <a:r>
              <a:rPr lang="en-US" altLang="en-US" dirty="0" smtClean="0"/>
              <a:t>Awareness of sounds in a language (independent of meaning). </a:t>
            </a:r>
            <a:r>
              <a:rPr lang="en-US" altLang="en-US" sz="900" b="0" i="0" kern="1200" dirty="0" smtClean="0">
                <a:solidFill>
                  <a:schemeClr val="tx1"/>
                </a:solidFill>
                <a:effectLst/>
                <a:latin typeface="+mn-lt"/>
                <a:ea typeface="MS PGothic" panose="020B0600070205080204" pitchFamily="34" charset="-128"/>
                <a:cs typeface="+mn-cs"/>
              </a:rPr>
              <a:t>B</a:t>
            </a:r>
            <a:r>
              <a:rPr lang="en-US" sz="900" b="0" i="0" kern="1200" dirty="0" smtClean="0">
                <a:solidFill>
                  <a:schemeClr val="tx1"/>
                </a:solidFill>
                <a:effectLst/>
                <a:latin typeface="+mn-lt"/>
                <a:ea typeface="MS PGothic" panose="020B0600070205080204" pitchFamily="34" charset="-128"/>
                <a:cs typeface="+mn-cs"/>
              </a:rPr>
              <a:t>road skill that includes identifying and manipulating units of oral language – parts such as words, syllables, and onsets and rhymes. Children who have phonological awareness are able to identify and make oral rhymes, can clap out the number of syllables in a word, and can recognize words with the same initial sounds like 'money' and 'mother.'</a:t>
            </a:r>
            <a:endParaRPr lang="en-US" altLang="en-US" dirty="0" smtClean="0"/>
          </a:p>
          <a:p>
            <a:pPr marL="0" marR="0" lvl="1" indent="0" algn="l" defTabSz="712788" rtl="0" eaLnBrk="0" fontAlgn="base" latinLnBrk="0" hangingPunct="0">
              <a:lnSpc>
                <a:spcPct val="100000"/>
              </a:lnSpc>
              <a:spcBef>
                <a:spcPct val="30000"/>
              </a:spcBef>
              <a:spcAft>
                <a:spcPct val="0"/>
              </a:spcAft>
              <a:buClrTx/>
              <a:buSzTx/>
              <a:buFontTx/>
              <a:buNone/>
              <a:tabLst/>
              <a:defRPr/>
            </a:pPr>
            <a:endParaRPr lang="en-US" altLang="en-US" dirty="0" smtClean="0"/>
          </a:p>
          <a:p>
            <a:pPr marL="0" marR="0" lvl="1" indent="0" algn="l" defTabSz="712788" rtl="0" eaLnBrk="0" fontAlgn="base" latinLnBrk="0" hangingPunct="0">
              <a:lnSpc>
                <a:spcPct val="100000"/>
              </a:lnSpc>
              <a:spcBef>
                <a:spcPct val="30000"/>
              </a:spcBef>
              <a:spcAft>
                <a:spcPct val="0"/>
              </a:spcAft>
              <a:buClrTx/>
              <a:buSzTx/>
              <a:buFontTx/>
              <a:buNone/>
              <a:tabLst/>
              <a:defRPr/>
            </a:pPr>
            <a:r>
              <a:rPr lang="en-US" altLang="en-US" dirty="0" smtClean="0"/>
              <a:t>Alphabet knowledge: letters</a:t>
            </a:r>
            <a:r>
              <a:rPr lang="en-US" altLang="en-US" baseline="0" dirty="0" smtClean="0"/>
              <a:t> of the alphabet, </a:t>
            </a:r>
            <a:r>
              <a:rPr lang="en-US" altLang="en-US" dirty="0" smtClean="0"/>
              <a:t>letters represent sounds</a:t>
            </a:r>
          </a:p>
          <a:p>
            <a:endParaRPr lang="en-US" dirty="0"/>
          </a:p>
        </p:txBody>
      </p:sp>
      <p:sp>
        <p:nvSpPr>
          <p:cNvPr id="4" name="Slide Number Placeholder 3"/>
          <p:cNvSpPr>
            <a:spLocks noGrp="1"/>
          </p:cNvSpPr>
          <p:nvPr>
            <p:ph type="sldNum" sz="quarter" idx="10"/>
          </p:nvPr>
        </p:nvSpPr>
        <p:spPr/>
        <p:txBody>
          <a:bodyPr/>
          <a:lstStyle/>
          <a:p>
            <a:fld id="{A9065AD8-3539-4488-BA58-EDA197F59773}" type="slidenum">
              <a:rPr lang="en-US" altLang="en-US" smtClean="0"/>
              <a:pPr/>
              <a:t>10</a:t>
            </a:fld>
            <a:endParaRPr lang="en-US" altLang="en-US"/>
          </a:p>
        </p:txBody>
      </p:sp>
    </p:spTree>
    <p:extLst>
      <p:ext uri="{BB962C8B-B14F-4D97-AF65-F5344CB8AC3E}">
        <p14:creationId xmlns:p14="http://schemas.microsoft.com/office/powerpoint/2010/main" val="10587656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l="2124" r="323" b="423"/>
          <a:stretch>
            <a:fillRect/>
          </a:stretch>
        </p:blipFill>
        <p:spPr bwMode="auto">
          <a:xfrm>
            <a:off x="1588" y="0"/>
            <a:ext cx="9140825"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28650" y="444500"/>
            <a:ext cx="6343650" cy="1524000"/>
          </a:xfrm>
        </p:spPr>
        <p:txBody>
          <a:bodyPr>
            <a:normAutofit/>
          </a:bodyPr>
          <a:lstStyle>
            <a:lvl1pPr algn="l">
              <a:defRPr sz="3400"/>
            </a:lvl1pPr>
          </a:lstStyle>
          <a:p>
            <a:r>
              <a:rPr lang="en-US"/>
              <a:t>Click to edit Master title style</a:t>
            </a:r>
            <a:endParaRPr lang="en-US" dirty="0"/>
          </a:p>
        </p:txBody>
      </p:sp>
      <p:sp>
        <p:nvSpPr>
          <p:cNvPr id="3" name="Subtitle 2"/>
          <p:cNvSpPr>
            <a:spLocks noGrp="1"/>
          </p:cNvSpPr>
          <p:nvPr>
            <p:ph type="subTitle" idx="1"/>
          </p:nvPr>
        </p:nvSpPr>
        <p:spPr>
          <a:xfrm>
            <a:off x="628650" y="2032000"/>
            <a:ext cx="5314950" cy="762000"/>
          </a:xfrm>
        </p:spPr>
        <p:txBody>
          <a:bodyPr>
            <a:normAutofit/>
          </a:bodyPr>
          <a:lstStyle>
            <a:lvl1pPr marL="0" indent="0" algn="l">
              <a:spcBef>
                <a:spcPts val="936"/>
              </a:spcBef>
              <a:buNone/>
              <a:defRPr sz="1900">
                <a:latin typeface="+mj-lt"/>
              </a:defRPr>
            </a:lvl1pPr>
            <a:lvl2pPr marL="356616" indent="0" algn="ctr">
              <a:buNone/>
              <a:defRPr sz="1600"/>
            </a:lvl2pPr>
            <a:lvl3pPr marL="713232" indent="0" algn="ctr">
              <a:buNone/>
              <a:defRPr sz="1400"/>
            </a:lvl3pPr>
            <a:lvl4pPr marL="1069848" indent="0" algn="ctr">
              <a:buNone/>
              <a:defRPr sz="1200"/>
            </a:lvl4pPr>
            <a:lvl5pPr marL="1426464" indent="0" algn="ctr">
              <a:buNone/>
              <a:defRPr sz="1200"/>
            </a:lvl5pPr>
            <a:lvl6pPr marL="1783080" indent="0" algn="ctr">
              <a:buNone/>
              <a:defRPr sz="1200"/>
            </a:lvl6pPr>
            <a:lvl7pPr marL="2139696" indent="0" algn="ctr">
              <a:buNone/>
              <a:defRPr sz="1200"/>
            </a:lvl7pPr>
            <a:lvl8pPr marL="2496312" indent="0" algn="ctr">
              <a:buNone/>
              <a:defRPr sz="1200"/>
            </a:lvl8pPr>
            <a:lvl9pPr marL="2852928" indent="0" algn="ctr">
              <a:buNone/>
              <a:defRPr sz="1200"/>
            </a:lvl9pPr>
          </a:lstStyle>
          <a:p>
            <a:r>
              <a:rPr lang="en-US"/>
              <a:t>Click to edit Master subtitle style</a:t>
            </a:r>
            <a:endParaRPr lang="en-US" dirty="0"/>
          </a:p>
        </p:txBody>
      </p:sp>
    </p:spTree>
    <p:extLst>
      <p:ext uri="{BB962C8B-B14F-4D97-AF65-F5344CB8AC3E}">
        <p14:creationId xmlns:p14="http://schemas.microsoft.com/office/powerpoint/2010/main" val="1726005578"/>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Two Pictures with Captions">
    <p:spTree>
      <p:nvGrpSpPr>
        <p:cNvPr id="1" name=""/>
        <p:cNvGrpSpPr/>
        <p:nvPr/>
      </p:nvGrpSpPr>
      <p:grpSpPr>
        <a:xfrm>
          <a:off x="0" y="0"/>
          <a:ext cx="0" cy="0"/>
          <a:chOff x="0" y="0"/>
          <a:chExt cx="0" cy="0"/>
        </a:xfrm>
      </p:grpSpPr>
      <p:pic>
        <p:nvPicPr>
          <p:cNvPr id="6"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588"/>
            <a:ext cx="9140825"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reeform 5"/>
          <p:cNvSpPr>
            <a:spLocks/>
          </p:cNvSpPr>
          <p:nvPr/>
        </p:nvSpPr>
        <p:spPr bwMode="gray">
          <a:xfrm>
            <a:off x="571500" y="777875"/>
            <a:ext cx="3086100" cy="3424238"/>
          </a:xfrm>
          <a:custGeom>
            <a:avLst/>
            <a:gdLst>
              <a:gd name="T0" fmla="*/ 2877714 w 933"/>
              <a:gd name="T1" fmla="*/ 171899 h 1275"/>
              <a:gd name="T2" fmla="*/ 2877714 w 933"/>
              <a:gd name="T3" fmla="*/ 3258027 h 1275"/>
              <a:gd name="T4" fmla="*/ 201771 w 933"/>
              <a:gd name="T5" fmla="*/ 3258027 h 1275"/>
              <a:gd name="T6" fmla="*/ 201771 w 933"/>
              <a:gd name="T7" fmla="*/ 171899 h 1275"/>
              <a:gd name="T8" fmla="*/ 2877714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8" name="Freeform 5"/>
          <p:cNvSpPr>
            <a:spLocks/>
          </p:cNvSpPr>
          <p:nvPr/>
        </p:nvSpPr>
        <p:spPr bwMode="gray">
          <a:xfrm>
            <a:off x="3975100" y="777875"/>
            <a:ext cx="3086100" cy="3424238"/>
          </a:xfrm>
          <a:custGeom>
            <a:avLst/>
            <a:gdLst>
              <a:gd name="T0" fmla="*/ 2877714 w 933"/>
              <a:gd name="T1" fmla="*/ 171899 h 1275"/>
              <a:gd name="T2" fmla="*/ 2877714 w 933"/>
              <a:gd name="T3" fmla="*/ 3258027 h 1275"/>
              <a:gd name="T4" fmla="*/ 201771 w 933"/>
              <a:gd name="T5" fmla="*/ 3258027 h 1275"/>
              <a:gd name="T6" fmla="*/ 201771 w 933"/>
              <a:gd name="T7" fmla="*/ 171899 h 1275"/>
              <a:gd name="T8" fmla="*/ 2877714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5" name="Picture Placeholder 14"/>
          <p:cNvSpPr>
            <a:spLocks noGrp="1"/>
          </p:cNvSpPr>
          <p:nvPr>
            <p:ph type="pic" sz="quarter" idx="13"/>
          </p:nvPr>
        </p:nvSpPr>
        <p:spPr>
          <a:xfrm>
            <a:off x="744327" y="927519"/>
            <a:ext cx="2728840"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9" name="Picture Placeholder 18"/>
          <p:cNvSpPr>
            <a:spLocks noGrp="1"/>
          </p:cNvSpPr>
          <p:nvPr>
            <p:ph type="pic" sz="quarter" idx="15"/>
          </p:nvPr>
        </p:nvSpPr>
        <p:spPr>
          <a:xfrm>
            <a:off x="4147926" y="927519"/>
            <a:ext cx="2728840"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7" name="Text Placeholder 16"/>
          <p:cNvSpPr>
            <a:spLocks noGrp="1"/>
          </p:cNvSpPr>
          <p:nvPr>
            <p:ph type="body" sz="quarter" idx="14"/>
          </p:nvPr>
        </p:nvSpPr>
        <p:spPr>
          <a:xfrm>
            <a:off x="771436" y="4421188"/>
            <a:ext cx="2674620" cy="914400"/>
          </a:xfrm>
        </p:spPr>
        <p:txBody>
          <a:bodyPr>
            <a:normAutofit/>
          </a:bodyPr>
          <a:lstStyle>
            <a:lvl1pPr marL="0" indent="0">
              <a:buNone/>
              <a:defRPr sz="14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
        <p:nvSpPr>
          <p:cNvPr id="20" name="Text Placeholder 16"/>
          <p:cNvSpPr>
            <a:spLocks noGrp="1"/>
          </p:cNvSpPr>
          <p:nvPr>
            <p:ph type="body" sz="quarter" idx="16"/>
          </p:nvPr>
        </p:nvSpPr>
        <p:spPr>
          <a:xfrm>
            <a:off x="4175036" y="4421188"/>
            <a:ext cx="2674620" cy="914400"/>
          </a:xfrm>
        </p:spPr>
        <p:txBody>
          <a:bodyPr>
            <a:normAutofit/>
          </a:bodyPr>
          <a:lstStyle>
            <a:lvl1pPr marL="0" indent="0">
              <a:buNone/>
              <a:defRPr sz="14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Tree>
    <p:extLst>
      <p:ext uri="{BB962C8B-B14F-4D97-AF65-F5344CB8AC3E}">
        <p14:creationId xmlns:p14="http://schemas.microsoft.com/office/powerpoint/2010/main" val="1628204859"/>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hree Pictures with Caption">
    <p:spTree>
      <p:nvGrpSpPr>
        <p:cNvPr id="1" name=""/>
        <p:cNvGrpSpPr/>
        <p:nvPr/>
      </p:nvGrpSpPr>
      <p:grpSpPr>
        <a:xfrm>
          <a:off x="0" y="0"/>
          <a:ext cx="0" cy="0"/>
          <a:chOff x="0" y="0"/>
          <a:chExt cx="0" cy="0"/>
        </a:xfrm>
      </p:grpSpPr>
      <p:pic>
        <p:nvPicPr>
          <p:cNvPr id="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75" y="1588"/>
            <a:ext cx="9140825" cy="5713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5"/>
          <p:cNvSpPr>
            <a:spLocks/>
          </p:cNvSpPr>
          <p:nvPr/>
        </p:nvSpPr>
        <p:spPr bwMode="gray">
          <a:xfrm>
            <a:off x="571500" y="777875"/>
            <a:ext cx="4000500" cy="3424238"/>
          </a:xfrm>
          <a:custGeom>
            <a:avLst/>
            <a:gdLst>
              <a:gd name="T0" fmla="*/ 3730370 w 933"/>
              <a:gd name="T1" fmla="*/ 171899 h 1275"/>
              <a:gd name="T2" fmla="*/ 3730370 w 933"/>
              <a:gd name="T3" fmla="*/ 3258027 h 1275"/>
              <a:gd name="T4" fmla="*/ 261555 w 933"/>
              <a:gd name="T5" fmla="*/ 3258027 h 1275"/>
              <a:gd name="T6" fmla="*/ 261555 w 933"/>
              <a:gd name="T7" fmla="*/ 171899 h 1275"/>
              <a:gd name="T8" fmla="*/ 3730370 w 933"/>
              <a:gd name="T9" fmla="*/ 171899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9" name="Freeform 5"/>
          <p:cNvSpPr>
            <a:spLocks/>
          </p:cNvSpPr>
          <p:nvPr/>
        </p:nvSpPr>
        <p:spPr bwMode="gray">
          <a:xfrm>
            <a:off x="4743450" y="806450"/>
            <a:ext cx="2243138" cy="1611313"/>
          </a:xfrm>
          <a:custGeom>
            <a:avLst/>
            <a:gdLst>
              <a:gd name="T0" fmla="*/ 2091736 w 933"/>
              <a:gd name="T1" fmla="*/ 80915 h 1275"/>
              <a:gd name="T2" fmla="*/ 2091736 w 933"/>
              <a:gd name="T3" fmla="*/ 1533600 h 1275"/>
              <a:gd name="T4" fmla="*/ 146662 w 933"/>
              <a:gd name="T5" fmla="*/ 1533600 h 1275"/>
              <a:gd name="T6" fmla="*/ 146662 w 933"/>
              <a:gd name="T7" fmla="*/ 80915 h 1275"/>
              <a:gd name="T8" fmla="*/ 2091736 w 933"/>
              <a:gd name="T9" fmla="*/ 80915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0" name="Freeform 5"/>
          <p:cNvSpPr>
            <a:spLocks/>
          </p:cNvSpPr>
          <p:nvPr/>
        </p:nvSpPr>
        <p:spPr bwMode="gray">
          <a:xfrm>
            <a:off x="4743450" y="2551113"/>
            <a:ext cx="2243138" cy="1611312"/>
          </a:xfrm>
          <a:custGeom>
            <a:avLst/>
            <a:gdLst>
              <a:gd name="T0" fmla="*/ 2091736 w 933"/>
              <a:gd name="T1" fmla="*/ 80915 h 1275"/>
              <a:gd name="T2" fmla="*/ 2091736 w 933"/>
              <a:gd name="T3" fmla="*/ 1533600 h 1275"/>
              <a:gd name="T4" fmla="*/ 146662 w 933"/>
              <a:gd name="T5" fmla="*/ 1533600 h 1275"/>
              <a:gd name="T6" fmla="*/ 146662 w 933"/>
              <a:gd name="T7" fmla="*/ 80915 h 1275"/>
              <a:gd name="T8" fmla="*/ 2091736 w 933"/>
              <a:gd name="T9" fmla="*/ 80915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5" name="Picture Placeholder 14"/>
          <p:cNvSpPr>
            <a:spLocks noGrp="1"/>
          </p:cNvSpPr>
          <p:nvPr>
            <p:ph type="pic" sz="quarter" idx="13"/>
          </p:nvPr>
        </p:nvSpPr>
        <p:spPr>
          <a:xfrm>
            <a:off x="743916" y="927519"/>
            <a:ext cx="3655668" cy="3125266"/>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9" name="Picture Placeholder 18"/>
          <p:cNvSpPr>
            <a:spLocks noGrp="1"/>
          </p:cNvSpPr>
          <p:nvPr>
            <p:ph type="pic" sz="quarter" idx="15"/>
          </p:nvPr>
        </p:nvSpPr>
        <p:spPr>
          <a:xfrm>
            <a:off x="4879519" y="924786"/>
            <a:ext cx="1969979" cy="137460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7" name="Text Placeholder 16"/>
          <p:cNvSpPr>
            <a:spLocks noGrp="1"/>
          </p:cNvSpPr>
          <p:nvPr>
            <p:ph type="body" sz="quarter" idx="14"/>
          </p:nvPr>
        </p:nvSpPr>
        <p:spPr>
          <a:xfrm>
            <a:off x="771436" y="4932712"/>
            <a:ext cx="6078062" cy="414517"/>
          </a:xfrm>
        </p:spPr>
        <p:txBody>
          <a:bodyPr>
            <a:normAutofit/>
          </a:bodyPr>
          <a:lstStyle>
            <a:lvl1pPr marL="0" indent="0">
              <a:spcBef>
                <a:spcPts val="0"/>
              </a:spcBef>
              <a:buNone/>
              <a:defRPr sz="1200"/>
            </a:lvl1pPr>
            <a:lvl2pPr marL="0" indent="0">
              <a:spcBef>
                <a:spcPts val="936"/>
              </a:spcBef>
              <a:buNone/>
              <a:defRPr sz="1400"/>
            </a:lvl2pPr>
            <a:lvl3pPr marL="0" indent="0">
              <a:spcBef>
                <a:spcPts val="936"/>
              </a:spcBef>
              <a:buNone/>
              <a:defRPr sz="1400"/>
            </a:lvl3pPr>
            <a:lvl4pPr marL="0" indent="0">
              <a:spcBef>
                <a:spcPts val="936"/>
              </a:spcBef>
              <a:buNone/>
              <a:defRPr sz="1400"/>
            </a:lvl4pPr>
            <a:lvl5pPr marL="0" indent="0">
              <a:spcBef>
                <a:spcPts val="936"/>
              </a:spcBef>
              <a:buNone/>
              <a:defRPr sz="1400"/>
            </a:lvl5pPr>
          </a:lstStyle>
          <a:p>
            <a:pPr lvl="0"/>
            <a:r>
              <a:rPr lang="en-US"/>
              <a:t>Click to edit Master text styles</a:t>
            </a:r>
          </a:p>
        </p:txBody>
      </p:sp>
      <p:sp>
        <p:nvSpPr>
          <p:cNvPr id="13" name="Picture Placeholder 12"/>
          <p:cNvSpPr>
            <a:spLocks noGrp="1"/>
          </p:cNvSpPr>
          <p:nvPr>
            <p:ph type="pic" sz="quarter" idx="16"/>
          </p:nvPr>
        </p:nvSpPr>
        <p:spPr>
          <a:xfrm>
            <a:off x="4879519" y="2669484"/>
            <a:ext cx="1969979" cy="137460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2" name="Title 1"/>
          <p:cNvSpPr>
            <a:spLocks noGrp="1"/>
          </p:cNvSpPr>
          <p:nvPr>
            <p:ph type="title"/>
          </p:nvPr>
        </p:nvSpPr>
        <p:spPr>
          <a:xfrm>
            <a:off x="771436" y="4421187"/>
            <a:ext cx="6078062" cy="483268"/>
          </a:xfrm>
        </p:spPr>
        <p:txBody>
          <a:bodyPr>
            <a:normAutofit/>
          </a:bodyPr>
          <a:lstStyle>
            <a:lvl1pPr>
              <a:defRPr sz="1900">
                <a:solidFill>
                  <a:schemeClr val="accent1"/>
                </a:solidFill>
              </a:defRPr>
            </a:lvl1pPr>
          </a:lstStyle>
          <a:p>
            <a:r>
              <a:rPr lang="en-US"/>
              <a:t>Click to edit Master title style</a:t>
            </a:r>
            <a:endParaRPr lang="en-US" dirty="0"/>
          </a:p>
        </p:txBody>
      </p:sp>
    </p:spTree>
    <p:extLst>
      <p:ext uri="{BB962C8B-B14F-4D97-AF65-F5344CB8AC3E}">
        <p14:creationId xmlns:p14="http://schemas.microsoft.com/office/powerpoint/2010/main" val="486739744"/>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Five Pictures">
    <p:spTree>
      <p:nvGrpSpPr>
        <p:cNvPr id="1" name=""/>
        <p:cNvGrpSpPr/>
        <p:nvPr/>
      </p:nvGrpSpPr>
      <p:grpSpPr>
        <a:xfrm>
          <a:off x="0" y="0"/>
          <a:ext cx="0" cy="0"/>
          <a:chOff x="0" y="0"/>
          <a:chExt cx="0" cy="0"/>
        </a:xfrm>
      </p:grpSpPr>
      <p:pic>
        <p:nvPicPr>
          <p:cNvPr id="7" name="Picture 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0825" cy="5716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reeform 5"/>
          <p:cNvSpPr>
            <a:spLocks/>
          </p:cNvSpPr>
          <p:nvPr/>
        </p:nvSpPr>
        <p:spPr bwMode="gray">
          <a:xfrm>
            <a:off x="3136900" y="220663"/>
            <a:ext cx="3924300" cy="2516187"/>
          </a:xfrm>
          <a:custGeom>
            <a:avLst/>
            <a:gdLst>
              <a:gd name="T0" fmla="*/ 3659314 w 933"/>
              <a:gd name="T1" fmla="*/ 126328 h 1275"/>
              <a:gd name="T2" fmla="*/ 3659314 w 933"/>
              <a:gd name="T3" fmla="*/ 2394306 h 1275"/>
              <a:gd name="T4" fmla="*/ 256573 w 933"/>
              <a:gd name="T5" fmla="*/ 2394306 h 1275"/>
              <a:gd name="T6" fmla="*/ 256573 w 933"/>
              <a:gd name="T7" fmla="*/ 126328 h 1275"/>
              <a:gd name="T8" fmla="*/ 3659314 w 933"/>
              <a:gd name="T9" fmla="*/ 126328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0" name="Freeform 5"/>
          <p:cNvSpPr>
            <a:spLocks/>
          </p:cNvSpPr>
          <p:nvPr/>
        </p:nvSpPr>
        <p:spPr bwMode="gray">
          <a:xfrm>
            <a:off x="612775" y="320675"/>
            <a:ext cx="2359025" cy="1579563"/>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2" name="Freeform 5"/>
          <p:cNvSpPr>
            <a:spLocks/>
          </p:cNvSpPr>
          <p:nvPr/>
        </p:nvSpPr>
        <p:spPr bwMode="gray">
          <a:xfrm>
            <a:off x="612775" y="2065338"/>
            <a:ext cx="2359025" cy="1579562"/>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4" name="Freeform 5"/>
          <p:cNvSpPr>
            <a:spLocks/>
          </p:cNvSpPr>
          <p:nvPr/>
        </p:nvSpPr>
        <p:spPr bwMode="gray">
          <a:xfrm>
            <a:off x="612775" y="3810000"/>
            <a:ext cx="2359025" cy="1579563"/>
          </a:xfrm>
          <a:custGeom>
            <a:avLst/>
            <a:gdLst>
              <a:gd name="T0" fmla="*/ 2200325 w 933"/>
              <a:gd name="T1" fmla="*/ 79254 h 1275"/>
              <a:gd name="T2" fmla="*/ 2200325 w 933"/>
              <a:gd name="T3" fmla="*/ 1502120 h 1275"/>
              <a:gd name="T4" fmla="*/ 154276 w 933"/>
              <a:gd name="T5" fmla="*/ 1502120 h 1275"/>
              <a:gd name="T6" fmla="*/ 154276 w 933"/>
              <a:gd name="T7" fmla="*/ 79254 h 1275"/>
              <a:gd name="T8" fmla="*/ 2200325 w 933"/>
              <a:gd name="T9" fmla="*/ 79254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16" name="Freeform 5"/>
          <p:cNvSpPr>
            <a:spLocks/>
          </p:cNvSpPr>
          <p:nvPr/>
        </p:nvSpPr>
        <p:spPr bwMode="gray">
          <a:xfrm>
            <a:off x="3136900" y="2873375"/>
            <a:ext cx="3924300" cy="2517775"/>
          </a:xfrm>
          <a:custGeom>
            <a:avLst/>
            <a:gdLst>
              <a:gd name="T0" fmla="*/ 3659314 w 933"/>
              <a:gd name="T1" fmla="*/ 126328 h 1275"/>
              <a:gd name="T2" fmla="*/ 3659314 w 933"/>
              <a:gd name="T3" fmla="*/ 2394306 h 1275"/>
              <a:gd name="T4" fmla="*/ 256573 w 933"/>
              <a:gd name="T5" fmla="*/ 2394306 h 1275"/>
              <a:gd name="T6" fmla="*/ 256573 w 933"/>
              <a:gd name="T7" fmla="*/ 126328 h 1275"/>
              <a:gd name="T8" fmla="*/ 3659314 w 933"/>
              <a:gd name="T9" fmla="*/ 126328 h 12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33" h="1275">
                <a:moveTo>
                  <a:pt x="870" y="64"/>
                </a:moveTo>
                <a:cubicBezTo>
                  <a:pt x="933" y="128"/>
                  <a:pt x="922" y="1160"/>
                  <a:pt x="870" y="1213"/>
                </a:cubicBezTo>
                <a:cubicBezTo>
                  <a:pt x="817" y="1266"/>
                  <a:pt x="121" y="1275"/>
                  <a:pt x="61" y="1213"/>
                </a:cubicBezTo>
                <a:cubicBezTo>
                  <a:pt x="0" y="1151"/>
                  <a:pt x="3" y="123"/>
                  <a:pt x="61" y="64"/>
                </a:cubicBezTo>
                <a:cubicBezTo>
                  <a:pt x="118" y="5"/>
                  <a:pt x="806" y="0"/>
                  <a:pt x="870" y="64"/>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9" name="Picture Placeholder 8"/>
          <p:cNvSpPr>
            <a:spLocks noGrp="1"/>
          </p:cNvSpPr>
          <p:nvPr>
            <p:ph type="pic" sz="quarter" idx="13"/>
          </p:nvPr>
        </p:nvSpPr>
        <p:spPr>
          <a:xfrm>
            <a:off x="3318326" y="363596"/>
            <a:ext cx="3561446" cy="2231234"/>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
        <p:nvSpPr>
          <p:cNvPr id="11" name="Picture Placeholder 10"/>
          <p:cNvSpPr>
            <a:spLocks noGrp="1"/>
          </p:cNvSpPr>
          <p:nvPr>
            <p:ph type="pic" sz="quarter" idx="15"/>
          </p:nvPr>
        </p:nvSpPr>
        <p:spPr>
          <a:xfrm>
            <a:off x="759767" y="448527"/>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3" name="Picture Placeholder 12"/>
          <p:cNvSpPr>
            <a:spLocks noGrp="1"/>
          </p:cNvSpPr>
          <p:nvPr>
            <p:ph type="pic" sz="quarter" idx="16"/>
          </p:nvPr>
        </p:nvSpPr>
        <p:spPr>
          <a:xfrm>
            <a:off x="759767" y="2193225"/>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15" name="Picture Placeholder 14"/>
          <p:cNvSpPr>
            <a:spLocks noGrp="1"/>
          </p:cNvSpPr>
          <p:nvPr>
            <p:ph type="pic" sz="quarter" idx="17"/>
          </p:nvPr>
        </p:nvSpPr>
        <p:spPr>
          <a:xfrm>
            <a:off x="759767" y="3937924"/>
            <a:ext cx="2064409" cy="1323048"/>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142646" rtlCol="0">
            <a:noAutofit/>
          </a:bodyPr>
          <a:lstStyle>
            <a:lvl1pPr marL="0" indent="0" algn="ctr">
              <a:buNone/>
              <a:defRPr/>
            </a:lvl1pPr>
          </a:lstStyle>
          <a:p>
            <a:pPr lvl="0"/>
            <a:r>
              <a:rPr lang="en-US" noProof="0"/>
              <a:t>Click icon to add picture</a:t>
            </a:r>
          </a:p>
        </p:txBody>
      </p:sp>
      <p:sp>
        <p:nvSpPr>
          <p:cNvPr id="21" name="Picture Placeholder 20"/>
          <p:cNvSpPr>
            <a:spLocks noGrp="1"/>
          </p:cNvSpPr>
          <p:nvPr>
            <p:ph type="pic" sz="quarter" idx="18"/>
          </p:nvPr>
        </p:nvSpPr>
        <p:spPr>
          <a:xfrm>
            <a:off x="3318326" y="3016485"/>
            <a:ext cx="3561446" cy="2231234"/>
          </a:xfrm>
          <a:custGeom>
            <a:avLst/>
            <a:gdLst>
              <a:gd name="connsiteX0" fmla="*/ 1744346 w 3503695"/>
              <a:gd name="connsiteY0" fmla="*/ 62 h 4031418"/>
              <a:gd name="connsiteX1" fmla="*/ 3334838 w 3503695"/>
              <a:gd name="connsiteY1" fmla="*/ 150223 h 4031418"/>
              <a:gd name="connsiteX2" fmla="*/ 3334838 w 3503695"/>
              <a:gd name="connsiteY2" fmla="*/ 3890810 h 4031418"/>
              <a:gd name="connsiteX3" fmla="*/ 174362 w 3503695"/>
              <a:gd name="connsiteY3" fmla="*/ 3890810 h 4031418"/>
              <a:gd name="connsiteX4" fmla="*/ 174362 w 3503695"/>
              <a:gd name="connsiteY4" fmla="*/ 150223 h 4031418"/>
              <a:gd name="connsiteX5" fmla="*/ 1744346 w 3503695"/>
              <a:gd name="connsiteY5" fmla="*/ 62 h 4031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03695" h="4031418">
                <a:moveTo>
                  <a:pt x="1744346" y="62"/>
                </a:moveTo>
                <a:cubicBezTo>
                  <a:pt x="2475376" y="-1972"/>
                  <a:pt x="3209826" y="46047"/>
                  <a:pt x="3334838" y="150223"/>
                </a:cubicBezTo>
                <a:cubicBezTo>
                  <a:pt x="3580957" y="358576"/>
                  <a:pt x="3537984" y="3718268"/>
                  <a:pt x="3334838" y="3890810"/>
                </a:cubicBezTo>
                <a:cubicBezTo>
                  <a:pt x="3127786" y="4063352"/>
                  <a:pt x="408761" y="4092652"/>
                  <a:pt x="174362" y="3890810"/>
                </a:cubicBezTo>
                <a:cubicBezTo>
                  <a:pt x="-63943" y="3688968"/>
                  <a:pt x="-52223" y="342299"/>
                  <a:pt x="174362" y="150223"/>
                </a:cubicBezTo>
                <a:cubicBezTo>
                  <a:pt x="285702" y="54185"/>
                  <a:pt x="1013315" y="2097"/>
                  <a:pt x="1744346" y="62"/>
                </a:cubicBezTo>
                <a:close/>
              </a:path>
            </a:pathLst>
          </a:custGeom>
          <a:solidFill>
            <a:schemeClr val="accent2">
              <a:lumMod val="20000"/>
              <a:lumOff val="80000"/>
            </a:schemeClr>
          </a:solidFill>
        </p:spPr>
        <p:txBody>
          <a:bodyPr tIns="285293" rtlCol="0">
            <a:noAutofit/>
          </a:bodyPr>
          <a:lstStyle>
            <a:lvl1pPr marL="0" indent="0" algn="ctr">
              <a:buNone/>
              <a:defRPr/>
            </a:lvl1pPr>
          </a:lstStyle>
          <a:p>
            <a:pPr lvl="0"/>
            <a:r>
              <a:rPr lang="en-US" noProof="0"/>
              <a:t>Click icon to add picture</a:t>
            </a:r>
          </a:p>
        </p:txBody>
      </p:sp>
    </p:spTree>
    <p:extLst>
      <p:ext uri="{BB962C8B-B14F-4D97-AF65-F5344CB8AC3E}">
        <p14:creationId xmlns:p14="http://schemas.microsoft.com/office/powerpoint/2010/main" val="1391463656"/>
      </p:ext>
    </p:extLst>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3CD2D5E9-06D4-4B42-AF0E-43D32548CFE2}"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9ADCEDB4-CEEA-4A9B-8895-8F0183B52B33}" type="slidenum">
              <a:rPr lang="en-US" altLang="en-US"/>
              <a:pPr/>
              <a:t>‹#›</a:t>
            </a:fld>
            <a:endParaRPr lang="en-US" altLang="en-US"/>
          </a:p>
        </p:txBody>
      </p:sp>
    </p:spTree>
    <p:extLst>
      <p:ext uri="{BB962C8B-B14F-4D97-AF65-F5344CB8AC3E}">
        <p14:creationId xmlns:p14="http://schemas.microsoft.com/office/powerpoint/2010/main" val="962815936"/>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304271"/>
            <a:ext cx="1371599" cy="41169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304271"/>
            <a:ext cx="5143500" cy="41169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ABEE449-77B7-4AAB-8CED-EBC91BBB78B8}"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A66CDEE5-7BF8-4EF1-9215-99B0DE3DFBA8}" type="slidenum">
              <a:rPr lang="en-US" altLang="en-US"/>
              <a:pPr/>
              <a:t>‹#›</a:t>
            </a:fld>
            <a:endParaRPr lang="en-US" altLang="en-US"/>
          </a:p>
        </p:txBody>
      </p:sp>
    </p:spTree>
    <p:extLst>
      <p:ext uri="{BB962C8B-B14F-4D97-AF65-F5344CB8AC3E}">
        <p14:creationId xmlns:p14="http://schemas.microsoft.com/office/powerpoint/2010/main" val="2259476103"/>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C31299F-0DB6-4549-B73F-068C7EFA23CB}" type="datetimeFigureOut">
              <a:rPr lang="en-US" altLang="en-US"/>
              <a:pPr>
                <a:defRPr/>
              </a:pPr>
              <a:t>5/11/2020</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583C815-6473-47AC-BD92-6176BF929F03}" type="slidenum">
              <a:rPr lang="en-US" altLang="en-US"/>
              <a:pPr/>
              <a:t>‹#›</a:t>
            </a:fld>
            <a:endParaRPr lang="en-US" altLang="en-US"/>
          </a:p>
        </p:txBody>
      </p:sp>
    </p:spTree>
    <p:extLst>
      <p:ext uri="{BB962C8B-B14F-4D97-AF65-F5344CB8AC3E}">
        <p14:creationId xmlns:p14="http://schemas.microsoft.com/office/powerpoint/2010/main" val="2341278200"/>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4" name="Picture 7"/>
          <p:cNvPicPr>
            <a:picLocks noChangeAspect="1"/>
          </p:cNvPicPr>
          <p:nvPr/>
        </p:nvPicPr>
        <p:blipFill>
          <a:blip r:embed="rId2">
            <a:extLst>
              <a:ext uri="{28A0092B-C50C-407E-A947-70E740481C1C}">
                <a14:useLocalDpi xmlns:a14="http://schemas.microsoft.com/office/drawing/2010/main" val="0"/>
              </a:ext>
            </a:extLst>
          </a:blip>
          <a:srcRect l="433" t="423"/>
          <a:stretch>
            <a:fillRect/>
          </a:stretch>
        </p:blipFill>
        <p:spPr bwMode="auto">
          <a:xfrm>
            <a:off x="0" y="0"/>
            <a:ext cx="91424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514600" y="444500"/>
            <a:ext cx="5486400" cy="1524000"/>
          </a:xfrm>
        </p:spPr>
        <p:txBody>
          <a:bodyPr>
            <a:normAutofit/>
          </a:bodyPr>
          <a:lstStyle>
            <a:lvl1pPr>
              <a:defRPr sz="3400"/>
            </a:lvl1pPr>
          </a:lstStyle>
          <a:p>
            <a:r>
              <a:rPr lang="en-US"/>
              <a:t>Click to edit Master title style</a:t>
            </a:r>
          </a:p>
        </p:txBody>
      </p:sp>
      <p:sp>
        <p:nvSpPr>
          <p:cNvPr id="3" name="Text Placeholder 2"/>
          <p:cNvSpPr>
            <a:spLocks noGrp="1"/>
          </p:cNvSpPr>
          <p:nvPr>
            <p:ph type="body" idx="1"/>
          </p:nvPr>
        </p:nvSpPr>
        <p:spPr>
          <a:xfrm>
            <a:off x="2514600" y="2032000"/>
            <a:ext cx="4114800" cy="762000"/>
          </a:xfrm>
        </p:spPr>
        <p:txBody>
          <a:bodyPr>
            <a:normAutofit/>
          </a:bodyPr>
          <a:lstStyle>
            <a:lvl1pPr marL="0" indent="0">
              <a:spcBef>
                <a:spcPts val="936"/>
              </a:spcBef>
              <a:buNone/>
              <a:defRPr sz="1900">
                <a:solidFill>
                  <a:schemeClr val="tx1"/>
                </a:solidFill>
                <a:latin typeface="+mj-lt"/>
              </a:defRPr>
            </a:lvl1pPr>
            <a:lvl2pPr marL="356616" indent="0">
              <a:buNone/>
              <a:defRPr sz="1600">
                <a:solidFill>
                  <a:schemeClr val="tx1">
                    <a:tint val="75000"/>
                  </a:schemeClr>
                </a:solidFill>
              </a:defRPr>
            </a:lvl2pPr>
            <a:lvl3pPr marL="713232" indent="0">
              <a:buNone/>
              <a:defRPr sz="1400">
                <a:solidFill>
                  <a:schemeClr val="tx1">
                    <a:tint val="75000"/>
                  </a:schemeClr>
                </a:solidFill>
              </a:defRPr>
            </a:lvl3pPr>
            <a:lvl4pPr marL="1069848" indent="0">
              <a:buNone/>
              <a:defRPr sz="1200">
                <a:solidFill>
                  <a:schemeClr val="tx1">
                    <a:tint val="75000"/>
                  </a:schemeClr>
                </a:solidFill>
              </a:defRPr>
            </a:lvl4pPr>
            <a:lvl5pPr marL="1426464" indent="0">
              <a:buNone/>
              <a:defRPr sz="1200">
                <a:solidFill>
                  <a:schemeClr val="tx1">
                    <a:tint val="75000"/>
                  </a:schemeClr>
                </a:solidFill>
              </a:defRPr>
            </a:lvl5pPr>
            <a:lvl6pPr marL="1783080" indent="0">
              <a:buNone/>
              <a:defRPr sz="1200">
                <a:solidFill>
                  <a:schemeClr val="tx1">
                    <a:tint val="75000"/>
                  </a:schemeClr>
                </a:solidFill>
              </a:defRPr>
            </a:lvl6pPr>
            <a:lvl7pPr marL="2139696" indent="0">
              <a:buNone/>
              <a:defRPr sz="1200">
                <a:solidFill>
                  <a:schemeClr val="tx1">
                    <a:tint val="75000"/>
                  </a:schemeClr>
                </a:solidFill>
              </a:defRPr>
            </a:lvl7pPr>
            <a:lvl8pPr marL="2496312" indent="0">
              <a:buNone/>
              <a:defRPr sz="1200">
                <a:solidFill>
                  <a:schemeClr val="tx1">
                    <a:tint val="75000"/>
                  </a:schemeClr>
                </a:solidFill>
              </a:defRPr>
            </a:lvl8pPr>
            <a:lvl9pPr marL="2852928" indent="0">
              <a:buNone/>
              <a:defRPr sz="12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12582117"/>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143000" y="1521354"/>
            <a:ext cx="3291840" cy="2895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9160" y="1521354"/>
            <a:ext cx="3291840" cy="2895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E96F0A7B-CE59-400E-8AFD-14C6B91F0FED}" type="datetimeFigureOut">
              <a:rPr lang="en-US" altLang="en-US"/>
              <a:pPr>
                <a:defRPr/>
              </a:pPr>
              <a:t>5/11/2020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801B393-05DC-4AB1-B231-E6F80EE7F8D4}" type="slidenum">
              <a:rPr lang="en-US" altLang="en-US"/>
              <a:pPr/>
              <a:t>‹#›</a:t>
            </a:fld>
            <a:endParaRPr lang="en-US" altLang="en-US"/>
          </a:p>
        </p:txBody>
      </p:sp>
    </p:spTree>
    <p:extLst>
      <p:ext uri="{BB962C8B-B14F-4D97-AF65-F5344CB8AC3E}">
        <p14:creationId xmlns:p14="http://schemas.microsoft.com/office/powerpoint/2010/main" val="3408993710"/>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143000" y="1523999"/>
            <a:ext cx="3291840" cy="663223"/>
          </a:xfrm>
        </p:spPr>
        <p:txBody>
          <a:bodyPr anchor="ctr">
            <a:normAutofit/>
          </a:bodyPr>
          <a:lstStyle>
            <a:lvl1pPr marL="0" indent="0">
              <a:spcBef>
                <a:spcPts val="0"/>
              </a:spcBef>
              <a:buNone/>
              <a:defRPr sz="1900" b="0">
                <a:solidFill>
                  <a:schemeClr val="accent4">
                    <a:lumMod val="75000"/>
                  </a:schemeClr>
                </a:solidFill>
                <a:latin typeface="+mj-lt"/>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n-US"/>
              <a:t>Click to edit Master text styles</a:t>
            </a:r>
          </a:p>
        </p:txBody>
      </p:sp>
      <p:sp>
        <p:nvSpPr>
          <p:cNvPr id="4" name="Content Placeholder 3"/>
          <p:cNvSpPr>
            <a:spLocks noGrp="1"/>
          </p:cNvSpPr>
          <p:nvPr>
            <p:ph sz="half" idx="2"/>
          </p:nvPr>
        </p:nvSpPr>
        <p:spPr>
          <a:xfrm>
            <a:off x="1143000" y="2187222"/>
            <a:ext cx="3291840" cy="22295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09160" y="1523999"/>
            <a:ext cx="3291840" cy="663223"/>
          </a:xfrm>
        </p:spPr>
        <p:txBody>
          <a:bodyPr anchor="ctr">
            <a:normAutofit/>
          </a:bodyPr>
          <a:lstStyle>
            <a:lvl1pPr marL="0" indent="0">
              <a:spcBef>
                <a:spcPts val="0"/>
              </a:spcBef>
              <a:buNone/>
              <a:defRPr sz="1900" b="0">
                <a:solidFill>
                  <a:schemeClr val="accent4">
                    <a:lumMod val="75000"/>
                  </a:schemeClr>
                </a:solidFill>
                <a:latin typeface="+mj-lt"/>
              </a:defRPr>
            </a:lvl1pPr>
            <a:lvl2pPr marL="356616" indent="0">
              <a:buNone/>
              <a:defRPr sz="1600" b="1"/>
            </a:lvl2pPr>
            <a:lvl3pPr marL="713232" indent="0">
              <a:buNone/>
              <a:defRPr sz="1400" b="1"/>
            </a:lvl3pPr>
            <a:lvl4pPr marL="1069848" indent="0">
              <a:buNone/>
              <a:defRPr sz="1200" b="1"/>
            </a:lvl4pPr>
            <a:lvl5pPr marL="1426464" indent="0">
              <a:buNone/>
              <a:defRPr sz="1200" b="1"/>
            </a:lvl5pPr>
            <a:lvl6pPr marL="1783080" indent="0">
              <a:buNone/>
              <a:defRPr sz="1200" b="1"/>
            </a:lvl6pPr>
            <a:lvl7pPr marL="2139696" indent="0">
              <a:buNone/>
              <a:defRPr sz="1200" b="1"/>
            </a:lvl7pPr>
            <a:lvl8pPr marL="2496312" indent="0">
              <a:buNone/>
              <a:defRPr sz="1200" b="1"/>
            </a:lvl8pPr>
            <a:lvl9pPr marL="2852928"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709160" y="2187222"/>
            <a:ext cx="3291840" cy="222955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35116731-6E46-4001-9C6F-F1C736167CCE}" type="datetimeFigureOut">
              <a:rPr lang="en-US" altLang="en-US"/>
              <a:pPr>
                <a:defRPr/>
              </a:pPr>
              <a:t>5/11/2020</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2908602-47DD-444B-B799-B1B597E8F25B}" type="slidenum">
              <a:rPr lang="en-US" altLang="en-US"/>
              <a:pPr/>
              <a:t>‹#›</a:t>
            </a:fld>
            <a:endParaRPr lang="en-US" altLang="en-US"/>
          </a:p>
        </p:txBody>
      </p:sp>
    </p:spTree>
    <p:extLst>
      <p:ext uri="{BB962C8B-B14F-4D97-AF65-F5344CB8AC3E}">
        <p14:creationId xmlns:p14="http://schemas.microsoft.com/office/powerpoint/2010/main" val="713277554"/>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B58D863F-FC70-45AA-B0F6-CA1360C6C29F}" type="datetimeFigureOut">
              <a:rPr lang="en-US" altLang="en-US"/>
              <a:pPr>
                <a:defRPr/>
              </a:pPr>
              <a:t>5/11/2020</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38BB2332-4054-44B2-B0D5-A683CCA78C50}" type="slidenum">
              <a:rPr lang="en-US" altLang="en-US"/>
              <a:pPr/>
              <a:t>‹#›</a:t>
            </a:fld>
            <a:endParaRPr lang="en-US" altLang="en-US"/>
          </a:p>
        </p:txBody>
      </p:sp>
    </p:spTree>
    <p:extLst>
      <p:ext uri="{BB962C8B-B14F-4D97-AF65-F5344CB8AC3E}">
        <p14:creationId xmlns:p14="http://schemas.microsoft.com/office/powerpoint/2010/main" val="3237848864"/>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6F33DB96-D704-48AA-80F8-5AAE3F156678}" type="datetimeFigureOut">
              <a:rPr lang="en-US" altLang="en-US"/>
              <a:pPr>
                <a:defRPr/>
              </a:pPr>
              <a:t>5/11/2020</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D241F340-79F1-446B-9840-C906EE88A8C1}" type="slidenum">
              <a:rPr lang="en-US" altLang="en-US"/>
              <a:pPr/>
              <a:t>‹#›</a:t>
            </a:fld>
            <a:endParaRPr lang="en-US" altLang="en-US"/>
          </a:p>
        </p:txBody>
      </p:sp>
    </p:spTree>
    <p:extLst>
      <p:ext uri="{BB962C8B-B14F-4D97-AF65-F5344CB8AC3E}">
        <p14:creationId xmlns:p14="http://schemas.microsoft.com/office/powerpoint/2010/main" val="336246421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500"/>
            </a:lvl1pPr>
          </a:lstStyle>
          <a:p>
            <a:r>
              <a:rPr lang="en-US"/>
              <a:t>Click to edit Master title style</a:t>
            </a:r>
          </a:p>
        </p:txBody>
      </p:sp>
      <p:sp>
        <p:nvSpPr>
          <p:cNvPr id="3" name="Content Placeholder 2"/>
          <p:cNvSpPr>
            <a:spLocks noGrp="1"/>
          </p:cNvSpPr>
          <p:nvPr>
            <p:ph idx="1"/>
          </p:nvPr>
        </p:nvSpPr>
        <p:spPr>
          <a:xfrm>
            <a:off x="3543300" y="1524000"/>
            <a:ext cx="4457700" cy="2897188"/>
          </a:xfrm>
        </p:spPr>
        <p:txBody>
          <a:bodyPr>
            <a:normAutofit/>
          </a:bodyPr>
          <a:lstStyle>
            <a:lvl1pPr>
              <a:defRPr sz="1600"/>
            </a:lvl1pPr>
            <a:lvl2pPr>
              <a:defRPr sz="1400"/>
            </a:lvl2pPr>
            <a:lvl3pPr>
              <a:defRPr sz="1200"/>
            </a:lvl3pPr>
            <a:lvl4pPr>
              <a:defRPr sz="1100"/>
            </a:lvl4pPr>
            <a:lvl5pPr>
              <a:defRPr sz="11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2999" y="1524000"/>
            <a:ext cx="2194560" cy="2897188"/>
          </a:xfrm>
        </p:spPr>
        <p:txBody>
          <a:bodyPr>
            <a:normAutofit/>
          </a:bodyPr>
          <a:lstStyle>
            <a:lvl1pPr marL="0" indent="0">
              <a:spcBef>
                <a:spcPts val="936"/>
              </a:spcBef>
              <a:buNone/>
              <a:defRPr sz="1400"/>
            </a:lvl1pPr>
            <a:lvl2pPr marL="356616" indent="0">
              <a:buNone/>
              <a:defRPr sz="1100"/>
            </a:lvl2pPr>
            <a:lvl3pPr marL="713232" indent="0">
              <a:buNone/>
              <a:defRPr sz="900"/>
            </a:lvl3pPr>
            <a:lvl4pPr marL="1069848" indent="0">
              <a:buNone/>
              <a:defRPr sz="800"/>
            </a:lvl4pPr>
            <a:lvl5pPr marL="1426464" indent="0">
              <a:buNone/>
              <a:defRPr sz="800"/>
            </a:lvl5pPr>
            <a:lvl6pPr marL="1783080" indent="0">
              <a:buNone/>
              <a:defRPr sz="800"/>
            </a:lvl6pPr>
            <a:lvl7pPr marL="2139696" indent="0">
              <a:buNone/>
              <a:defRPr sz="800"/>
            </a:lvl7pPr>
            <a:lvl8pPr marL="2496312" indent="0">
              <a:buNone/>
              <a:defRPr sz="800"/>
            </a:lvl8pPr>
            <a:lvl9pPr marL="2852928" indent="0">
              <a:buNone/>
              <a:defRPr sz="8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273BCB1D-5B47-40C5-B433-310DA7232729}" type="datetimeFigureOut">
              <a:rPr lang="en-US" altLang="en-US"/>
              <a:pPr>
                <a:defRPr/>
              </a:pPr>
              <a:t>5/11/2020</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43E8ACF-386A-4111-85A0-65C9DAFD760C}" type="slidenum">
              <a:rPr lang="en-US" altLang="en-US"/>
              <a:pPr/>
              <a:t>‹#›</a:t>
            </a:fld>
            <a:endParaRPr lang="en-US" altLang="en-US"/>
          </a:p>
        </p:txBody>
      </p:sp>
    </p:spTree>
    <p:extLst>
      <p:ext uri="{BB962C8B-B14F-4D97-AF65-F5344CB8AC3E}">
        <p14:creationId xmlns:p14="http://schemas.microsoft.com/office/powerpoint/2010/main" val="482893977"/>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5" name="Freeform 5"/>
          <p:cNvSpPr>
            <a:spLocks/>
          </p:cNvSpPr>
          <p:nvPr/>
        </p:nvSpPr>
        <p:spPr bwMode="gray">
          <a:xfrm>
            <a:off x="603250" y="1412875"/>
            <a:ext cx="4197350" cy="2746375"/>
          </a:xfrm>
          <a:custGeom>
            <a:avLst/>
            <a:gdLst>
              <a:gd name="T0" fmla="*/ 3985457 w 1347"/>
              <a:gd name="T1" fmla="*/ 2559755 h 986"/>
              <a:gd name="T2" fmla="*/ 202545 w 1347"/>
              <a:gd name="T3" fmla="*/ 2559755 h 986"/>
              <a:gd name="T4" fmla="*/ 202545 w 1347"/>
              <a:gd name="T5" fmla="*/ 178264 h 986"/>
              <a:gd name="T6" fmla="*/ 3985457 w 1347"/>
              <a:gd name="T7" fmla="*/ 178264 h 986"/>
              <a:gd name="T8" fmla="*/ 3985457 w 1347"/>
              <a:gd name="T9" fmla="*/ 2559755 h 9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7" h="986">
                <a:moveTo>
                  <a:pt x="1279" y="919"/>
                </a:moveTo>
                <a:cubicBezTo>
                  <a:pt x="1211" y="986"/>
                  <a:pt x="121" y="974"/>
                  <a:pt x="65" y="919"/>
                </a:cubicBezTo>
                <a:cubicBezTo>
                  <a:pt x="9" y="863"/>
                  <a:pt x="0" y="128"/>
                  <a:pt x="65" y="64"/>
                </a:cubicBezTo>
                <a:cubicBezTo>
                  <a:pt x="130" y="0"/>
                  <a:pt x="1217" y="3"/>
                  <a:pt x="1279" y="64"/>
                </a:cubicBezTo>
                <a:cubicBezTo>
                  <a:pt x="1341" y="125"/>
                  <a:pt x="1347" y="852"/>
                  <a:pt x="1279" y="919"/>
                </a:cubicBezTo>
                <a:close/>
              </a:path>
            </a:pathLst>
          </a:custGeom>
          <a:solidFill>
            <a:srgbClr val="FFFFFF"/>
          </a:solidFill>
          <a:ln>
            <a:noFill/>
          </a:ln>
          <a:effectLst>
            <a:outerShdw blurRad="317500" dist="63500" dir="2700000" algn="tl" rotWithShape="0">
              <a:srgbClr val="000000">
                <a:alpha val="29999"/>
              </a:srgbClr>
            </a:outerShdw>
          </a:effectLst>
          <a:extLst>
            <a:ext uri="{91240B29-F687-4F45-9708-019B960494DF}">
              <a14:hiddenLine xmlns:a14="http://schemas.microsoft.com/office/drawing/2010/main" w="9525">
                <a:solidFill>
                  <a:srgbClr val="000000"/>
                </a:solidFill>
                <a:round/>
                <a:headEnd/>
                <a:tailEnd/>
              </a14:hiddenLine>
            </a:ext>
          </a:extLst>
        </p:spPr>
        <p:txBody>
          <a:bodyPr lIns="71323" tIns="35662" rIns="71323" bIns="35662"/>
          <a:lstStyle/>
          <a:p>
            <a:pPr eaLnBrk="1" hangingPunct="1">
              <a:defRPr/>
            </a:pPr>
            <a:endParaRPr lang="en-US">
              <a:latin typeface="Arial" panose="020B0604020202020204" pitchFamily="34" charset="0"/>
            </a:endParaRPr>
          </a:p>
        </p:txBody>
      </p:sp>
      <p:sp>
        <p:nvSpPr>
          <p:cNvPr id="2" name="Title 1"/>
          <p:cNvSpPr>
            <a:spLocks noGrp="1"/>
          </p:cNvSpPr>
          <p:nvPr>
            <p:ph type="title"/>
          </p:nvPr>
        </p:nvSpPr>
        <p:spPr/>
        <p:txBody>
          <a:bodyPr/>
          <a:lstStyle>
            <a:lvl1pPr>
              <a:defRPr sz="2500"/>
            </a:lvl1pPr>
          </a:lstStyle>
          <a:p>
            <a:r>
              <a:rPr lang="en-US"/>
              <a:t>Click to edit Master title style</a:t>
            </a:r>
          </a:p>
        </p:txBody>
      </p:sp>
      <p:sp>
        <p:nvSpPr>
          <p:cNvPr id="4" name="Text Placeholder 3"/>
          <p:cNvSpPr>
            <a:spLocks noGrp="1"/>
          </p:cNvSpPr>
          <p:nvPr>
            <p:ph type="body" sz="half" idx="2"/>
          </p:nvPr>
        </p:nvSpPr>
        <p:spPr>
          <a:xfrm>
            <a:off x="5257800" y="1871663"/>
            <a:ext cx="2743200" cy="1828800"/>
          </a:xfrm>
        </p:spPr>
        <p:txBody>
          <a:bodyPr>
            <a:normAutofit/>
          </a:bodyPr>
          <a:lstStyle>
            <a:lvl1pPr marL="0" indent="0">
              <a:spcBef>
                <a:spcPts val="936"/>
              </a:spcBef>
              <a:buNone/>
              <a:defRPr sz="1400"/>
            </a:lvl1pPr>
            <a:lvl2pPr marL="356616" indent="0">
              <a:buNone/>
              <a:defRPr sz="1100"/>
            </a:lvl2pPr>
            <a:lvl3pPr marL="713232" indent="0">
              <a:buNone/>
              <a:defRPr sz="900"/>
            </a:lvl3pPr>
            <a:lvl4pPr marL="1069848" indent="0">
              <a:buNone/>
              <a:defRPr sz="800"/>
            </a:lvl4pPr>
            <a:lvl5pPr marL="1426464" indent="0">
              <a:buNone/>
              <a:defRPr sz="800"/>
            </a:lvl5pPr>
            <a:lvl6pPr marL="1783080" indent="0">
              <a:buNone/>
              <a:defRPr sz="800"/>
            </a:lvl6pPr>
            <a:lvl7pPr marL="2139696" indent="0">
              <a:buNone/>
              <a:defRPr sz="800"/>
            </a:lvl7pPr>
            <a:lvl8pPr marL="2496312" indent="0">
              <a:buNone/>
              <a:defRPr sz="800"/>
            </a:lvl8pPr>
            <a:lvl9pPr marL="2852928" indent="0">
              <a:buNone/>
              <a:defRPr sz="800"/>
            </a:lvl9pPr>
          </a:lstStyle>
          <a:p>
            <a:pPr lvl="0"/>
            <a:r>
              <a:rPr lang="en-US"/>
              <a:t>Click to edit Master text styles</a:t>
            </a:r>
          </a:p>
        </p:txBody>
      </p:sp>
      <p:sp>
        <p:nvSpPr>
          <p:cNvPr id="12" name="Picture Placeholder 11"/>
          <p:cNvSpPr>
            <a:spLocks noGrp="1"/>
          </p:cNvSpPr>
          <p:nvPr>
            <p:ph type="pic" idx="1"/>
          </p:nvPr>
        </p:nvSpPr>
        <p:spPr>
          <a:xfrm>
            <a:off x="754517" y="1562100"/>
            <a:ext cx="3894817" cy="2447925"/>
          </a:xfrm>
          <a:custGeom>
            <a:avLst/>
            <a:gdLst>
              <a:gd name="connsiteX0" fmla="*/ 2531359 w 5066932"/>
              <a:gd name="connsiteY0" fmla="*/ 21 h 2945784"/>
              <a:gd name="connsiteX1" fmla="*/ 4878015 w 5066932"/>
              <a:gd name="connsiteY1" fmla="*/ 145719 h 2945784"/>
              <a:gd name="connsiteX2" fmla="*/ 4878015 w 5066932"/>
              <a:gd name="connsiteY2" fmla="*/ 2803241 h 2945784"/>
              <a:gd name="connsiteX3" fmla="*/ 175988 w 5066932"/>
              <a:gd name="connsiteY3" fmla="*/ 2803241 h 2945784"/>
              <a:gd name="connsiteX4" fmla="*/ 175988 w 5066932"/>
              <a:gd name="connsiteY4" fmla="*/ 145719 h 2945784"/>
              <a:gd name="connsiteX5" fmla="*/ 2531359 w 5066932"/>
              <a:gd name="connsiteY5" fmla="*/ 21 h 2945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932" h="2945784">
                <a:moveTo>
                  <a:pt x="2531359" y="21"/>
                </a:moveTo>
                <a:cubicBezTo>
                  <a:pt x="3645379" y="1187"/>
                  <a:pt x="4757946" y="50918"/>
                  <a:pt x="4878015" y="145719"/>
                </a:cubicBezTo>
                <a:cubicBezTo>
                  <a:pt x="5118151" y="335320"/>
                  <a:pt x="5141390" y="2594991"/>
                  <a:pt x="4878015" y="2803241"/>
                </a:cubicBezTo>
                <a:cubicBezTo>
                  <a:pt x="4614639" y="3011491"/>
                  <a:pt x="392886" y="2974193"/>
                  <a:pt x="175988" y="2803241"/>
                </a:cubicBezTo>
                <a:cubicBezTo>
                  <a:pt x="-40909" y="2629181"/>
                  <a:pt x="-75768" y="344644"/>
                  <a:pt x="175988" y="145719"/>
                </a:cubicBezTo>
                <a:cubicBezTo>
                  <a:pt x="301866" y="46256"/>
                  <a:pt x="1417339" y="-1144"/>
                  <a:pt x="2531359" y="21"/>
                </a:cubicBezTo>
                <a:close/>
              </a:path>
            </a:pathLst>
          </a:custGeom>
          <a:solidFill>
            <a:schemeClr val="accent2">
              <a:lumMod val="20000"/>
              <a:lumOff val="80000"/>
            </a:schemeClr>
          </a:solidFill>
        </p:spPr>
        <p:txBody>
          <a:bodyPr tIns="285293" rtlCol="0">
            <a:noAutofit/>
          </a:bodyPr>
          <a:lstStyle>
            <a:lvl1pPr marL="0" indent="0" algn="ctr">
              <a:buNone/>
              <a:defRPr sz="1600"/>
            </a:lvl1pPr>
            <a:lvl2pPr marL="356616" indent="0">
              <a:buNone/>
              <a:defRPr sz="2200"/>
            </a:lvl2pPr>
            <a:lvl3pPr marL="713232" indent="0">
              <a:buNone/>
              <a:defRPr sz="1900"/>
            </a:lvl3pPr>
            <a:lvl4pPr marL="1069848" indent="0">
              <a:buNone/>
              <a:defRPr sz="1600"/>
            </a:lvl4pPr>
            <a:lvl5pPr marL="1426464" indent="0">
              <a:buNone/>
              <a:defRPr sz="1600"/>
            </a:lvl5pPr>
            <a:lvl6pPr marL="1783080" indent="0">
              <a:buNone/>
              <a:defRPr sz="1600"/>
            </a:lvl6pPr>
            <a:lvl7pPr marL="2139696" indent="0">
              <a:buNone/>
              <a:defRPr sz="1600"/>
            </a:lvl7pPr>
            <a:lvl8pPr marL="2496312" indent="0">
              <a:buNone/>
              <a:defRPr sz="1600"/>
            </a:lvl8pPr>
            <a:lvl9pPr marL="2852928" indent="0">
              <a:buNone/>
              <a:defRPr sz="1600"/>
            </a:lvl9pPr>
          </a:lstStyle>
          <a:p>
            <a:pPr lvl="0"/>
            <a:r>
              <a:rPr lang="en-US" noProof="0"/>
              <a:t>Click icon to add picture</a:t>
            </a:r>
          </a:p>
        </p:txBody>
      </p:sp>
      <p:sp>
        <p:nvSpPr>
          <p:cNvPr id="6" name="Date Placeholder 4"/>
          <p:cNvSpPr>
            <a:spLocks noGrp="1"/>
          </p:cNvSpPr>
          <p:nvPr>
            <p:ph type="dt" sz="half" idx="10"/>
          </p:nvPr>
        </p:nvSpPr>
        <p:spPr/>
        <p:txBody>
          <a:bodyPr/>
          <a:lstStyle>
            <a:lvl1pPr>
              <a:defRPr smtClean="0"/>
            </a:lvl1pPr>
          </a:lstStyle>
          <a:p>
            <a:pPr>
              <a:defRPr/>
            </a:pPr>
            <a:fld id="{1799C84C-16E3-43B6-9ADD-519F444ACD71}" type="datetimeFigureOut">
              <a:rPr lang="en-US" altLang="en-US"/>
              <a:pPr>
                <a:defRPr/>
              </a:pPr>
              <a:t>5/11/2020</a:t>
            </a:fld>
            <a:endParaRPr lang="en-US" alt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D19AC7B3-D2C2-4774-85AE-3D301D6E76BA}" type="slidenum">
              <a:rPr lang="en-US" altLang="en-US"/>
              <a:pPr/>
              <a:t>‹#›</a:t>
            </a:fld>
            <a:endParaRPr lang="en-US" altLang="en-US"/>
          </a:p>
        </p:txBody>
      </p:sp>
    </p:spTree>
    <p:extLst>
      <p:ext uri="{BB962C8B-B14F-4D97-AF65-F5344CB8AC3E}">
        <p14:creationId xmlns:p14="http://schemas.microsoft.com/office/powerpoint/2010/main" val="1652317435"/>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p:cNvPicPr>
            <a:picLocks noChangeAspect="1"/>
          </p:cNvPicPr>
          <p:nvPr userDrawn="1"/>
        </p:nvPicPr>
        <p:blipFill>
          <a:blip r:embed="rId16">
            <a:extLst>
              <a:ext uri="{28A0092B-C50C-407E-A947-70E740481C1C}">
                <a14:useLocalDpi xmlns:a14="http://schemas.microsoft.com/office/drawing/2010/main" val="0"/>
              </a:ext>
            </a:extLst>
          </a:blip>
          <a:srcRect l="525" t="511" r="525" b="2998"/>
          <a:stretch>
            <a:fillRect/>
          </a:stretch>
        </p:blipFill>
        <p:spPr bwMode="auto">
          <a:xfrm>
            <a:off x="0" y="0"/>
            <a:ext cx="9142413"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628650" y="304800"/>
            <a:ext cx="7372350" cy="90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1323" tIns="35662" rIns="71323" bIns="35662" numCol="1" anchor="b"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1143000" y="1524000"/>
            <a:ext cx="68580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1323" tIns="35662" rIns="71323" bIns="3566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5257800" y="5346700"/>
            <a:ext cx="1028700" cy="304800"/>
          </a:xfrm>
          <a:prstGeom prst="rect">
            <a:avLst/>
          </a:prstGeom>
        </p:spPr>
        <p:txBody>
          <a:bodyPr vert="horz" wrap="square" lIns="71323" tIns="35662" rIns="71323" bIns="35662" numCol="1" anchor="ctr" anchorCtr="0" compatLnSpc="1">
            <a:prstTxWarp prst="textNoShape">
              <a:avLst/>
            </a:prstTxWarp>
          </a:bodyPr>
          <a:lstStyle>
            <a:lvl1pPr algn="r" eaLnBrk="1" hangingPunct="1">
              <a:defRPr sz="800" smtClean="0">
                <a:latin typeface="Arial" panose="020B0604020202020204" pitchFamily="34" charset="0"/>
              </a:defRPr>
            </a:lvl1pPr>
          </a:lstStyle>
          <a:p>
            <a:pPr>
              <a:defRPr/>
            </a:pPr>
            <a:fld id="{BBB6A98A-E642-476A-9946-37D5D2E5C49D}" type="datetimeFigureOut">
              <a:rPr lang="en-US" altLang="en-US"/>
              <a:pPr>
                <a:defRPr/>
              </a:pPr>
              <a:t>5/11/2020</a:t>
            </a:fld>
            <a:endParaRPr lang="en-US" altLang="en-US"/>
          </a:p>
        </p:txBody>
      </p:sp>
      <p:sp>
        <p:nvSpPr>
          <p:cNvPr id="5" name="Footer Placeholder 4"/>
          <p:cNvSpPr>
            <a:spLocks noGrp="1"/>
          </p:cNvSpPr>
          <p:nvPr>
            <p:ph type="ftr" sz="quarter" idx="3"/>
          </p:nvPr>
        </p:nvSpPr>
        <p:spPr>
          <a:xfrm>
            <a:off x="1657350" y="5346700"/>
            <a:ext cx="3429000" cy="304800"/>
          </a:xfrm>
          <a:prstGeom prst="rect">
            <a:avLst/>
          </a:prstGeom>
        </p:spPr>
        <p:txBody>
          <a:bodyPr vert="horz" lIns="71323" tIns="35662" rIns="71323" bIns="35662" rtlCol="0" anchor="ctr"/>
          <a:lstStyle>
            <a:lvl1pPr algn="l" defTabSz="713232" eaLnBrk="1" fontAlgn="auto" hangingPunct="1">
              <a:spcBef>
                <a:spcPts val="0"/>
              </a:spcBef>
              <a:spcAft>
                <a:spcPts val="0"/>
              </a:spcAft>
              <a:defRPr sz="800">
                <a:solidFill>
                  <a:schemeClr val="tx1"/>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6457950" y="5346700"/>
            <a:ext cx="628650" cy="304800"/>
          </a:xfrm>
          <a:prstGeom prst="rect">
            <a:avLst/>
          </a:prstGeom>
        </p:spPr>
        <p:txBody>
          <a:bodyPr vert="horz" wrap="square" lIns="71323" tIns="35662" rIns="71323" bIns="35662" numCol="1" anchor="ctr" anchorCtr="0" compatLnSpc="1">
            <a:prstTxWarp prst="textNoShape">
              <a:avLst/>
            </a:prstTxWarp>
          </a:bodyPr>
          <a:lstStyle>
            <a:lvl1pPr algn="r" eaLnBrk="1" hangingPunct="1">
              <a:defRPr sz="800"/>
            </a:lvl1pPr>
          </a:lstStyle>
          <a:p>
            <a:fld id="{B8B8A195-617A-43E8-905F-54444D968EA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697" r:id="rId1"/>
    <p:sldLayoutId id="2147483689" r:id="rId2"/>
    <p:sldLayoutId id="2147483698" r:id="rId3"/>
    <p:sldLayoutId id="2147483690" r:id="rId4"/>
    <p:sldLayoutId id="2147483691" r:id="rId5"/>
    <p:sldLayoutId id="2147483692" r:id="rId6"/>
    <p:sldLayoutId id="2147483693" r:id="rId7"/>
    <p:sldLayoutId id="2147483694" r:id="rId8"/>
    <p:sldLayoutId id="2147483699" r:id="rId9"/>
    <p:sldLayoutId id="2147483700" r:id="rId10"/>
    <p:sldLayoutId id="2147483701" r:id="rId11"/>
    <p:sldLayoutId id="2147483702" r:id="rId12"/>
    <p:sldLayoutId id="2147483695" r:id="rId13"/>
    <p:sldLayoutId id="2147483696" r:id="rId14"/>
  </p:sldLayoutIdLst>
  <p:transition spd="med">
    <p:fade/>
  </p:transition>
  <p:txStyles>
    <p:titleStyle>
      <a:lvl1pPr algn="l" defTabSz="712788" rtl="0" eaLnBrk="0" fontAlgn="base" hangingPunct="0">
        <a:lnSpc>
          <a:spcPct val="90000"/>
        </a:lnSpc>
        <a:spcBef>
          <a:spcPct val="0"/>
        </a:spcBef>
        <a:spcAft>
          <a:spcPct val="0"/>
        </a:spcAft>
        <a:defRPr sz="2500" kern="1200">
          <a:solidFill>
            <a:schemeClr val="tx1"/>
          </a:solidFill>
          <a:latin typeface="+mj-lt"/>
          <a:ea typeface="MS PGothic" panose="020B0600070205080204" pitchFamily="34" charset="-128"/>
          <a:cs typeface="+mj-cs"/>
        </a:defRPr>
      </a:lvl1pPr>
      <a:lvl2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2pPr>
      <a:lvl3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3pPr>
      <a:lvl4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4pPr>
      <a:lvl5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5pPr>
      <a:lvl6pPr marL="4572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6pPr>
      <a:lvl7pPr marL="9144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7pPr>
      <a:lvl8pPr marL="13716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8pPr>
      <a:lvl9pPr marL="18288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9pPr>
    </p:titleStyle>
    <p:bodyStyle>
      <a:lvl1pPr marL="177800" indent="-177800" algn="l" defTabSz="712788" rtl="0" eaLnBrk="0" fontAlgn="base" hangingPunct="0">
        <a:lnSpc>
          <a:spcPct val="90000"/>
        </a:lnSpc>
        <a:spcBef>
          <a:spcPts val="1400"/>
        </a:spcBef>
        <a:spcAft>
          <a:spcPct val="0"/>
        </a:spcAft>
        <a:buFont typeface="Arial" charset="0"/>
        <a:buChar char="•"/>
        <a:defRPr sz="1600" kern="1200">
          <a:solidFill>
            <a:schemeClr val="tx1"/>
          </a:solidFill>
          <a:latin typeface="+mn-lt"/>
          <a:ea typeface="MS PGothic" panose="020B0600070205080204" pitchFamily="34" charset="-128"/>
          <a:cs typeface="+mn-cs"/>
        </a:defRPr>
      </a:lvl1pPr>
      <a:lvl2pPr marL="355600" indent="-141288" algn="l" defTabSz="712788" rtl="0" eaLnBrk="0" fontAlgn="base" hangingPunct="0">
        <a:lnSpc>
          <a:spcPct val="90000"/>
        </a:lnSpc>
        <a:spcBef>
          <a:spcPts val="938"/>
        </a:spcBef>
        <a:spcAft>
          <a:spcPct val="0"/>
        </a:spcAft>
        <a:buFont typeface="Arial" charset="0"/>
        <a:buChar char="•"/>
        <a:defRPr sz="1400" kern="1200">
          <a:solidFill>
            <a:schemeClr val="tx1"/>
          </a:solidFill>
          <a:latin typeface="+mn-lt"/>
          <a:ea typeface="MS PGothic" panose="020B0600070205080204" pitchFamily="34" charset="-128"/>
          <a:cs typeface="+mn-cs"/>
        </a:defRPr>
      </a:lvl2pPr>
      <a:lvl3pPr marL="533400" indent="-141288" algn="l" defTabSz="712788" rtl="0" eaLnBrk="0" fontAlgn="base" hangingPunct="0">
        <a:lnSpc>
          <a:spcPct val="90000"/>
        </a:lnSpc>
        <a:spcBef>
          <a:spcPts val="463"/>
        </a:spcBef>
        <a:spcAft>
          <a:spcPct val="0"/>
        </a:spcAft>
        <a:buFont typeface="Arial" charset="0"/>
        <a:buChar char="•"/>
        <a:defRPr sz="1200" kern="1200">
          <a:solidFill>
            <a:schemeClr val="tx1"/>
          </a:solidFill>
          <a:latin typeface="+mn-lt"/>
          <a:ea typeface="MS PGothic" panose="020B0600070205080204" pitchFamily="34" charset="-128"/>
          <a:cs typeface="+mn-cs"/>
        </a:defRPr>
      </a:lvl3pPr>
      <a:lvl4pPr marL="712788" indent="-141288" algn="l" defTabSz="712788" rtl="0" eaLnBrk="0" fontAlgn="base" hangingPunct="0">
        <a:lnSpc>
          <a:spcPct val="90000"/>
        </a:lnSpc>
        <a:spcBef>
          <a:spcPts val="463"/>
        </a:spcBef>
        <a:spcAft>
          <a:spcPct val="0"/>
        </a:spcAft>
        <a:buFont typeface="Arial" charset="0"/>
        <a:buChar char="•"/>
        <a:defRPr sz="1100" kern="1200">
          <a:solidFill>
            <a:schemeClr val="tx1"/>
          </a:solidFill>
          <a:latin typeface="+mn-lt"/>
          <a:ea typeface="MS PGothic" panose="020B0600070205080204" pitchFamily="34" charset="-128"/>
          <a:cs typeface="+mn-cs"/>
        </a:defRPr>
      </a:lvl4pPr>
      <a:lvl5pPr marL="890588" indent="-141288" algn="l" defTabSz="712788" rtl="0" eaLnBrk="0" fontAlgn="base" hangingPunct="0">
        <a:lnSpc>
          <a:spcPct val="90000"/>
        </a:lnSpc>
        <a:spcBef>
          <a:spcPts val="463"/>
        </a:spcBef>
        <a:spcAft>
          <a:spcPct val="0"/>
        </a:spcAft>
        <a:buFont typeface="Arial" charset="0"/>
        <a:buChar char="•"/>
        <a:defRPr sz="1100" kern="1200">
          <a:solidFill>
            <a:schemeClr val="tx1"/>
          </a:solidFill>
          <a:latin typeface="+mn-lt"/>
          <a:ea typeface="MS PGothic" panose="020B0600070205080204" pitchFamily="34" charset="-128"/>
          <a:cs typeface="+mn-cs"/>
        </a:defRPr>
      </a:lvl5pPr>
      <a:lvl6pPr marL="1069848"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6pPr>
      <a:lvl7pPr marL="1248156"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7pPr>
      <a:lvl8pPr marL="1426464"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8pPr>
      <a:lvl9pPr marL="1604772" indent="-142646" algn="l" defTabSz="713232" rtl="0" eaLnBrk="1" latinLnBrk="0" hangingPunct="1">
        <a:lnSpc>
          <a:spcPct val="90000"/>
        </a:lnSpc>
        <a:spcBef>
          <a:spcPts val="468"/>
        </a:spcBef>
        <a:buFont typeface="Arial" panose="020B0604020202020204" pitchFamily="34" charset="0"/>
        <a:buChar char="•"/>
        <a:defRPr sz="1100" kern="1200">
          <a:solidFill>
            <a:schemeClr val="tx1"/>
          </a:solidFill>
          <a:latin typeface="+mn-lt"/>
          <a:ea typeface="+mn-ea"/>
          <a:cs typeface="+mn-cs"/>
        </a:defRPr>
      </a:lvl9pPr>
    </p:bodyStyle>
    <p:otherStyle>
      <a:defPPr>
        <a:defRPr lang="en-US"/>
      </a:defPPr>
      <a:lvl1pPr marL="0" algn="l" defTabSz="713232" rtl="0" eaLnBrk="1" latinLnBrk="0" hangingPunct="1">
        <a:defRPr sz="1400" kern="1200">
          <a:solidFill>
            <a:schemeClr val="tx1"/>
          </a:solidFill>
          <a:latin typeface="+mn-lt"/>
          <a:ea typeface="+mn-ea"/>
          <a:cs typeface="+mn-cs"/>
        </a:defRPr>
      </a:lvl1pPr>
      <a:lvl2pPr marL="356616" algn="l" defTabSz="713232" rtl="0" eaLnBrk="1" latinLnBrk="0" hangingPunct="1">
        <a:defRPr sz="1400" kern="1200">
          <a:solidFill>
            <a:schemeClr val="tx1"/>
          </a:solidFill>
          <a:latin typeface="+mn-lt"/>
          <a:ea typeface="+mn-ea"/>
          <a:cs typeface="+mn-cs"/>
        </a:defRPr>
      </a:lvl2pPr>
      <a:lvl3pPr marL="713232" algn="l" defTabSz="713232" rtl="0" eaLnBrk="1" latinLnBrk="0" hangingPunct="1">
        <a:defRPr sz="1400" kern="1200">
          <a:solidFill>
            <a:schemeClr val="tx1"/>
          </a:solidFill>
          <a:latin typeface="+mn-lt"/>
          <a:ea typeface="+mn-ea"/>
          <a:cs typeface="+mn-cs"/>
        </a:defRPr>
      </a:lvl3pPr>
      <a:lvl4pPr marL="1069848" algn="l" defTabSz="713232" rtl="0" eaLnBrk="1" latinLnBrk="0" hangingPunct="1">
        <a:defRPr sz="1400" kern="1200">
          <a:solidFill>
            <a:schemeClr val="tx1"/>
          </a:solidFill>
          <a:latin typeface="+mn-lt"/>
          <a:ea typeface="+mn-ea"/>
          <a:cs typeface="+mn-cs"/>
        </a:defRPr>
      </a:lvl4pPr>
      <a:lvl5pPr marL="1426464" algn="l" defTabSz="713232" rtl="0" eaLnBrk="1" latinLnBrk="0" hangingPunct="1">
        <a:defRPr sz="1400" kern="1200">
          <a:solidFill>
            <a:schemeClr val="tx1"/>
          </a:solidFill>
          <a:latin typeface="+mn-lt"/>
          <a:ea typeface="+mn-ea"/>
          <a:cs typeface="+mn-cs"/>
        </a:defRPr>
      </a:lvl5pPr>
      <a:lvl6pPr marL="1783080" algn="l" defTabSz="713232" rtl="0" eaLnBrk="1" latinLnBrk="0" hangingPunct="1">
        <a:defRPr sz="1400" kern="1200">
          <a:solidFill>
            <a:schemeClr val="tx1"/>
          </a:solidFill>
          <a:latin typeface="+mn-lt"/>
          <a:ea typeface="+mn-ea"/>
          <a:cs typeface="+mn-cs"/>
        </a:defRPr>
      </a:lvl6pPr>
      <a:lvl7pPr marL="2139696" algn="l" defTabSz="713232" rtl="0" eaLnBrk="1" latinLnBrk="0" hangingPunct="1">
        <a:defRPr sz="1400" kern="1200">
          <a:solidFill>
            <a:schemeClr val="tx1"/>
          </a:solidFill>
          <a:latin typeface="+mn-lt"/>
          <a:ea typeface="+mn-ea"/>
          <a:cs typeface="+mn-cs"/>
        </a:defRPr>
      </a:lvl7pPr>
      <a:lvl8pPr marL="2496312" algn="l" defTabSz="713232" rtl="0" eaLnBrk="1" latinLnBrk="0" hangingPunct="1">
        <a:defRPr sz="1400" kern="1200">
          <a:solidFill>
            <a:schemeClr val="tx1"/>
          </a:solidFill>
          <a:latin typeface="+mn-lt"/>
          <a:ea typeface="+mn-ea"/>
          <a:cs typeface="+mn-cs"/>
        </a:defRPr>
      </a:lvl8pPr>
      <a:lvl9pPr marL="2852928" algn="l" defTabSz="713232"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vimeo.com/226796839"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lincs.ed.gov/earlychildhood/NELP/NELPreport.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ZdRN8PyhEno"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socrative.co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XlmxWF5gJWg"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half" idx="2"/>
          </p:nvPr>
        </p:nvSpPr>
        <p:spPr/>
        <p:txBody>
          <a:bodyPr/>
          <a:lstStyle/>
          <a:p>
            <a:r>
              <a:rPr lang="en-US" dirty="0" smtClean="0"/>
              <a:t>Week 1</a:t>
            </a:r>
            <a:endParaRPr lang="en-US" dirty="0"/>
          </a:p>
        </p:txBody>
      </p:sp>
      <p:pic>
        <p:nvPicPr>
          <p:cNvPr id="9" name="Picture Placeholder 8"/>
          <p:cNvPicPr>
            <a:picLocks noGrp="1" noChangeAspect="1"/>
          </p:cNvPicPr>
          <p:nvPr>
            <p:ph type="pic" idx="1"/>
          </p:nvPr>
        </p:nvPicPr>
        <p:blipFill>
          <a:blip r:embed="rId3" cstate="print">
            <a:extLst>
              <a:ext uri="{28A0092B-C50C-407E-A947-70E740481C1C}">
                <a14:useLocalDpi xmlns:a14="http://schemas.microsoft.com/office/drawing/2010/main" val="0"/>
              </a:ext>
            </a:extLst>
          </a:blip>
          <a:srcRect t="2873" b="2873"/>
          <a:stretch>
            <a:fillRect/>
          </a:stretch>
        </p:blipFill>
        <p:spPr/>
      </p:pic>
      <p:sp>
        <p:nvSpPr>
          <p:cNvPr id="12" name="Text Placeholder 11"/>
          <p:cNvSpPr>
            <a:spLocks noGrp="1"/>
          </p:cNvSpPr>
          <p:nvPr>
            <p:ph type="body" sz="quarter" idx="4294967295"/>
          </p:nvPr>
        </p:nvSpPr>
        <p:spPr>
          <a:xfrm>
            <a:off x="914400" y="255812"/>
            <a:ext cx="6772275" cy="914400"/>
          </a:xfrm>
        </p:spPr>
        <p:txBody>
          <a:bodyPr>
            <a:noAutofit/>
          </a:bodyPr>
          <a:lstStyle/>
          <a:p>
            <a:pPr algn="ctr"/>
            <a:r>
              <a:rPr lang="en-US" sz="4000" b="1" dirty="0" smtClean="0">
                <a:ln w="22225">
                  <a:solidFill>
                    <a:schemeClr val="accent2"/>
                  </a:solidFill>
                  <a:prstDash val="solid"/>
                </a:ln>
                <a:solidFill>
                  <a:srgbClr val="0070C0"/>
                </a:solidFill>
              </a:rPr>
              <a:t>Building Early Literacy Skills at Home</a:t>
            </a:r>
            <a:endParaRPr lang="en-US" sz="4000" b="1" dirty="0">
              <a:ln w="22225">
                <a:solidFill>
                  <a:schemeClr val="accent2"/>
                </a:solidFill>
                <a:prstDash val="solid"/>
              </a:ln>
              <a:solidFill>
                <a:srgbClr val="0070C0"/>
              </a:solidFill>
            </a:endParaRPr>
          </a:p>
        </p:txBody>
      </p:sp>
      <p:pic>
        <p:nvPicPr>
          <p:cNvPr id="5"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82981">
            <a:off x="7162995" y="4352045"/>
            <a:ext cx="1733834" cy="10526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5209220"/>
      </p:ext>
    </p:extLst>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571500"/>
          </a:xfrm>
        </p:spPr>
        <p:txBody>
          <a:bodyPr/>
          <a:lstStyle/>
          <a:p>
            <a:r>
              <a:rPr lang="en-US" dirty="0"/>
              <a:t>What is Emergent Literacy?</a:t>
            </a:r>
          </a:p>
        </p:txBody>
      </p:sp>
      <p:sp>
        <p:nvSpPr>
          <p:cNvPr id="3" name="Content Placeholder 2"/>
          <p:cNvSpPr>
            <a:spLocks noGrp="1"/>
          </p:cNvSpPr>
          <p:nvPr>
            <p:ph idx="1"/>
          </p:nvPr>
        </p:nvSpPr>
        <p:spPr>
          <a:xfrm>
            <a:off x="771525" y="1047750"/>
            <a:ext cx="6858000" cy="514350"/>
          </a:xfrm>
        </p:spPr>
        <p:txBody>
          <a:bodyPr/>
          <a:lstStyle/>
          <a:p>
            <a:r>
              <a:rPr lang="en-US" altLang="en-US" dirty="0"/>
              <a:t>The set of skills that lead to the eventual acquisition of reading</a:t>
            </a:r>
            <a:r>
              <a:rPr lang="en-US" altLang="en-US" sz="1200" dirty="0"/>
              <a:t> (</a:t>
            </a:r>
            <a:r>
              <a:rPr lang="en-US" altLang="en-US" sz="1200" dirty="0" err="1"/>
              <a:t>Sulzby</a:t>
            </a:r>
            <a:r>
              <a:rPr lang="en-US" altLang="en-US" sz="1200" dirty="0"/>
              <a:t>, 1989)</a:t>
            </a:r>
            <a:endParaRPr lang="en-US" altLang="en-US" dirty="0"/>
          </a:p>
          <a:p>
            <a:endParaRPr lang="en-US" dirty="0"/>
          </a:p>
        </p:txBody>
      </p:sp>
      <p:sp>
        <p:nvSpPr>
          <p:cNvPr id="4" name="Rounded Rectangle 3"/>
          <p:cNvSpPr/>
          <p:nvPr/>
        </p:nvSpPr>
        <p:spPr>
          <a:xfrm>
            <a:off x="838200" y="1638300"/>
            <a:ext cx="6629400" cy="1143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u="sng" dirty="0">
                <a:solidFill>
                  <a:schemeClr val="tx1"/>
                </a:solidFill>
                <a:latin typeface="Georgia" panose="02040502050405020303" pitchFamily="18" charset="0"/>
              </a:rPr>
              <a:t>Comprehension skills</a:t>
            </a:r>
            <a:r>
              <a:rPr lang="en-US" sz="2400" dirty="0">
                <a:solidFill>
                  <a:schemeClr val="tx1"/>
                </a:solidFill>
                <a:latin typeface="Georgia" panose="02040502050405020303" pitchFamily="18" charset="0"/>
              </a:rPr>
              <a:t>: vocabulary, print concept knowledge</a:t>
            </a:r>
          </a:p>
        </p:txBody>
      </p:sp>
      <p:sp>
        <p:nvSpPr>
          <p:cNvPr id="7" name="Rounded Rectangle 6"/>
          <p:cNvSpPr/>
          <p:nvPr/>
        </p:nvSpPr>
        <p:spPr>
          <a:xfrm>
            <a:off x="885825" y="3086100"/>
            <a:ext cx="6629400" cy="114300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u="sng" dirty="0">
                <a:solidFill>
                  <a:schemeClr val="tx1"/>
                </a:solidFill>
                <a:latin typeface="Georgia" panose="02040502050405020303" pitchFamily="18" charset="0"/>
              </a:rPr>
              <a:t>Decoding skills</a:t>
            </a:r>
            <a:r>
              <a:rPr lang="en-US" sz="2400" dirty="0">
                <a:solidFill>
                  <a:schemeClr val="tx1"/>
                </a:solidFill>
                <a:latin typeface="Georgia" panose="02040502050405020303" pitchFamily="18" charset="0"/>
              </a:rPr>
              <a:t>: phonological awareness, alphabet knowledge</a:t>
            </a:r>
          </a:p>
        </p:txBody>
      </p:sp>
      <p:sp>
        <p:nvSpPr>
          <p:cNvPr id="8" name="Rectangle 7"/>
          <p:cNvSpPr/>
          <p:nvPr/>
        </p:nvSpPr>
        <p:spPr>
          <a:xfrm>
            <a:off x="3810498" y="2472035"/>
            <a:ext cx="684803" cy="923330"/>
          </a:xfrm>
          <a:prstGeom prst="rect">
            <a:avLst/>
          </a:prstGeom>
          <a:noFill/>
        </p:spPr>
        <p:txBody>
          <a:bodyPr wrap="none" lIns="91440" tIns="45720" rIns="91440" bIns="45720">
            <a:spAutoFit/>
          </a:bodyPr>
          <a:lstStyle/>
          <a:p>
            <a:pPr algn="ctr"/>
            <a:r>
              <a:rPr lang="en-US" sz="5400" b="1" cap="none" spc="0" smtClean="0">
                <a:ln w="22225">
                  <a:solidFill>
                    <a:schemeClr val="accent2"/>
                  </a:solidFill>
                  <a:prstDash val="solid"/>
                </a:ln>
                <a:solidFill>
                  <a:schemeClr val="accent2">
                    <a:lumMod val="40000"/>
                    <a:lumOff val="60000"/>
                  </a:schemeClr>
                </a:solidFill>
                <a:effectLst/>
              </a:rPr>
              <a:t>&amp;</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1276944648"/>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495300"/>
          </a:xfrm>
        </p:spPr>
        <p:txBody>
          <a:bodyPr/>
          <a:lstStyle/>
          <a:p>
            <a:r>
              <a:rPr lang="en-US" dirty="0">
                <a:solidFill>
                  <a:srgbClr val="C00000"/>
                </a:solidFill>
                <a:latin typeface="Franklin Gothic Book" charset="0"/>
                <a:ea typeface="Franklin Gothic Book" charset="0"/>
                <a:cs typeface="Franklin Gothic Book" charset="0"/>
              </a:rPr>
              <a:t>Emergent Literacy</a:t>
            </a:r>
          </a:p>
        </p:txBody>
      </p:sp>
      <p:sp>
        <p:nvSpPr>
          <p:cNvPr id="3" name="Content Placeholder 2"/>
          <p:cNvSpPr>
            <a:spLocks noGrp="1"/>
          </p:cNvSpPr>
          <p:nvPr>
            <p:ph idx="1"/>
          </p:nvPr>
        </p:nvSpPr>
        <p:spPr>
          <a:xfrm>
            <a:off x="620732" y="952500"/>
            <a:ext cx="7685067" cy="2895600"/>
          </a:xfrm>
        </p:spPr>
        <p:txBody>
          <a:bodyPr/>
          <a:lstStyle/>
          <a:p>
            <a:r>
              <a:rPr lang="en-US" altLang="en-US" sz="1200" dirty="0"/>
              <a:t>“</a:t>
            </a:r>
            <a:r>
              <a:rPr lang="en-US" altLang="en-US" dirty="0"/>
              <a:t>Emergent literacy is concerned with the earliest phases of literacy development, </a:t>
            </a:r>
            <a:r>
              <a:rPr lang="en-US" altLang="en-US" b="1" u="sng" dirty="0"/>
              <a:t>the period between birth and the time when children read and write conventionally.</a:t>
            </a:r>
            <a:r>
              <a:rPr lang="en-US" altLang="en-US" dirty="0"/>
              <a:t> The term emergent literacy signals a belief that, in a literate society, young children –even 1 and 2 year olds – are in the process of becoming literate.” </a:t>
            </a:r>
            <a:r>
              <a:rPr lang="en-US" altLang="en-US" sz="1000" dirty="0" err="1"/>
              <a:t>Sulzby</a:t>
            </a:r>
            <a:r>
              <a:rPr lang="en-US" altLang="en-US" sz="1000" dirty="0"/>
              <a:t> &amp; Teale (1996, p. 728</a:t>
            </a:r>
            <a:r>
              <a:rPr lang="en-US" altLang="en-US" sz="1000" dirty="0" smtClean="0"/>
              <a:t>)</a:t>
            </a:r>
          </a:p>
          <a:p>
            <a:r>
              <a:rPr lang="en-US" dirty="0"/>
              <a:t>Emergent </a:t>
            </a:r>
            <a:r>
              <a:rPr lang="en-US" dirty="0" smtClean="0"/>
              <a:t>literacy </a:t>
            </a:r>
            <a:r>
              <a:rPr lang="en-US" dirty="0"/>
              <a:t>is an initial step on the pathway to reading achievement.</a:t>
            </a:r>
          </a:p>
        </p:txBody>
      </p:sp>
    </p:spTree>
    <p:extLst>
      <p:ext uri="{BB962C8B-B14F-4D97-AF65-F5344CB8AC3E}">
        <p14:creationId xmlns:p14="http://schemas.microsoft.com/office/powerpoint/2010/main" val="1440033129"/>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“Reading” environmental print</a:t>
            </a:r>
          </a:p>
        </p:txBody>
      </p:sp>
      <p:sp>
        <p:nvSpPr>
          <p:cNvPr id="5" name="Content Placeholder 4"/>
          <p:cNvSpPr>
            <a:spLocks noGrp="1"/>
          </p:cNvSpPr>
          <p:nvPr>
            <p:ph idx="1"/>
          </p:nvPr>
        </p:nvSpPr>
        <p:spPr/>
        <p:txBody>
          <a:bodyPr/>
          <a:lstStyle/>
          <a:p>
            <a:endParaRPr lang="en-US" dirty="0"/>
          </a:p>
        </p:txBody>
      </p:sp>
    </p:spTree>
    <p:extLst>
      <p:ext uri="{BB962C8B-B14F-4D97-AF65-F5344CB8AC3E}">
        <p14:creationId xmlns:p14="http://schemas.microsoft.com/office/powerpoint/2010/main" val="496097413"/>
      </p:ext>
    </p:extLst>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p:txBody>
          <a:bodyPr/>
          <a:lstStyle/>
          <a:p>
            <a:endParaRPr lang="en-US" dirty="0"/>
          </a:p>
        </p:txBody>
      </p:sp>
      <p:sp>
        <p:nvSpPr>
          <p:cNvPr id="2" name="Title 1"/>
          <p:cNvSpPr>
            <a:spLocks noGrp="1"/>
          </p:cNvSpPr>
          <p:nvPr>
            <p:ph type="title"/>
          </p:nvPr>
        </p:nvSpPr>
        <p:spPr>
          <a:xfrm>
            <a:off x="628650" y="304800"/>
            <a:ext cx="7372350" cy="495300"/>
          </a:xfrm>
        </p:spPr>
        <p:txBody>
          <a:bodyPr/>
          <a:lstStyle/>
          <a:p>
            <a:r>
              <a:rPr lang="en-US" dirty="0"/>
              <a:t>Print Knowledge </a:t>
            </a:r>
          </a:p>
        </p:txBody>
      </p:sp>
      <p:pic>
        <p:nvPicPr>
          <p:cNvPr id="8"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638300"/>
            <a:ext cx="4133850" cy="213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ight Arrow 8"/>
          <p:cNvSpPr/>
          <p:nvPr/>
        </p:nvSpPr>
        <p:spPr>
          <a:xfrm>
            <a:off x="5822764" y="3086100"/>
            <a:ext cx="2590800" cy="56808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Text/ Page direction </a:t>
            </a:r>
          </a:p>
        </p:txBody>
      </p:sp>
      <p:sp>
        <p:nvSpPr>
          <p:cNvPr id="3" name="Rectangle 2">
            <a:hlinkClick r:id="rId4"/>
          </p:cNvPr>
          <p:cNvSpPr/>
          <p:nvPr/>
        </p:nvSpPr>
        <p:spPr>
          <a:xfrm>
            <a:off x="1553669" y="4545696"/>
            <a:ext cx="2531462" cy="307777"/>
          </a:xfrm>
          <a:prstGeom prst="rect">
            <a:avLst/>
          </a:prstGeom>
        </p:spPr>
        <p:txBody>
          <a:bodyPr wrap="none">
            <a:spAutoFit/>
          </a:bodyPr>
          <a:lstStyle/>
          <a:p>
            <a:r>
              <a:rPr lang="en-US" dirty="0">
                <a:hlinkClick r:id="rId4"/>
              </a:rPr>
              <a:t>https://</a:t>
            </a:r>
            <a:r>
              <a:rPr lang="en-US" dirty="0" err="1">
                <a:hlinkClick r:id="rId4"/>
              </a:rPr>
              <a:t>vimeo.com</a:t>
            </a:r>
            <a:r>
              <a:rPr lang="en-US" dirty="0">
                <a:hlinkClick r:id="rId4"/>
              </a:rPr>
              <a:t>/226796839</a:t>
            </a:r>
            <a:endParaRPr lang="en-US" dirty="0"/>
          </a:p>
        </p:txBody>
      </p:sp>
      <p:sp>
        <p:nvSpPr>
          <p:cNvPr id="10" name="Rectangle 9"/>
          <p:cNvSpPr/>
          <p:nvPr/>
        </p:nvSpPr>
        <p:spPr>
          <a:xfrm>
            <a:off x="443302" y="926196"/>
            <a:ext cx="2376098" cy="28472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Title of Book</a:t>
            </a:r>
          </a:p>
          <a:p>
            <a:pPr algn="ctr"/>
            <a:endParaRPr lang="en-US" dirty="0"/>
          </a:p>
          <a:p>
            <a:pPr algn="ctr"/>
            <a:endParaRPr lang="en-US" dirty="0" smtClean="0"/>
          </a:p>
          <a:p>
            <a:pPr algn="ctr"/>
            <a:endParaRPr lang="en-US" dirty="0"/>
          </a:p>
          <a:p>
            <a:pPr algn="ctr"/>
            <a:r>
              <a:rPr lang="en-US" dirty="0" smtClean="0"/>
              <a:t>Author Name</a:t>
            </a:r>
            <a:endParaRPr lang="en-US" dirty="0"/>
          </a:p>
        </p:txBody>
      </p:sp>
      <p:sp>
        <p:nvSpPr>
          <p:cNvPr id="5" name="Left Arrow 4"/>
          <p:cNvSpPr/>
          <p:nvPr/>
        </p:nvSpPr>
        <p:spPr>
          <a:xfrm rot="20442978">
            <a:off x="2204414" y="1088341"/>
            <a:ext cx="2743200" cy="619125"/>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Title</a:t>
            </a:r>
          </a:p>
        </p:txBody>
      </p:sp>
      <p:sp>
        <p:nvSpPr>
          <p:cNvPr id="7" name="Left Arrow 6"/>
          <p:cNvSpPr/>
          <p:nvPr/>
        </p:nvSpPr>
        <p:spPr>
          <a:xfrm rot="20299543">
            <a:off x="2237181" y="1953953"/>
            <a:ext cx="2752740" cy="619125"/>
          </a:xfrm>
          <a:prstGeom prst="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b="1" dirty="0">
                <a:solidFill>
                  <a:schemeClr val="tx1"/>
                </a:solidFill>
              </a:rPr>
              <a:t>Author</a:t>
            </a:r>
          </a:p>
        </p:txBody>
      </p:sp>
    </p:spTree>
    <p:extLst>
      <p:ext uri="{BB962C8B-B14F-4D97-AF65-F5344CB8AC3E}">
        <p14:creationId xmlns:p14="http://schemas.microsoft.com/office/powerpoint/2010/main" val="197790804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fltVal val="0"/>
                                          </p:val>
                                        </p:tav>
                                        <p:tav tm="100000">
                                          <p:val>
                                            <p:strVal val="#ppt_w"/>
                                          </p:val>
                                        </p:tav>
                                      </p:tavLst>
                                    </p:anim>
                                    <p:anim calcmode="lin" valueType="num">
                                      <p:cBhvr>
                                        <p:cTn id="16" dur="1000" fill="hold"/>
                                        <p:tgtEl>
                                          <p:spTgt spid="7"/>
                                        </p:tgtEl>
                                        <p:attrNameLst>
                                          <p:attrName>ppt_h</p:attrName>
                                        </p:attrNameLst>
                                      </p:cBhvr>
                                      <p:tavLst>
                                        <p:tav tm="0">
                                          <p:val>
                                            <p:fltVal val="0"/>
                                          </p:val>
                                        </p:tav>
                                        <p:tav tm="100000">
                                          <p:val>
                                            <p:strVal val="#ppt_h"/>
                                          </p:val>
                                        </p:tav>
                                      </p:tavLst>
                                    </p:anim>
                                    <p:anim calcmode="lin" valueType="num">
                                      <p:cBhvr>
                                        <p:cTn id="17" dur="1000" fill="hold"/>
                                        <p:tgtEl>
                                          <p:spTgt spid="7"/>
                                        </p:tgtEl>
                                        <p:attrNameLst>
                                          <p:attrName>style.rotation</p:attrName>
                                        </p:attrNameLst>
                                      </p:cBhvr>
                                      <p:tavLst>
                                        <p:tav tm="0">
                                          <p:val>
                                            <p:fltVal val="90"/>
                                          </p:val>
                                        </p:tav>
                                        <p:tav tm="100000">
                                          <p:val>
                                            <p:fltVal val="0"/>
                                          </p:val>
                                        </p:tav>
                                      </p:tavLst>
                                    </p:anim>
                                    <p:animEffect transition="in" filter="fade">
                                      <p:cBhvr>
                                        <p:cTn id="18" dur="10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style.rotation</p:attrName>
                                        </p:attrNameLst>
                                      </p:cBhvr>
                                      <p:tavLst>
                                        <p:tav tm="0">
                                          <p:val>
                                            <p:fltVal val="90"/>
                                          </p:val>
                                        </p:tav>
                                        <p:tav tm="100000">
                                          <p:val>
                                            <p:fltVal val="0"/>
                                          </p:val>
                                        </p:tav>
                                      </p:tavLst>
                                    </p:anim>
                                    <p:animEffect transition="in" filter="fade">
                                      <p:cBhvr>
                                        <p:cTn id="2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P spid="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7086" y="304800"/>
            <a:ext cx="7372350" cy="495300"/>
          </a:xfrm>
        </p:spPr>
        <p:txBody>
          <a:bodyPr/>
          <a:lstStyle/>
          <a:p>
            <a:r>
              <a:rPr lang="en-US" dirty="0" smtClean="0"/>
              <a:t>Letter Knowledge</a:t>
            </a:r>
            <a:endParaRPr lang="en-US" dirty="0"/>
          </a:p>
        </p:txBody>
      </p:sp>
      <p:sp>
        <p:nvSpPr>
          <p:cNvPr id="3" name="Content Placeholder 2"/>
          <p:cNvSpPr>
            <a:spLocks noGrp="1"/>
          </p:cNvSpPr>
          <p:nvPr>
            <p:ph idx="1"/>
          </p:nvPr>
        </p:nvSpPr>
        <p:spPr>
          <a:xfrm>
            <a:off x="609847" y="876300"/>
            <a:ext cx="5467350" cy="3048000"/>
          </a:xfrm>
        </p:spPr>
        <p:txBody>
          <a:bodyPr/>
          <a:lstStyle/>
          <a:p>
            <a:r>
              <a:rPr lang="en-US" dirty="0"/>
              <a:t>Being able to say the name or sound of each </a:t>
            </a:r>
            <a:r>
              <a:rPr lang="en-US" dirty="0" smtClean="0"/>
              <a:t>letter</a:t>
            </a:r>
          </a:p>
          <a:p>
            <a:r>
              <a:rPr lang="en-US" dirty="0" smtClean="0"/>
              <a:t>According to research, one of the best predictors of early word reading </a:t>
            </a:r>
          </a:p>
          <a:p>
            <a:r>
              <a:rPr lang="en-US" dirty="0" smtClean="0"/>
              <a:t>Studies show how letter knowledge significantly predict reading and spelling ability during the first year of school (Muter &amp; </a:t>
            </a:r>
            <a:r>
              <a:rPr lang="en-US" dirty="0" err="1" smtClean="0"/>
              <a:t>Diethelm</a:t>
            </a:r>
            <a:r>
              <a:rPr lang="en-US" dirty="0" smtClean="0"/>
              <a:t>, 2001)</a:t>
            </a:r>
          </a:p>
          <a:p>
            <a:r>
              <a:rPr lang="en-US" dirty="0"/>
              <a:t>In a meta-analysis of 234 studies: </a:t>
            </a:r>
            <a:r>
              <a:rPr lang="en-US" dirty="0" smtClean="0"/>
              <a:t>Found that </a:t>
            </a:r>
            <a:r>
              <a:rPr lang="en-US" dirty="0"/>
              <a:t>some form of </a:t>
            </a:r>
            <a:r>
              <a:rPr lang="en-US" dirty="0" smtClean="0"/>
              <a:t>phonological awareness training (i.e</a:t>
            </a:r>
            <a:r>
              <a:rPr lang="en-US" dirty="0"/>
              <a:t>., letter-name instruction, instruction in early decoding skills) is likely to yield growth in children’s skills related to later reading and writing achievement. </a:t>
            </a:r>
            <a:endParaRPr lang="en-US" dirty="0" smtClean="0"/>
          </a:p>
          <a:p>
            <a:pPr lvl="2"/>
            <a:r>
              <a:rPr lang="en-US" altLang="en-US" dirty="0">
                <a:latin typeface="Georgia" charset="0"/>
                <a:hlinkClick r:id="rId3"/>
              </a:rPr>
              <a:t>NELP: National Early Literacy Panel </a:t>
            </a:r>
            <a:endParaRPr lang="en-US" altLang="en-US" dirty="0">
              <a:latin typeface="Georgia" charset="0"/>
            </a:endParaRPr>
          </a:p>
          <a:p>
            <a:endParaRPr lang="en-US" dirty="0"/>
          </a:p>
        </p:txBody>
      </p:sp>
    </p:spTree>
    <p:extLst>
      <p:ext uri="{BB962C8B-B14F-4D97-AF65-F5344CB8AC3E}">
        <p14:creationId xmlns:p14="http://schemas.microsoft.com/office/powerpoint/2010/main" val="1991285815"/>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19200" y="342900"/>
            <a:ext cx="6096000" cy="3986737"/>
          </a:xfrm>
        </p:spPr>
      </p:pic>
    </p:spTree>
    <p:extLst>
      <p:ext uri="{BB962C8B-B14F-4D97-AF65-F5344CB8AC3E}">
        <p14:creationId xmlns:p14="http://schemas.microsoft.com/office/powerpoint/2010/main" val="1424921084"/>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p:txBody>
          <a:bodyPr>
            <a:normAutofit/>
          </a:bodyPr>
          <a:lstStyle/>
          <a:p>
            <a:pPr eaLnBrk="1" hangingPunct="1"/>
            <a:r>
              <a:rPr lang="en-US" altLang="en-US" sz="4000" b="1" dirty="0" smtClean="0">
                <a:ln w="0"/>
                <a:solidFill>
                  <a:schemeClr val="accent1"/>
                </a:solidFill>
                <a:effectLst>
                  <a:outerShdw blurRad="38100" dist="25400" dir="5400000" algn="ctr" rotWithShape="0">
                    <a:srgbClr val="6E747A">
                      <a:alpha val="43000"/>
                    </a:srgbClr>
                  </a:outerShdw>
                </a:effectLst>
              </a:rPr>
              <a:t>Dialogic Reading</a:t>
            </a:r>
          </a:p>
        </p:txBody>
      </p:sp>
      <p:sp>
        <p:nvSpPr>
          <p:cNvPr id="4" name="Subtitle 2"/>
          <p:cNvSpPr txBox="1">
            <a:spLocks/>
          </p:cNvSpPr>
          <p:nvPr/>
        </p:nvSpPr>
        <p:spPr bwMode="auto">
          <a:xfrm>
            <a:off x="685800" y="2171700"/>
            <a:ext cx="5057775" cy="871537"/>
          </a:xfrm>
          <a:prstGeom prst="rect">
            <a:avLst/>
          </a:prstGeom>
          <a:solidFill>
            <a:schemeClr val="accent5">
              <a:lumMod val="20000"/>
              <a:lumOff val="80000"/>
            </a:schemeClr>
          </a:solidFill>
          <a:ln w="38100">
            <a:solidFill>
              <a:srgbClr val="002060"/>
            </a:solidFill>
          </a:ln>
          <a:extLst/>
        </p:spPr>
        <p:txBody>
          <a:bodyPr vert="horz" wrap="square" lIns="71323" tIns="35662" rIns="71323" bIns="35662" numCol="1" rtlCol="0" anchor="t" anchorCtr="0" compatLnSpc="1">
            <a:prstTxWarp prst="textNoShape">
              <a:avLst/>
            </a:prstTxWarp>
            <a:normAutofit/>
          </a:bodyPr>
          <a:lstStyle>
            <a:lvl1pPr marL="0" indent="0" algn="l" defTabSz="712788" rtl="0" eaLnBrk="0" fontAlgn="base" hangingPunct="0">
              <a:lnSpc>
                <a:spcPct val="90000"/>
              </a:lnSpc>
              <a:spcBef>
                <a:spcPts val="936"/>
              </a:spcBef>
              <a:spcAft>
                <a:spcPct val="0"/>
              </a:spcAft>
              <a:buFont typeface="Arial" charset="0"/>
              <a:buNone/>
              <a:defRPr sz="1900" kern="1200">
                <a:solidFill>
                  <a:schemeClr val="tx1"/>
                </a:solidFill>
                <a:latin typeface="+mj-lt"/>
                <a:ea typeface="MS PGothic" panose="020B0600070205080204" pitchFamily="34" charset="-128"/>
                <a:cs typeface="+mn-cs"/>
              </a:defRPr>
            </a:lvl1pPr>
            <a:lvl2pPr marL="356616" indent="0" algn="ctr" defTabSz="712788" rtl="0" eaLnBrk="0" fontAlgn="base" hangingPunct="0">
              <a:lnSpc>
                <a:spcPct val="90000"/>
              </a:lnSpc>
              <a:spcBef>
                <a:spcPts val="938"/>
              </a:spcBef>
              <a:spcAft>
                <a:spcPct val="0"/>
              </a:spcAft>
              <a:buFont typeface="Arial" charset="0"/>
              <a:buNone/>
              <a:defRPr sz="1600" kern="1200">
                <a:solidFill>
                  <a:schemeClr val="tx1"/>
                </a:solidFill>
                <a:latin typeface="+mn-lt"/>
                <a:ea typeface="MS PGothic" panose="020B0600070205080204" pitchFamily="34" charset="-128"/>
                <a:cs typeface="+mn-cs"/>
              </a:defRPr>
            </a:lvl2pPr>
            <a:lvl3pPr marL="713232" indent="0" algn="ctr" defTabSz="712788" rtl="0" eaLnBrk="0" fontAlgn="base" hangingPunct="0">
              <a:lnSpc>
                <a:spcPct val="90000"/>
              </a:lnSpc>
              <a:spcBef>
                <a:spcPts val="463"/>
              </a:spcBef>
              <a:spcAft>
                <a:spcPct val="0"/>
              </a:spcAft>
              <a:buFont typeface="Arial" charset="0"/>
              <a:buNone/>
              <a:defRPr sz="1400" kern="1200">
                <a:solidFill>
                  <a:schemeClr val="tx1"/>
                </a:solidFill>
                <a:latin typeface="+mn-lt"/>
                <a:ea typeface="MS PGothic" panose="020B0600070205080204" pitchFamily="34" charset="-128"/>
                <a:cs typeface="+mn-cs"/>
              </a:defRPr>
            </a:lvl3pPr>
            <a:lvl4pPr marL="1069848"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4pPr>
            <a:lvl5pPr marL="1426464"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5pPr>
            <a:lvl6pPr marL="1783080"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6pPr>
            <a:lvl7pPr marL="2139696"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7pPr>
            <a:lvl8pPr marL="2496312"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8pPr>
            <a:lvl9pPr marL="2852928"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9pPr>
          </a:lstStyle>
          <a:p>
            <a:r>
              <a:rPr lang="en-US" sz="2400" dirty="0"/>
              <a:t>Week 1: What is it &amp; how to implement it with your </a:t>
            </a:r>
            <a:r>
              <a:rPr lang="en-US" sz="2400" dirty="0" smtClean="0"/>
              <a:t>child</a:t>
            </a:r>
            <a:endParaRPr lang="en-US" sz="2400" dirty="0"/>
          </a:p>
        </p:txBody>
      </p:sp>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628650" y="304800"/>
            <a:ext cx="7372350" cy="419100"/>
          </a:xfrm>
        </p:spPr>
        <p:txBody>
          <a:bodyPr/>
          <a:lstStyle/>
          <a:p>
            <a:pPr eaLnBrk="1" hangingPunct="1"/>
            <a:r>
              <a:rPr lang="en-US" altLang="en-US" smtClean="0">
                <a:solidFill>
                  <a:srgbClr val="000000"/>
                </a:solidFill>
                <a:latin typeface="Franklin Gothic Medium" pitchFamily="34" charset="0"/>
              </a:rPr>
              <a:t>What is Dialogic Reading?</a:t>
            </a:r>
          </a:p>
        </p:txBody>
      </p:sp>
      <p:sp>
        <p:nvSpPr>
          <p:cNvPr id="12291" name="Content Placeholder 2"/>
          <p:cNvSpPr>
            <a:spLocks noGrp="1"/>
          </p:cNvSpPr>
          <p:nvPr>
            <p:ph idx="1"/>
          </p:nvPr>
        </p:nvSpPr>
        <p:spPr>
          <a:xfrm>
            <a:off x="685800" y="1028700"/>
            <a:ext cx="7467600" cy="3124200"/>
          </a:xfrm>
        </p:spPr>
        <p:txBody>
          <a:bodyPr/>
          <a:lstStyle/>
          <a:p>
            <a:pPr eaLnBrk="1" hangingPunct="1"/>
            <a:r>
              <a:rPr lang="en-US" altLang="en-US" sz="1800" dirty="0" smtClean="0">
                <a:solidFill>
                  <a:schemeClr val="tx2"/>
                </a:solidFill>
                <a:latin typeface="Franklin Gothic Book" charset="0"/>
                <a:ea typeface="Franklin Gothic Book" charset="0"/>
                <a:cs typeface="Franklin Gothic Book" charset="0"/>
              </a:rPr>
              <a:t>An interactive technique used when reading with children based on the extensive research of Grover J. Whitehurst, Ph.D.</a:t>
            </a:r>
          </a:p>
          <a:p>
            <a:pPr eaLnBrk="1" hangingPunct="1"/>
            <a:r>
              <a:rPr lang="en-US" altLang="en-US" sz="1800" dirty="0" smtClean="0">
                <a:solidFill>
                  <a:schemeClr val="tx2"/>
                </a:solidFill>
                <a:latin typeface="Franklin Gothic Book" charset="0"/>
                <a:ea typeface="Franklin Gothic Book" charset="0"/>
                <a:cs typeface="Franklin Gothic Book" charset="0"/>
              </a:rPr>
              <a:t>The adult uses prompts with questions that engage children in discussions while reading to them</a:t>
            </a:r>
          </a:p>
          <a:p>
            <a:pPr eaLnBrk="1" hangingPunct="1"/>
            <a:r>
              <a:rPr lang="en-US" sz="1800" dirty="0">
                <a:solidFill>
                  <a:schemeClr val="tx2"/>
                </a:solidFill>
                <a:latin typeface="Franklin Gothic Book" charset="0"/>
                <a:ea typeface="Franklin Gothic Book" charset="0"/>
                <a:cs typeface="Franklin Gothic Book" charset="0"/>
              </a:rPr>
              <a:t>Picture storybooks are used and, with stimulation from the pictures inside, the child gradually becomes the storyteller to the parents</a:t>
            </a:r>
            <a:r>
              <a:rPr lang="en-US" sz="1800" dirty="0" smtClean="0">
                <a:solidFill>
                  <a:schemeClr val="tx2"/>
                </a:solidFill>
                <a:latin typeface="Franklin Gothic Book" charset="0"/>
                <a:ea typeface="Franklin Gothic Book" charset="0"/>
                <a:cs typeface="Franklin Gothic Book" charset="0"/>
              </a:rPr>
              <a:t>.</a:t>
            </a:r>
          </a:p>
          <a:p>
            <a:pPr eaLnBrk="1" hangingPunct="1"/>
            <a:r>
              <a:rPr lang="en-US" sz="1800" dirty="0">
                <a:solidFill>
                  <a:schemeClr val="tx2"/>
                </a:solidFill>
                <a:latin typeface="Franklin Gothic Book" charset="0"/>
                <a:ea typeface="Franklin Gothic Book" charset="0"/>
                <a:cs typeface="Franklin Gothic Book" charset="0"/>
              </a:rPr>
              <a:t>Dialogic reading emphasizes active interaction and parents’ specific assistance during picture storybook reading, and this matches the needs of deaf and hard- of-hearing children. </a:t>
            </a:r>
          </a:p>
          <a:p>
            <a:pPr eaLnBrk="1" hangingPunct="1"/>
            <a:endParaRPr lang="en-US" altLang="en-US" sz="1900" dirty="0" smtClean="0">
              <a:solidFill>
                <a:srgbClr val="000000"/>
              </a:solidFill>
              <a:latin typeface="Franklin Gothic Book" charset="0"/>
              <a:ea typeface="Franklin Gothic Book" charset="0"/>
              <a:cs typeface="Franklin Gothic Book" charset="0"/>
            </a:endParaRPr>
          </a:p>
          <a:p>
            <a:pPr eaLnBrk="1" hangingPunct="1"/>
            <a:endParaRPr lang="en-US" altLang="en-US" dirty="0" smtClean="0"/>
          </a:p>
        </p:txBody>
      </p:sp>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550718"/>
          </a:xfrm>
        </p:spPr>
        <p:txBody>
          <a:bodyPr/>
          <a:lstStyle/>
          <a:p>
            <a:r>
              <a:rPr lang="en-US" dirty="0" smtClean="0">
                <a:solidFill>
                  <a:schemeClr val="tx2"/>
                </a:solidFill>
                <a:latin typeface="Franklin Gothic Book" charset="0"/>
                <a:ea typeface="Franklin Gothic Book" charset="0"/>
                <a:cs typeface="Franklin Gothic Book" charset="0"/>
              </a:rPr>
              <a:t>Watch Dialogic Reading</a:t>
            </a:r>
            <a:endParaRPr lang="en-US" dirty="0">
              <a:solidFill>
                <a:schemeClr val="tx2"/>
              </a:solidFill>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661307" y="1104900"/>
            <a:ext cx="6858000" cy="381000"/>
          </a:xfrm>
        </p:spPr>
        <p:txBody>
          <a:bodyPr/>
          <a:lstStyle/>
          <a:p>
            <a:pPr marL="0" indent="0">
              <a:buNone/>
            </a:pPr>
            <a:r>
              <a:rPr lang="en-US" dirty="0">
                <a:solidFill>
                  <a:schemeClr val="tx2"/>
                </a:solidFill>
                <a:hlinkClick r:id="rId3"/>
              </a:rPr>
              <a:t>https://</a:t>
            </a:r>
            <a:r>
              <a:rPr lang="en-US" dirty="0" smtClean="0">
                <a:solidFill>
                  <a:schemeClr val="tx2"/>
                </a:solidFill>
                <a:hlinkClick r:id="rId3"/>
              </a:rPr>
              <a:t>www.youtube.com/watch?v=ZdRN8PyhEno</a:t>
            </a:r>
            <a:endParaRPr lang="en-US" dirty="0"/>
          </a:p>
          <a:p>
            <a:endParaRPr lang="en-US" dirty="0"/>
          </a:p>
        </p:txBody>
      </p:sp>
    </p:spTree>
    <p:extLst>
      <p:ext uri="{BB962C8B-B14F-4D97-AF65-F5344CB8AC3E}">
        <p14:creationId xmlns:p14="http://schemas.microsoft.com/office/powerpoint/2010/main" val="950262936"/>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228600" y="114300"/>
            <a:ext cx="4114800" cy="419100"/>
          </a:xfrm>
        </p:spPr>
        <p:txBody>
          <a:bodyPr/>
          <a:lstStyle/>
          <a:p>
            <a:pPr eaLnBrk="1" hangingPunct="1"/>
            <a:r>
              <a:rPr lang="en-US" altLang="en-US" dirty="0" smtClean="0">
                <a:ln w="0"/>
                <a:solidFill>
                  <a:schemeClr val="accent1"/>
                </a:solidFill>
                <a:effectLst>
                  <a:outerShdw blurRad="38100" dist="25400" dir="5400000" algn="ctr" rotWithShape="0">
                    <a:srgbClr val="6E747A">
                      <a:alpha val="43000"/>
                    </a:srgbClr>
                  </a:outerShdw>
                </a:effectLst>
                <a:latin typeface="Franklin Gothic Medium" pitchFamily="34" charset="0"/>
              </a:rPr>
              <a:t>What does the research say?</a:t>
            </a:r>
          </a:p>
        </p:txBody>
      </p:sp>
      <p:sp>
        <p:nvSpPr>
          <p:cNvPr id="13315" name="Content Placeholder 3"/>
          <p:cNvSpPr>
            <a:spLocks noGrp="1"/>
          </p:cNvSpPr>
          <p:nvPr>
            <p:ph sz="half" idx="1"/>
          </p:nvPr>
        </p:nvSpPr>
        <p:spPr>
          <a:xfrm>
            <a:off x="228600" y="632856"/>
            <a:ext cx="8382000" cy="2951163"/>
          </a:xfrm>
        </p:spPr>
        <p:txBody>
          <a:bodyPr/>
          <a:lstStyle/>
          <a:p>
            <a:pPr eaLnBrk="1" hangingPunct="1"/>
            <a:r>
              <a:rPr lang="en-US" altLang="en-US" sz="2200" b="1" dirty="0" smtClean="0">
                <a:solidFill>
                  <a:srgbClr val="000000"/>
                </a:solidFill>
                <a:latin typeface="Franklin Gothic Book" pitchFamily="34" charset="0"/>
              </a:rPr>
              <a:t>Children who have been read to dialogically are substantially ahead of those of those who have been read to traditionally on tests of language development</a:t>
            </a:r>
          </a:p>
          <a:p>
            <a:pPr lvl="2" eaLnBrk="1" hangingPunct="1"/>
            <a:r>
              <a:rPr lang="en-US" sz="1400" dirty="0">
                <a:latin typeface="Franklin Gothic Book" charset="0"/>
                <a:ea typeface="Franklin Gothic Book" charset="0"/>
                <a:cs typeface="Franklin Gothic Book" charset="0"/>
              </a:rPr>
              <a:t>Whitehurst (2003</a:t>
            </a:r>
            <a:r>
              <a:rPr lang="en-US" sz="1400" dirty="0" smtClean="0">
                <a:latin typeface="Franklin Gothic Book" charset="0"/>
                <a:ea typeface="Franklin Gothic Book" charset="0"/>
                <a:cs typeface="Franklin Gothic Book" charset="0"/>
              </a:rPr>
              <a:t>): preschoolers </a:t>
            </a:r>
            <a:r>
              <a:rPr lang="en-US" sz="1400" dirty="0">
                <a:latin typeface="Franklin Gothic Book" charset="0"/>
                <a:ea typeface="Franklin Gothic Book" charset="0"/>
                <a:cs typeface="Franklin Gothic Book" charset="0"/>
              </a:rPr>
              <a:t>who received the dialogic reading intervention showed advantages in their later reading comprehension, and these effects lasted to elementary school. </a:t>
            </a:r>
            <a:endParaRPr lang="en-US" sz="1400" dirty="0" smtClean="0">
              <a:latin typeface="Franklin Gothic Book" charset="0"/>
              <a:ea typeface="Franklin Gothic Book" charset="0"/>
              <a:cs typeface="Franklin Gothic Book" charset="0"/>
            </a:endParaRPr>
          </a:p>
          <a:p>
            <a:pPr lvl="2" eaLnBrk="1" hangingPunct="1"/>
            <a:r>
              <a:rPr lang="en-US" sz="1400" dirty="0" smtClean="0">
                <a:latin typeface="Franklin Gothic Book" charset="0"/>
                <a:ea typeface="Franklin Gothic Book" charset="0"/>
                <a:cs typeface="Franklin Gothic Book" charset="0"/>
              </a:rPr>
              <a:t>Chow </a:t>
            </a:r>
            <a:r>
              <a:rPr lang="en-US" sz="1400" dirty="0">
                <a:latin typeface="Franklin Gothic Book" charset="0"/>
                <a:ea typeface="Franklin Gothic Book" charset="0"/>
                <a:cs typeface="Franklin Gothic Book" charset="0"/>
              </a:rPr>
              <a:t>and McBride-Chang (2003</a:t>
            </a:r>
            <a:r>
              <a:rPr lang="en-US" sz="1400" dirty="0" smtClean="0">
                <a:latin typeface="Franklin Gothic Book" charset="0"/>
                <a:ea typeface="Franklin Gothic Book" charset="0"/>
                <a:cs typeface="Franklin Gothic Book" charset="0"/>
              </a:rPr>
              <a:t>): </a:t>
            </a:r>
            <a:r>
              <a:rPr lang="en-US" sz="1400" dirty="0">
                <a:latin typeface="Franklin Gothic Book" charset="0"/>
                <a:ea typeface="Franklin Gothic Book" charset="0"/>
                <a:cs typeface="Franklin Gothic Book" charset="0"/>
              </a:rPr>
              <a:t>conducted research on the effectiveness of dialogic reading on Chinese language and literacy skills of typically developing kindergarten children in Hong Kong. I</a:t>
            </a:r>
            <a:r>
              <a:rPr lang="en-US" sz="1400" dirty="0" smtClean="0">
                <a:latin typeface="Franklin Gothic Book" charset="0"/>
                <a:ea typeface="Franklin Gothic Book" charset="0"/>
                <a:cs typeface="Franklin Gothic Book" charset="0"/>
              </a:rPr>
              <a:t>mprovement </a:t>
            </a:r>
            <a:r>
              <a:rPr lang="en-US" sz="1400" dirty="0">
                <a:latin typeface="Franklin Gothic Book" charset="0"/>
                <a:ea typeface="Franklin Gothic Book" charset="0"/>
                <a:cs typeface="Franklin Gothic Book" charset="0"/>
              </a:rPr>
              <a:t>of receptive vocabulary skills in the dialogic reading group was greater than that of the control group. </a:t>
            </a:r>
            <a:endParaRPr lang="en-US" sz="1400" dirty="0" smtClean="0">
              <a:latin typeface="Franklin Gothic Book" charset="0"/>
              <a:ea typeface="Franklin Gothic Book" charset="0"/>
              <a:cs typeface="Franklin Gothic Book" charset="0"/>
            </a:endParaRPr>
          </a:p>
          <a:p>
            <a:pPr marL="392112" lvl="2" indent="0" eaLnBrk="1" hangingPunct="1">
              <a:buNone/>
            </a:pPr>
            <a:endParaRPr lang="en-US" sz="1400" dirty="0" smtClean="0">
              <a:latin typeface="Franklin Gothic Book" charset="0"/>
              <a:ea typeface="Franklin Gothic Book" charset="0"/>
              <a:cs typeface="Franklin Gothic Book" charset="0"/>
            </a:endParaRPr>
          </a:p>
          <a:p>
            <a:pPr lvl="2" eaLnBrk="1" hangingPunct="1"/>
            <a:r>
              <a:rPr lang="en-US" altLang="en-US" sz="1400" dirty="0" smtClean="0">
                <a:latin typeface="Franklin Gothic Book" charset="0"/>
                <a:ea typeface="Franklin Gothic Book" charset="0"/>
                <a:cs typeface="Franklin Gothic Book" charset="0"/>
              </a:rPr>
              <a:t>Fung (2005): Deaf and hard of hearing children showed large improvement on receptive vocabulary test after 8 week dialogic reading intervention (ages 5-9)</a:t>
            </a:r>
          </a:p>
          <a:p>
            <a:pPr lvl="2" eaLnBrk="1" hangingPunct="1"/>
            <a:r>
              <a:rPr lang="en-US" altLang="en-US" sz="1400" dirty="0" err="1" smtClean="0">
                <a:latin typeface="Franklin Gothic Book" charset="0"/>
                <a:ea typeface="Franklin Gothic Book" charset="0"/>
                <a:cs typeface="Franklin Gothic Book" charset="0"/>
              </a:rPr>
              <a:t>DesJardin</a:t>
            </a:r>
            <a:r>
              <a:rPr lang="en-US" altLang="en-US" sz="1400" dirty="0" smtClean="0">
                <a:latin typeface="Franklin Gothic Book" charset="0"/>
                <a:ea typeface="Franklin Gothic Book" charset="0"/>
                <a:cs typeface="Franklin Gothic Book" charset="0"/>
              </a:rPr>
              <a:t> (2014): frequency of joint book reading was positively related to children’s expressive language skills for children with hearing loss (mean age= 18 months)</a:t>
            </a:r>
            <a:endParaRPr lang="en-US" altLang="en-US" sz="2200" dirty="0" smtClean="0">
              <a:latin typeface="Franklin Gothic Book" pitchFamily="34" charset="0"/>
            </a:endParaRPr>
          </a:p>
          <a:p>
            <a:pPr eaLnBrk="1" hangingPunct="1"/>
            <a:endParaRPr lang="en-US" altLang="en-US" dirty="0" smtClean="0"/>
          </a:p>
        </p:txBody>
      </p:sp>
      <p:sp>
        <p:nvSpPr>
          <p:cNvPr id="2" name="TextBox 1"/>
          <p:cNvSpPr txBox="1"/>
          <p:nvPr/>
        </p:nvSpPr>
        <p:spPr>
          <a:xfrm>
            <a:off x="1371600" y="4533900"/>
            <a:ext cx="4158343" cy="738664"/>
          </a:xfrm>
          <a:prstGeom prst="rect">
            <a:avLst/>
          </a:prstGeom>
          <a:noFill/>
        </p:spPr>
        <p:txBody>
          <a:bodyPr wrap="square" rtlCol="0">
            <a:spAutoFit/>
          </a:bodyPr>
          <a:lstStyle/>
          <a:p>
            <a:r>
              <a:rPr lang="en-US" altLang="en-US" b="1">
                <a:solidFill>
                  <a:srgbClr val="000000"/>
                </a:solidFill>
                <a:latin typeface="Franklin Gothic Book" pitchFamily="34" charset="0"/>
              </a:rPr>
              <a:t>Children can jump ahead several months in just a few weeks of dialogic reading!</a:t>
            </a:r>
          </a:p>
          <a:p>
            <a:endParaRPr lang="en-US" dirty="0"/>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take a few minutes to take the pre-questionnaire!</a:t>
            </a:r>
            <a:endParaRPr lang="en-US" dirty="0"/>
          </a:p>
        </p:txBody>
      </p:sp>
      <p:sp>
        <p:nvSpPr>
          <p:cNvPr id="3" name="Content Placeholder 2"/>
          <p:cNvSpPr>
            <a:spLocks noGrp="1"/>
          </p:cNvSpPr>
          <p:nvPr>
            <p:ph idx="1"/>
          </p:nvPr>
        </p:nvSpPr>
        <p:spPr/>
        <p:txBody>
          <a:bodyPr/>
          <a:lstStyle/>
          <a:p>
            <a:r>
              <a:rPr lang="en-US" dirty="0" smtClean="0">
                <a:hlinkClick r:id="rId3"/>
              </a:rPr>
              <a:t>https://www.socrative.com/</a:t>
            </a:r>
            <a:endParaRPr lang="en-US" dirty="0" smtClean="0"/>
          </a:p>
          <a:p>
            <a:r>
              <a:rPr lang="en-US" dirty="0" smtClean="0"/>
              <a:t>Select “</a:t>
            </a:r>
            <a:r>
              <a:rPr lang="en-US" b="1" dirty="0" smtClean="0"/>
              <a:t>Student </a:t>
            </a:r>
            <a:r>
              <a:rPr lang="en-US" b="1" dirty="0"/>
              <a:t>L</a:t>
            </a:r>
            <a:r>
              <a:rPr lang="en-US" b="1" dirty="0" smtClean="0"/>
              <a:t>og In”</a:t>
            </a:r>
          </a:p>
          <a:p>
            <a:r>
              <a:rPr lang="en-US" dirty="0" smtClean="0"/>
              <a:t>Room name: </a:t>
            </a:r>
            <a:r>
              <a:rPr lang="en-US" b="1" dirty="0" smtClean="0"/>
              <a:t>REDACTED</a:t>
            </a:r>
            <a:endParaRPr lang="en-US" b="1" dirty="0" smtClean="0"/>
          </a:p>
          <a:p>
            <a:r>
              <a:rPr lang="en-US" dirty="0" smtClean="0"/>
              <a:t>You will be given an ID number to enter in place of your name</a:t>
            </a:r>
          </a:p>
          <a:p>
            <a:r>
              <a:rPr lang="en-US" dirty="0" smtClean="0"/>
              <a:t>You can navigate through questions at your own pace – please make sure to answer all of the questions the best you can! Press </a:t>
            </a:r>
            <a:r>
              <a:rPr lang="en-US" b="1" dirty="0" smtClean="0"/>
              <a:t>“Finish” </a:t>
            </a:r>
            <a:r>
              <a:rPr lang="en-US" dirty="0" smtClean="0"/>
              <a:t>when you have completed all of the questions.</a:t>
            </a:r>
          </a:p>
        </p:txBody>
      </p:sp>
    </p:spTree>
    <p:extLst>
      <p:ext uri="{BB962C8B-B14F-4D97-AF65-F5344CB8AC3E}">
        <p14:creationId xmlns:p14="http://schemas.microsoft.com/office/powerpoint/2010/main" val="296868910"/>
      </p:ext>
    </p:extLst>
  </p:cSld>
  <p:clrMapOvr>
    <a:masterClrMapping/>
  </p:clrMapOvr>
  <p:transition spd="med">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304800" y="114300"/>
            <a:ext cx="7372350" cy="457200"/>
          </a:xfrm>
        </p:spPr>
        <p:txBody>
          <a:bodyPr/>
          <a:lstStyle/>
          <a:p>
            <a:pPr eaLnBrk="1" hangingPunct="1"/>
            <a:r>
              <a:rPr lang="en-US" altLang="en-US" dirty="0" smtClean="0">
                <a:solidFill>
                  <a:srgbClr val="C00000"/>
                </a:solidFill>
                <a:latin typeface="Franklin Gothic Medium" pitchFamily="34" charset="0"/>
              </a:rPr>
              <a:t>How do we prompt children? </a:t>
            </a:r>
            <a:r>
              <a:rPr lang="en-US" sz="1200" dirty="0">
                <a:solidFill>
                  <a:schemeClr val="tx2"/>
                </a:solidFill>
              </a:rPr>
              <a:t>Whitehurst et al. (1988) </a:t>
            </a:r>
            <a:endParaRPr lang="en-US" altLang="en-US" dirty="0" smtClean="0">
              <a:solidFill>
                <a:schemeClr val="tx2"/>
              </a:solidFill>
              <a:latin typeface="Franklin Gothic Medium" pitchFamily="34" charset="0"/>
            </a:endParaRPr>
          </a:p>
        </p:txBody>
      </p:sp>
      <p:sp>
        <p:nvSpPr>
          <p:cNvPr id="3" name="Content Placeholder 2"/>
          <p:cNvSpPr>
            <a:spLocks noGrp="1"/>
          </p:cNvSpPr>
          <p:nvPr>
            <p:ph idx="1"/>
          </p:nvPr>
        </p:nvSpPr>
        <p:spPr>
          <a:xfrm>
            <a:off x="457200" y="606631"/>
            <a:ext cx="8382000" cy="3848100"/>
          </a:xfrm>
        </p:spPr>
        <p:txBody>
          <a:bodyPr>
            <a:normAutofit fontScale="70000" lnSpcReduction="20000"/>
          </a:bodyPr>
          <a:lstStyle/>
          <a:p>
            <a:pPr marL="0" indent="0" eaLnBrk="1" hangingPunct="1">
              <a:lnSpc>
                <a:spcPct val="110000"/>
              </a:lnSpc>
              <a:buNone/>
              <a:defRPr/>
            </a:pPr>
            <a:r>
              <a:rPr lang="en-US" altLang="en-US" sz="1800" b="1" dirty="0" smtClean="0">
                <a:solidFill>
                  <a:schemeClr val="tx2"/>
                </a:solidFill>
                <a:latin typeface="Franklin Gothic Book" panose="020B0503020102020204" pitchFamily="34" charset="0"/>
                <a:sym typeface="Wingdings" panose="05000000000000000000" pitchFamily="2" charset="2"/>
              </a:rPr>
              <a:t>CROWD: </a:t>
            </a:r>
            <a:r>
              <a:rPr lang="en-US" sz="1800" dirty="0">
                <a:solidFill>
                  <a:schemeClr val="tx2"/>
                </a:solidFill>
              </a:rPr>
              <a:t>The Crowd acronym is about the kinds of questions and prompts that an adult can give a child to encourage </a:t>
            </a:r>
            <a:r>
              <a:rPr lang="en-US" sz="1800" dirty="0" smtClean="0">
                <a:solidFill>
                  <a:schemeClr val="tx2"/>
                </a:solidFill>
              </a:rPr>
              <a:t>greater </a:t>
            </a:r>
            <a:r>
              <a:rPr lang="en-US" sz="1800" dirty="0">
                <a:solidFill>
                  <a:schemeClr val="tx2"/>
                </a:solidFill>
              </a:rPr>
              <a:t>interaction with a text.</a:t>
            </a:r>
            <a:endParaRPr lang="en-US" altLang="en-US" sz="1800" b="1" dirty="0" smtClean="0">
              <a:solidFill>
                <a:schemeClr val="tx2"/>
              </a:solidFill>
              <a:latin typeface="Franklin Gothic Book" panose="020B0503020102020204" pitchFamily="34" charset="0"/>
              <a:sym typeface="Wingdings" panose="05000000000000000000" pitchFamily="2" charset="2"/>
            </a:endParaRPr>
          </a:p>
          <a:p>
            <a:pPr eaLnBrk="1" hangingPunct="1">
              <a:lnSpc>
                <a:spcPct val="110000"/>
              </a:lnSpc>
              <a:buFont typeface="Arial" panose="020B0604020202020204" pitchFamily="34" charset="0"/>
              <a:buNone/>
              <a:defRPr/>
            </a:pPr>
            <a:r>
              <a:rPr lang="en-US" altLang="en-US" sz="2800"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C</a:t>
            </a:r>
            <a:r>
              <a:rPr lang="en-US" altLang="en-US" sz="800" b="1" dirty="0" smtClean="0">
                <a:solidFill>
                  <a:srgbClr val="000000"/>
                </a:solidFill>
                <a:latin typeface="Franklin Gothic Book" panose="020B0503020102020204" pitchFamily="34" charset="0"/>
                <a:sym typeface="Wingdings" panose="05000000000000000000" pitchFamily="2" charset="2"/>
              </a:rPr>
              <a:t>  – </a:t>
            </a:r>
            <a:r>
              <a:rPr lang="en-US" altLang="en-US" sz="2000" b="1" dirty="0" smtClean="0">
                <a:solidFill>
                  <a:srgbClr val="C00000"/>
                </a:solidFill>
                <a:latin typeface="Franklin Gothic Book" charset="0"/>
                <a:ea typeface="Franklin Gothic Book" charset="0"/>
                <a:cs typeface="Franklin Gothic Book" charset="0"/>
                <a:sym typeface="Wingdings" panose="05000000000000000000" pitchFamily="2" charset="2"/>
              </a:rPr>
              <a:t>Completion Prompts: </a:t>
            </a:r>
            <a:r>
              <a:rPr lang="en-US" altLang="en-US" sz="1500" dirty="0" smtClean="0">
                <a:solidFill>
                  <a:schemeClr val="tx2"/>
                </a:solidFill>
                <a:latin typeface="Franklin Gothic Book" charset="0"/>
                <a:ea typeface="Franklin Gothic Book" charset="0"/>
                <a:cs typeface="Franklin Gothic Book" charset="0"/>
                <a:sym typeface="Wingdings" panose="05000000000000000000" pitchFamily="2" charset="2"/>
              </a:rPr>
              <a:t>Leave a blank at the end of a sentence for the child to complete.</a:t>
            </a:r>
            <a:r>
              <a:rPr lang="en-US" sz="1500" dirty="0" smtClean="0">
                <a:solidFill>
                  <a:schemeClr val="tx2"/>
                </a:solidFill>
                <a:latin typeface="Franklin Gothic Book" charset="0"/>
                <a:ea typeface="Franklin Gothic Book" charset="0"/>
                <a:cs typeface="Franklin Gothic Book" charset="0"/>
              </a:rPr>
              <a:t> </a:t>
            </a:r>
            <a:r>
              <a:rPr lang="en-US" sz="1500" dirty="0">
                <a:solidFill>
                  <a:schemeClr val="tx2"/>
                </a:solidFill>
                <a:latin typeface="Franklin Gothic Book" charset="0"/>
                <a:ea typeface="Franklin Gothic Book" charset="0"/>
                <a:cs typeface="Franklin Gothic Book" charset="0"/>
              </a:rPr>
              <a:t>These are typically used in books with rhyme or books with repetitive phases. </a:t>
            </a:r>
            <a:r>
              <a:rPr lang="en-US" sz="1500" dirty="0" smtClean="0">
                <a:solidFill>
                  <a:schemeClr val="tx2"/>
                </a:solidFill>
                <a:latin typeface="Franklin Gothic Book" charset="0"/>
                <a:ea typeface="Franklin Gothic Book" charset="0"/>
                <a:cs typeface="Franklin Gothic Book" charset="0"/>
              </a:rPr>
              <a:t> </a:t>
            </a:r>
            <a:r>
              <a:rPr lang="en-US" altLang="en-US" sz="1500" dirty="0" smtClean="0">
                <a:solidFill>
                  <a:schemeClr val="tx2"/>
                </a:solidFill>
                <a:latin typeface="Franklin Gothic Book" charset="0"/>
                <a:ea typeface="Franklin Gothic Book" charset="0"/>
                <a:cs typeface="Franklin Gothic Book" charset="0"/>
                <a:sym typeface="Wingdings" panose="05000000000000000000" pitchFamily="2" charset="2"/>
              </a:rPr>
              <a:t>This provides children with information about the structure of language that is critical to later reading.</a:t>
            </a:r>
          </a:p>
          <a:p>
            <a:pPr marL="0" indent="0" eaLnBrk="1" hangingPunct="1">
              <a:lnSpc>
                <a:spcPct val="110000"/>
              </a:lnSpc>
              <a:buNone/>
              <a:defRPr/>
            </a:pPr>
            <a:r>
              <a:rPr lang="en-US" altLang="en-US" sz="2800"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R</a:t>
            </a:r>
            <a:r>
              <a:rPr lang="en-US" altLang="en-US" sz="1800"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 </a:t>
            </a:r>
            <a:r>
              <a:rPr lang="en-US" altLang="en-US" sz="800" dirty="0" smtClean="0">
                <a:solidFill>
                  <a:srgbClr val="000000"/>
                </a:solidFill>
                <a:latin typeface="Franklin Gothic Book" panose="020B0503020102020204" pitchFamily="34" charset="0"/>
                <a:sym typeface="Wingdings" panose="05000000000000000000" pitchFamily="2" charset="2"/>
              </a:rPr>
              <a:t>– </a:t>
            </a:r>
            <a:r>
              <a:rPr lang="en-US" altLang="en-US" sz="2000" b="1" dirty="0" smtClean="0">
                <a:solidFill>
                  <a:srgbClr val="C00000"/>
                </a:solidFill>
                <a:latin typeface="Franklin Gothic Book" panose="020B0503020102020204" pitchFamily="34" charset="0"/>
                <a:sym typeface="Wingdings" panose="05000000000000000000" pitchFamily="2" charset="2"/>
              </a:rPr>
              <a:t>Recall prompts: </a:t>
            </a:r>
            <a:r>
              <a:rPr lang="en-US" altLang="en-US" sz="1500" dirty="0" smtClean="0">
                <a:solidFill>
                  <a:srgbClr val="000000"/>
                </a:solidFill>
                <a:latin typeface="Franklin Gothic Book" panose="020B0503020102020204" pitchFamily="34" charset="0"/>
                <a:sym typeface="Wingdings" panose="05000000000000000000" pitchFamily="2" charset="2"/>
              </a:rPr>
              <a:t>These are questions about what happened in the book a child has already read or what has already happened in the book. Recall prompts help children understand story plot and sequencing events. </a:t>
            </a:r>
          </a:p>
          <a:p>
            <a:pPr eaLnBrk="1" hangingPunct="1">
              <a:lnSpc>
                <a:spcPct val="110000"/>
              </a:lnSpc>
              <a:buFont typeface="Arial" panose="020B0604020202020204" pitchFamily="34" charset="0"/>
              <a:buNone/>
              <a:defRPr/>
            </a:pPr>
            <a:r>
              <a:rPr lang="en-US" altLang="en-US" sz="2800"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O</a:t>
            </a:r>
            <a:r>
              <a:rPr lang="en-US" altLang="en-US" sz="2800" dirty="0">
                <a:solidFill>
                  <a:srgbClr val="000000"/>
                </a:solidFill>
                <a:latin typeface="Franklin Gothic Book" panose="020B0503020102020204" pitchFamily="34" charset="0"/>
                <a:sym typeface="Wingdings" panose="05000000000000000000" pitchFamily="2" charset="2"/>
              </a:rPr>
              <a:t> </a:t>
            </a:r>
            <a:r>
              <a:rPr lang="en-US" altLang="en-US" sz="800" dirty="0" smtClean="0">
                <a:solidFill>
                  <a:srgbClr val="000000"/>
                </a:solidFill>
                <a:latin typeface="Franklin Gothic Book" panose="020B0503020102020204" pitchFamily="34" charset="0"/>
                <a:sym typeface="Wingdings" panose="05000000000000000000" pitchFamily="2" charset="2"/>
              </a:rPr>
              <a:t>– </a:t>
            </a:r>
            <a:r>
              <a:rPr lang="en-US" altLang="en-US" sz="2000" b="1" dirty="0" smtClean="0">
                <a:solidFill>
                  <a:srgbClr val="C00000"/>
                </a:solidFill>
                <a:latin typeface="Franklin Gothic Book" panose="020B0503020102020204" pitchFamily="34" charset="0"/>
                <a:sym typeface="Wingdings" panose="05000000000000000000" pitchFamily="2" charset="2"/>
              </a:rPr>
              <a:t>Open ended prompts: </a:t>
            </a:r>
            <a:r>
              <a:rPr lang="en-US" altLang="en-US" sz="1500" dirty="0" smtClean="0">
                <a:solidFill>
                  <a:srgbClr val="000000"/>
                </a:solidFill>
                <a:latin typeface="Franklin Gothic Book" panose="020B0503020102020204" pitchFamily="34" charset="0"/>
                <a:sym typeface="Wingdings" panose="05000000000000000000" pitchFamily="2" charset="2"/>
              </a:rPr>
              <a:t>These focus on the pictures in the book. Helps children with attention to detail and provides opportunity for child to use language.</a:t>
            </a:r>
          </a:p>
          <a:p>
            <a:pPr eaLnBrk="1" hangingPunct="1">
              <a:lnSpc>
                <a:spcPct val="110000"/>
              </a:lnSpc>
              <a:buFont typeface="Arial" panose="020B0604020202020204" pitchFamily="34" charset="0"/>
              <a:buNone/>
              <a:defRPr/>
            </a:pPr>
            <a:r>
              <a:rPr lang="en-US" altLang="en-US" sz="2800"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W</a:t>
            </a:r>
            <a:r>
              <a:rPr lang="en-US" altLang="en-US" sz="800" dirty="0" smtClean="0">
                <a:solidFill>
                  <a:srgbClr val="000000"/>
                </a:solidFill>
                <a:latin typeface="Franklin Gothic Book" panose="020B0503020102020204" pitchFamily="34" charset="0"/>
                <a:sym typeface="Wingdings" panose="05000000000000000000" pitchFamily="2" charset="2"/>
              </a:rPr>
              <a:t> – </a:t>
            </a:r>
            <a:r>
              <a:rPr lang="en-US" altLang="en-US" sz="2000" b="1" dirty="0" err="1" smtClean="0">
                <a:solidFill>
                  <a:srgbClr val="C00000"/>
                </a:solidFill>
                <a:latin typeface="Franklin Gothic Book" charset="0"/>
                <a:ea typeface="Franklin Gothic Book" charset="0"/>
                <a:cs typeface="Franklin Gothic Book" charset="0"/>
                <a:sym typeface="Wingdings" panose="05000000000000000000" pitchFamily="2" charset="2"/>
              </a:rPr>
              <a:t>Wh</a:t>
            </a:r>
            <a:r>
              <a:rPr lang="en-US" altLang="en-US" sz="2000" b="1" dirty="0" smtClean="0">
                <a:solidFill>
                  <a:srgbClr val="C00000"/>
                </a:solidFill>
                <a:latin typeface="Franklin Gothic Book" charset="0"/>
                <a:ea typeface="Franklin Gothic Book" charset="0"/>
                <a:cs typeface="Franklin Gothic Book" charset="0"/>
                <a:sym typeface="Wingdings" panose="05000000000000000000" pitchFamily="2" charset="2"/>
              </a:rPr>
              <a:t>- Prompts: </a:t>
            </a:r>
            <a:r>
              <a:rPr lang="en-US" altLang="en-US" sz="1500" dirty="0" smtClean="0">
                <a:solidFill>
                  <a:schemeClr val="tx2"/>
                </a:solidFill>
                <a:latin typeface="Franklin Gothic Book" charset="0"/>
                <a:ea typeface="Franklin Gothic Book" charset="0"/>
                <a:cs typeface="Franklin Gothic Book" charset="0"/>
                <a:sym typeface="Wingdings" panose="05000000000000000000" pitchFamily="2" charset="2"/>
              </a:rPr>
              <a:t>These prompts usually begin with who, what, when where, why and how questions.</a:t>
            </a:r>
            <a:r>
              <a:rPr lang="en-US" sz="1500" dirty="0">
                <a:solidFill>
                  <a:schemeClr val="tx2"/>
                </a:solidFill>
                <a:latin typeface="Franklin Gothic Book" charset="0"/>
                <a:ea typeface="Franklin Gothic Book" charset="0"/>
                <a:cs typeface="Franklin Gothic Book" charset="0"/>
              </a:rPr>
              <a:t> Like open-ended prompts, </a:t>
            </a:r>
            <a:r>
              <a:rPr lang="en-US" sz="1500" dirty="0" err="1">
                <a:solidFill>
                  <a:schemeClr val="tx2"/>
                </a:solidFill>
                <a:latin typeface="Franklin Gothic Book" charset="0"/>
                <a:ea typeface="Franklin Gothic Book" charset="0"/>
                <a:cs typeface="Franklin Gothic Book" charset="0"/>
              </a:rPr>
              <a:t>W</a:t>
            </a:r>
            <a:r>
              <a:rPr lang="en-US" sz="1500" dirty="0" err="1" smtClean="0">
                <a:solidFill>
                  <a:schemeClr val="tx2"/>
                </a:solidFill>
                <a:latin typeface="Franklin Gothic Book" charset="0"/>
                <a:ea typeface="Franklin Gothic Book" charset="0"/>
                <a:cs typeface="Franklin Gothic Book" charset="0"/>
              </a:rPr>
              <a:t>h</a:t>
            </a:r>
            <a:r>
              <a:rPr lang="en-US" sz="1500" dirty="0" smtClean="0">
                <a:solidFill>
                  <a:schemeClr val="tx2"/>
                </a:solidFill>
                <a:latin typeface="Franklin Gothic Book" charset="0"/>
                <a:ea typeface="Franklin Gothic Book" charset="0"/>
                <a:cs typeface="Franklin Gothic Book" charset="0"/>
              </a:rPr>
              <a:t>- </a:t>
            </a:r>
            <a:r>
              <a:rPr lang="en-US" sz="1500" dirty="0">
                <a:solidFill>
                  <a:schemeClr val="tx2"/>
                </a:solidFill>
                <a:latin typeface="Franklin Gothic Book" charset="0"/>
                <a:ea typeface="Franklin Gothic Book" charset="0"/>
                <a:cs typeface="Franklin Gothic Book" charset="0"/>
              </a:rPr>
              <a:t>prompts focus on the pictures in </a:t>
            </a:r>
            <a:r>
              <a:rPr lang="en-US" sz="1500" dirty="0" smtClean="0">
                <a:solidFill>
                  <a:schemeClr val="tx2"/>
                </a:solidFill>
                <a:latin typeface="Franklin Gothic Book" charset="0"/>
                <a:ea typeface="Franklin Gothic Book" charset="0"/>
                <a:cs typeface="Franklin Gothic Book" charset="0"/>
              </a:rPr>
              <a:t>books.</a:t>
            </a:r>
            <a:r>
              <a:rPr lang="en-US" sz="1500" dirty="0">
                <a:solidFill>
                  <a:schemeClr val="tx2"/>
                </a:solidFill>
                <a:latin typeface="Franklin Gothic Book" charset="0"/>
                <a:ea typeface="Franklin Gothic Book" charset="0"/>
                <a:cs typeface="Franklin Gothic Book" charset="0"/>
                <a:sym typeface="Wingdings" panose="05000000000000000000" pitchFamily="2" charset="2"/>
              </a:rPr>
              <a:t> </a:t>
            </a:r>
            <a:r>
              <a:rPr lang="en-US" altLang="en-US" sz="1500" dirty="0" smtClean="0">
                <a:solidFill>
                  <a:schemeClr val="tx2"/>
                </a:solidFill>
                <a:latin typeface="Franklin Gothic Book" charset="0"/>
                <a:ea typeface="Franklin Gothic Book" charset="0"/>
                <a:cs typeface="Franklin Gothic Book" charset="0"/>
                <a:sym typeface="Wingdings" panose="05000000000000000000" pitchFamily="2" charset="2"/>
              </a:rPr>
              <a:t>Allows children to learn new vocabulary.</a:t>
            </a:r>
          </a:p>
          <a:p>
            <a:pPr eaLnBrk="1" hangingPunct="1">
              <a:lnSpc>
                <a:spcPct val="110000"/>
              </a:lnSpc>
              <a:buFont typeface="Arial" panose="020B0604020202020204" pitchFamily="34" charset="0"/>
              <a:buNone/>
              <a:defRPr/>
            </a:pPr>
            <a:r>
              <a:rPr lang="en-US" altLang="en-US" sz="3000"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D</a:t>
            </a:r>
            <a:r>
              <a:rPr lang="en-US" altLang="en-US" sz="800" dirty="0" smtClean="0">
                <a:solidFill>
                  <a:srgbClr val="000000"/>
                </a:solidFill>
                <a:latin typeface="Franklin Gothic Book" panose="020B0503020102020204" pitchFamily="34" charset="0"/>
                <a:sym typeface="Wingdings" panose="05000000000000000000" pitchFamily="2" charset="2"/>
              </a:rPr>
              <a:t> – </a:t>
            </a:r>
            <a:r>
              <a:rPr lang="en-US" altLang="en-US" sz="2000" b="1" dirty="0" smtClean="0">
                <a:solidFill>
                  <a:srgbClr val="C00000"/>
                </a:solidFill>
                <a:latin typeface="Franklin Gothic Book" panose="020B0503020102020204" pitchFamily="34" charset="0"/>
                <a:sym typeface="Wingdings" panose="05000000000000000000" pitchFamily="2" charset="2"/>
              </a:rPr>
              <a:t>Distancing Prompts: </a:t>
            </a:r>
            <a:r>
              <a:rPr lang="en-US" altLang="en-US" sz="1500" dirty="0" smtClean="0">
                <a:solidFill>
                  <a:srgbClr val="000000"/>
                </a:solidFill>
                <a:latin typeface="Franklin Gothic Book" panose="020B0503020102020204" pitchFamily="34" charset="0"/>
                <a:sym typeface="Wingdings" panose="05000000000000000000" pitchFamily="2" charset="2"/>
              </a:rPr>
              <a:t>These ask children to relate a memory or experience they have had to that in the story. </a:t>
            </a:r>
            <a:r>
              <a:rPr lang="en-US" altLang="en-US" sz="1500" dirty="0" smtClean="0">
                <a:solidFill>
                  <a:srgbClr val="000000"/>
                </a:solidFill>
                <a:latin typeface="Franklin Gothic Book" panose="020B0503020102020204" pitchFamily="34" charset="0"/>
              </a:rPr>
              <a:t>These prompts help children bridge between the book and the real world, verbal fluency, abilities to hold conversations, and narrative skills.</a:t>
            </a:r>
          </a:p>
          <a:p>
            <a:pPr eaLnBrk="1" hangingPunct="1">
              <a:lnSpc>
                <a:spcPct val="70000"/>
              </a:lnSpc>
              <a:buFont typeface="Arial" panose="020B0604020202020204" pitchFamily="34" charset="0"/>
              <a:buChar char="•"/>
              <a:defRPr/>
            </a:pPr>
            <a:endParaRPr lang="en-US" altLang="en-US" sz="500" dirty="0" smtClean="0"/>
          </a:p>
        </p:txBody>
      </p:sp>
    </p:spTree>
  </p:cSld>
  <p:clrMapOvr>
    <a:masterClrMapping/>
  </p:clrMapOvr>
  <p:transition spd="med">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90500"/>
            <a:ext cx="7372350" cy="4002088"/>
          </a:xfrm>
        </p:spPr>
        <p:txBody>
          <a:bodyPr>
            <a:normAutofit/>
          </a:bodyPr>
          <a:lstStyle/>
          <a:p>
            <a:pPr marL="0" indent="0">
              <a:buNone/>
            </a:pPr>
            <a:r>
              <a:rPr lang="en-US" altLang="en-US" sz="2400"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C </a:t>
            </a:r>
            <a:r>
              <a:rPr lang="en-US" altLang="en-US"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 </a:t>
            </a:r>
            <a:r>
              <a:rPr lang="en-US" dirty="0" smtClean="0">
                <a:solidFill>
                  <a:schemeClr val="tx2"/>
                </a:solidFill>
              </a:rPr>
              <a:t>For example, you might prompt a child to complete the phrase “Brown Bear Brown Bear what do you _____?”</a:t>
            </a:r>
            <a:endParaRPr lang="en-US" altLang="en-US" b="1" dirty="0" smtClean="0">
              <a:solidFill>
                <a:schemeClr val="tx2"/>
              </a:solidFill>
              <a:latin typeface="Franklin Gothic Book" panose="020B0503020102020204" pitchFamily="34" charset="0"/>
              <a:sym typeface="Wingdings" panose="05000000000000000000" pitchFamily="2" charset="2"/>
            </a:endParaRPr>
          </a:p>
          <a:p>
            <a:pPr marL="0" indent="0">
              <a:buNone/>
            </a:pPr>
            <a:r>
              <a:rPr lang="en-US" altLang="en-US" sz="2400"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R </a:t>
            </a:r>
            <a:r>
              <a:rPr lang="en-US" altLang="en-US"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 </a:t>
            </a:r>
            <a:r>
              <a:rPr lang="en-US" dirty="0" smtClean="0">
                <a:solidFill>
                  <a:schemeClr val="tx2"/>
                </a:solidFill>
              </a:rPr>
              <a:t>For example, you might say, "Can you tell me what happened to the little blue engine in this story?" Recall prompts help children in understanding story plot, explaining what the characters do, and describing sequences of events.</a:t>
            </a:r>
            <a:endParaRPr lang="en-US" altLang="en-US" b="1" dirty="0" smtClean="0">
              <a:solidFill>
                <a:schemeClr val="tx2"/>
              </a:solidFill>
              <a:latin typeface="Franklin Gothic Book" panose="020B0503020102020204" pitchFamily="34" charset="0"/>
              <a:sym typeface="Wingdings" panose="05000000000000000000" pitchFamily="2" charset="2"/>
            </a:endParaRPr>
          </a:p>
          <a:p>
            <a:pPr marL="0" indent="0">
              <a:buNone/>
            </a:pPr>
            <a:r>
              <a:rPr lang="en-US" altLang="en-US" sz="2400"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O </a:t>
            </a:r>
            <a:r>
              <a:rPr lang="en-US" altLang="en-US"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 </a:t>
            </a:r>
            <a:r>
              <a:rPr lang="en-US" dirty="0" smtClean="0">
                <a:solidFill>
                  <a:schemeClr val="tx2"/>
                </a:solidFill>
              </a:rPr>
              <a:t>For example, while looking at a page in a book that the child is familiar with, you might say, "Tell me what's happening in this picture.”</a:t>
            </a:r>
          </a:p>
          <a:p>
            <a:pPr marL="0" indent="0">
              <a:buNone/>
            </a:pPr>
            <a:r>
              <a:rPr lang="en-US" altLang="en-US" sz="2400"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W </a:t>
            </a:r>
            <a:r>
              <a:rPr lang="en-US" altLang="en-US"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 </a:t>
            </a:r>
            <a:r>
              <a:rPr lang="en-US" dirty="0">
                <a:solidFill>
                  <a:schemeClr val="tx2"/>
                </a:solidFill>
              </a:rPr>
              <a:t>For example, you might say, "What's the name of this?" while pointing to an object in the book</a:t>
            </a:r>
            <a:r>
              <a:rPr lang="en-US" dirty="0" smtClean="0">
                <a:solidFill>
                  <a:schemeClr val="tx2"/>
                </a:solidFill>
              </a:rPr>
              <a:t>.</a:t>
            </a:r>
          </a:p>
          <a:p>
            <a:pPr marL="0" indent="0">
              <a:buNone/>
            </a:pPr>
            <a:r>
              <a:rPr lang="en-US" altLang="en-US" sz="2400"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D</a:t>
            </a:r>
            <a:r>
              <a:rPr lang="en-US" altLang="en-US"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rPr>
              <a:t> : </a:t>
            </a:r>
            <a:r>
              <a:rPr lang="en-US" dirty="0">
                <a:solidFill>
                  <a:schemeClr val="tx2"/>
                </a:solidFill>
              </a:rPr>
              <a:t>For example, while looking at a book with a picture of animals on a farm, you might say something like, "Remember when we went to the animal park last week. Which of these animals did we see there?" </a:t>
            </a:r>
            <a:endParaRPr lang="en-US" altLang="en-US" b="1" dirty="0">
              <a:solidFill>
                <a:schemeClr val="tx2"/>
              </a:solidFill>
              <a:latin typeface="Franklin Gothic Book" panose="020B0503020102020204" pitchFamily="34" charset="0"/>
            </a:endParaRPr>
          </a:p>
          <a:p>
            <a:endParaRPr lang="en-US" dirty="0" smtClean="0"/>
          </a:p>
          <a:p>
            <a:endParaRPr lang="en-US" altLang="en-US" b="1" dirty="0">
              <a:solidFill>
                <a:srgbClr val="000000"/>
              </a:solidFill>
              <a:latin typeface="Franklin Gothic Book" panose="020B0503020102020204" pitchFamily="34" charset="0"/>
              <a:sym typeface="Wingdings" panose="05000000000000000000" pitchFamily="2" charset="2"/>
            </a:endParaRPr>
          </a:p>
          <a:p>
            <a:endParaRPr lang="en-US" altLang="en-US" b="1" dirty="0">
              <a:solidFill>
                <a:srgbClr val="000000"/>
              </a:solidFill>
              <a:latin typeface="Franklin Gothic Book" panose="020B0503020102020204" pitchFamily="34" charset="0"/>
              <a:sym typeface="Wingdings" panose="05000000000000000000" pitchFamily="2" charset="2"/>
            </a:endParaRPr>
          </a:p>
          <a:p>
            <a:endParaRPr lang="en-US" altLang="en-US" b="1" dirty="0" smtClean="0">
              <a:ln w="22225">
                <a:solidFill>
                  <a:schemeClr val="accent2"/>
                </a:solidFill>
                <a:prstDash val="solid"/>
              </a:ln>
              <a:solidFill>
                <a:schemeClr val="accent2">
                  <a:lumMod val="40000"/>
                  <a:lumOff val="60000"/>
                </a:schemeClr>
              </a:solidFill>
              <a:latin typeface="Franklin Gothic Book" panose="020B0503020102020204" pitchFamily="34" charset="0"/>
              <a:sym typeface="Wingdings" panose="05000000000000000000" pitchFamily="2" charset="2"/>
            </a:endParaRPr>
          </a:p>
          <a:p>
            <a:endParaRPr lang="en-US" dirty="0"/>
          </a:p>
        </p:txBody>
      </p:sp>
    </p:spTree>
    <p:extLst>
      <p:ext uri="{BB962C8B-B14F-4D97-AF65-F5344CB8AC3E}">
        <p14:creationId xmlns:p14="http://schemas.microsoft.com/office/powerpoint/2010/main" val="1618294449"/>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19100"/>
            <a:ext cx="7162800" cy="470395"/>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Considerations when reading to deaf and hard of hearing children</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952500" y="1028700"/>
            <a:ext cx="7696200" cy="2946400"/>
          </a:xfrm>
        </p:spPr>
        <p:txBody>
          <a:bodyPr/>
          <a:lstStyle/>
          <a:p>
            <a:r>
              <a:rPr lang="en-US" dirty="0"/>
              <a:t>There are a number of studies, which identify practical communication strategies that deaf mothers use when engaging their children in a book-sharing activity. </a:t>
            </a:r>
            <a:endParaRPr lang="en-US" dirty="0" smtClean="0"/>
          </a:p>
          <a:p>
            <a:r>
              <a:rPr lang="en-US" dirty="0" smtClean="0"/>
              <a:t>The </a:t>
            </a:r>
            <a:r>
              <a:rPr lang="en-US" dirty="0"/>
              <a:t>six </a:t>
            </a:r>
            <a:r>
              <a:rPr lang="en-US" dirty="0" smtClean="0"/>
              <a:t>strategies </a:t>
            </a:r>
            <a:r>
              <a:rPr lang="en-US" dirty="0"/>
              <a:t>that all </a:t>
            </a:r>
            <a:r>
              <a:rPr lang="en-US" dirty="0" smtClean="0"/>
              <a:t>deaf mothers used while reading to their deaf children aged 3-5 </a:t>
            </a:r>
            <a:r>
              <a:rPr lang="en-US" dirty="0"/>
              <a:t>included the following:</a:t>
            </a:r>
          </a:p>
          <a:p>
            <a:pPr marL="442912" lvl="1" indent="-228600">
              <a:buFont typeface="+mj-lt"/>
              <a:buAutoNum type="arabicPeriod"/>
            </a:pPr>
            <a:r>
              <a:rPr lang="en-US" b="1" dirty="0">
                <a:solidFill>
                  <a:schemeClr val="tx2"/>
                </a:solidFill>
              </a:rPr>
              <a:t>Sign placement </a:t>
            </a:r>
            <a:r>
              <a:rPr lang="en-US" dirty="0">
                <a:solidFill>
                  <a:schemeClr val="tx2"/>
                </a:solidFill>
              </a:rPr>
              <a:t>(signing phrases on the book or with a book).</a:t>
            </a:r>
          </a:p>
          <a:p>
            <a:pPr marL="442912" lvl="1" indent="-228600">
              <a:buFont typeface="+mj-lt"/>
              <a:buAutoNum type="arabicPeriod"/>
            </a:pPr>
            <a:r>
              <a:rPr lang="en-US" b="1" dirty="0">
                <a:solidFill>
                  <a:schemeClr val="tx2"/>
                </a:solidFill>
              </a:rPr>
              <a:t>Text paired with sign demonstration </a:t>
            </a:r>
            <a:r>
              <a:rPr lang="en-US" dirty="0">
                <a:solidFill>
                  <a:schemeClr val="tx2"/>
                </a:solidFill>
              </a:rPr>
              <a:t>(pointing to text, elaborating with American Sign Language (ASL) explanations, then to text).</a:t>
            </a:r>
          </a:p>
          <a:p>
            <a:pPr marL="442912" lvl="1" indent="-228600">
              <a:buFont typeface="+mj-lt"/>
              <a:buAutoNum type="arabicPeriod"/>
            </a:pPr>
            <a:r>
              <a:rPr lang="en-US" b="1" dirty="0">
                <a:solidFill>
                  <a:schemeClr val="tx2"/>
                </a:solidFill>
              </a:rPr>
              <a:t>Real-world connection </a:t>
            </a:r>
            <a:r>
              <a:rPr lang="en-US" dirty="0">
                <a:solidFill>
                  <a:schemeClr val="tx2"/>
                </a:solidFill>
              </a:rPr>
              <a:t>between text/picture and child's experience.</a:t>
            </a:r>
          </a:p>
          <a:p>
            <a:pPr marL="442912" lvl="1" indent="-228600">
              <a:buFont typeface="+mj-lt"/>
              <a:buAutoNum type="arabicPeriod"/>
            </a:pPr>
            <a:r>
              <a:rPr lang="en-US" b="1" dirty="0">
                <a:solidFill>
                  <a:schemeClr val="tx2"/>
                </a:solidFill>
              </a:rPr>
              <a:t>Attention maintenance </a:t>
            </a:r>
            <a:r>
              <a:rPr lang="en-US" dirty="0">
                <a:solidFill>
                  <a:schemeClr val="tx2"/>
                </a:solidFill>
              </a:rPr>
              <a:t>(tapping shoulder or lap, elbow nudging, and moving book).</a:t>
            </a:r>
          </a:p>
          <a:p>
            <a:pPr marL="442912" lvl="1" indent="-228600">
              <a:buFont typeface="+mj-lt"/>
              <a:buAutoNum type="arabicPeriod"/>
            </a:pPr>
            <a:r>
              <a:rPr lang="en-US" b="1" dirty="0">
                <a:solidFill>
                  <a:schemeClr val="tx2"/>
                </a:solidFill>
              </a:rPr>
              <a:t>Facial tone and body posture </a:t>
            </a:r>
            <a:r>
              <a:rPr lang="en-US" dirty="0">
                <a:solidFill>
                  <a:schemeClr val="tx2"/>
                </a:solidFill>
              </a:rPr>
              <a:t>demonstrating character changes.</a:t>
            </a:r>
          </a:p>
          <a:p>
            <a:pPr marL="442912" lvl="1" indent="-228600">
              <a:buFont typeface="+mj-lt"/>
              <a:buAutoNum type="arabicPeriod"/>
            </a:pPr>
            <a:r>
              <a:rPr lang="en-US" b="1" dirty="0" err="1">
                <a:solidFill>
                  <a:schemeClr val="tx2"/>
                </a:solidFill>
              </a:rPr>
              <a:t>Nonmanual</a:t>
            </a:r>
            <a:r>
              <a:rPr lang="en-US" b="1" dirty="0">
                <a:solidFill>
                  <a:schemeClr val="tx2"/>
                </a:solidFill>
              </a:rPr>
              <a:t> signals as questions </a:t>
            </a:r>
            <a:r>
              <a:rPr lang="en-US" dirty="0">
                <a:solidFill>
                  <a:schemeClr val="tx2"/>
                </a:solidFill>
              </a:rPr>
              <a:t>(nose-twitch, lowered and raise eyebrows, and mouth movement).</a:t>
            </a:r>
          </a:p>
          <a:p>
            <a:endParaRPr lang="en-US" dirty="0"/>
          </a:p>
        </p:txBody>
      </p:sp>
      <p:sp>
        <p:nvSpPr>
          <p:cNvPr id="4" name="TextBox 3"/>
          <p:cNvSpPr txBox="1"/>
          <p:nvPr/>
        </p:nvSpPr>
        <p:spPr>
          <a:xfrm>
            <a:off x="4800600" y="4914900"/>
            <a:ext cx="2300373" cy="307777"/>
          </a:xfrm>
          <a:prstGeom prst="rect">
            <a:avLst/>
          </a:prstGeom>
          <a:noFill/>
        </p:spPr>
        <p:txBody>
          <a:bodyPr wrap="none" rtlCol="0">
            <a:spAutoFit/>
          </a:bodyPr>
          <a:lstStyle/>
          <a:p>
            <a:r>
              <a:rPr lang="en-US" dirty="0" err="1" smtClean="0"/>
              <a:t>Swanwick</a:t>
            </a:r>
            <a:r>
              <a:rPr lang="en-US" dirty="0" smtClean="0"/>
              <a:t> &amp; Watson, 2007</a:t>
            </a:r>
            <a:endParaRPr lang="en-US" dirty="0"/>
          </a:p>
        </p:txBody>
      </p:sp>
    </p:spTree>
    <p:extLst>
      <p:ext uri="{BB962C8B-B14F-4D97-AF65-F5344CB8AC3E}">
        <p14:creationId xmlns:p14="http://schemas.microsoft.com/office/powerpoint/2010/main" val="969032111"/>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6309" y="152400"/>
            <a:ext cx="7372350" cy="533400"/>
          </a:xfrm>
        </p:spPr>
        <p:txBody>
          <a:bodyPr/>
          <a:lstStyle/>
          <a:p>
            <a:r>
              <a:rPr lang="en-US" dirty="0"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Sign Placement Strategy &amp; Eye Contact</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590657" y="876300"/>
            <a:ext cx="7715250" cy="2895600"/>
          </a:xfrm>
        </p:spPr>
        <p:txBody>
          <a:bodyPr/>
          <a:lstStyle/>
          <a:p>
            <a:r>
              <a:rPr lang="en-US" dirty="0" smtClean="0"/>
              <a:t>In a study by </a:t>
            </a:r>
            <a:r>
              <a:rPr lang="en-US" dirty="0" err="1" smtClean="0"/>
              <a:t>Lartz</a:t>
            </a:r>
            <a:r>
              <a:rPr lang="en-US" dirty="0" smtClean="0"/>
              <a:t> &amp; </a:t>
            </a:r>
            <a:r>
              <a:rPr lang="en-US" dirty="0" err="1" smtClean="0"/>
              <a:t>Lestina</a:t>
            </a:r>
            <a:r>
              <a:rPr lang="en-US" dirty="0" smtClean="0"/>
              <a:t> (1995), </a:t>
            </a:r>
            <a:r>
              <a:rPr lang="en-US" b="1" dirty="0" smtClean="0"/>
              <a:t>sign placement strategy </a:t>
            </a:r>
            <a:r>
              <a:rPr lang="en-US" dirty="0" smtClean="0"/>
              <a:t>was used by all six deaf mothers while reading to their deaf and hard of hearing children</a:t>
            </a:r>
          </a:p>
          <a:p>
            <a:r>
              <a:rPr lang="en-US" dirty="0" smtClean="0"/>
              <a:t>It allows the child to see the picture in the book and the mother’s signing at the same time. </a:t>
            </a:r>
          </a:p>
          <a:p>
            <a:r>
              <a:rPr lang="en-US" dirty="0" smtClean="0"/>
              <a:t>Another mother used the book as part of her signed utterance for, “they like to play hide-and-seek.” She used the book as her base hand and put the thumb from her dominant hand under the book. The book became part of the sign.</a:t>
            </a:r>
          </a:p>
          <a:p>
            <a:r>
              <a:rPr lang="en-US" dirty="0"/>
              <a:t>The use of eye contact </a:t>
            </a:r>
            <a:r>
              <a:rPr lang="en-US" dirty="0" smtClean="0"/>
              <a:t>during reading maintains </a:t>
            </a:r>
            <a:r>
              <a:rPr lang="en-US" dirty="0"/>
              <a:t>a shared focus and facilitates turn taking, </a:t>
            </a:r>
            <a:r>
              <a:rPr lang="en-US" dirty="0" smtClean="0"/>
              <a:t>provides means </a:t>
            </a:r>
            <a:r>
              <a:rPr lang="en-US" dirty="0"/>
              <a:t>for the child to seek input, clarification, or confirmation from the parent. </a:t>
            </a:r>
          </a:p>
          <a:p>
            <a:endParaRPr lang="en-US" dirty="0"/>
          </a:p>
        </p:txBody>
      </p:sp>
    </p:spTree>
    <p:extLst>
      <p:ext uri="{BB962C8B-B14F-4D97-AF65-F5344CB8AC3E}">
        <p14:creationId xmlns:p14="http://schemas.microsoft.com/office/powerpoint/2010/main" val="972559556"/>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055" y="220948"/>
            <a:ext cx="5932514" cy="495300"/>
          </a:xfrm>
        </p:spPr>
        <p:txBody>
          <a:bodyPr/>
          <a:lstStyle/>
          <a:p>
            <a:r>
              <a:rPr lang="en-US" smtClean="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rPr>
              <a:t>Accommodations</a:t>
            </a:r>
            <a:endParaRPr lang="en-US" dirty="0">
              <a:ln w="0"/>
              <a:solidFill>
                <a:schemeClr val="accent1"/>
              </a:solidFill>
              <a:effectLst>
                <a:outerShdw blurRad="38100" dist="25400" dir="5400000" algn="ctr" rotWithShape="0">
                  <a:srgbClr val="6E747A">
                    <a:alpha val="43000"/>
                  </a:srgbClr>
                </a:outerShdw>
              </a:effectLst>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457200" y="915800"/>
            <a:ext cx="5932514" cy="1219200"/>
          </a:xfrm>
        </p:spPr>
        <p:txBody>
          <a:bodyPr/>
          <a:lstStyle/>
          <a:p>
            <a:r>
              <a:rPr lang="en-US" b="1" dirty="0" smtClean="0"/>
              <a:t>Text paired with Signed Demonstration: </a:t>
            </a:r>
            <a:r>
              <a:rPr lang="en-US" dirty="0" smtClean="0"/>
              <a:t>This </a:t>
            </a:r>
            <a:r>
              <a:rPr lang="en-US" dirty="0"/>
              <a:t>strategy </a:t>
            </a:r>
            <a:r>
              <a:rPr lang="en-US" dirty="0" smtClean="0"/>
              <a:t>clarifies </a:t>
            </a:r>
            <a:r>
              <a:rPr lang="en-US" dirty="0"/>
              <a:t>the text and </a:t>
            </a:r>
            <a:r>
              <a:rPr lang="en-US" dirty="0" smtClean="0"/>
              <a:t>demonstrates </a:t>
            </a:r>
            <a:r>
              <a:rPr lang="en-US" dirty="0"/>
              <a:t>the real meaning of the story. </a:t>
            </a:r>
            <a:endParaRPr lang="en-US" dirty="0" smtClean="0"/>
          </a:p>
          <a:p>
            <a:r>
              <a:rPr lang="en-US" dirty="0" smtClean="0"/>
              <a:t>For example, the </a:t>
            </a:r>
            <a:r>
              <a:rPr lang="en-US" dirty="0"/>
              <a:t>parents can gesture hair rising up on one’s own neck and then point to the kitten with hair bristled up on its back to make the connection between text and picture. </a:t>
            </a:r>
            <a:endParaRPr lang="en-US" dirty="0" smtClean="0"/>
          </a:p>
          <a:p>
            <a:r>
              <a:rPr lang="en-US" dirty="0" smtClean="0"/>
              <a:t>Instead </a:t>
            </a:r>
            <a:r>
              <a:rPr lang="en-US" dirty="0"/>
              <a:t>of using only vocal characteristics to denote character changes, consider facial expressions and body posture to illustrate different characters in the book. </a:t>
            </a:r>
          </a:p>
          <a:p>
            <a:r>
              <a:rPr lang="en-US" b="1" dirty="0"/>
              <a:t>Attention maintenance strategy: </a:t>
            </a:r>
            <a:r>
              <a:rPr lang="en-US" dirty="0"/>
              <a:t>using physical prompts including tapping the child on the shoulder or lap, nudging the child with an elbow or moving the book up and down.</a:t>
            </a:r>
          </a:p>
          <a:p>
            <a:endParaRPr lang="en-US" dirty="0"/>
          </a:p>
        </p:txBody>
      </p:sp>
      <p:sp>
        <p:nvSpPr>
          <p:cNvPr id="5" name="TextBox 4"/>
          <p:cNvSpPr txBox="1"/>
          <p:nvPr/>
        </p:nvSpPr>
        <p:spPr>
          <a:xfrm>
            <a:off x="5181600" y="4914900"/>
            <a:ext cx="1875835" cy="307777"/>
          </a:xfrm>
          <a:prstGeom prst="rect">
            <a:avLst/>
          </a:prstGeom>
          <a:noFill/>
        </p:spPr>
        <p:txBody>
          <a:bodyPr wrap="none" rtlCol="0">
            <a:spAutoFit/>
          </a:bodyPr>
          <a:lstStyle/>
          <a:p>
            <a:r>
              <a:rPr lang="en-US" dirty="0" err="1" smtClean="0"/>
              <a:t>Lartz</a:t>
            </a:r>
            <a:r>
              <a:rPr lang="en-US" dirty="0" smtClean="0"/>
              <a:t> &amp; </a:t>
            </a:r>
            <a:r>
              <a:rPr lang="en-US" dirty="0" err="1" smtClean="0"/>
              <a:t>Lestina</a:t>
            </a:r>
            <a:r>
              <a:rPr lang="en-US" dirty="0" smtClean="0"/>
              <a:t>, 1995</a:t>
            </a:r>
            <a:endParaRPr lang="en-US" dirty="0"/>
          </a:p>
        </p:txBody>
      </p:sp>
      <p:sp>
        <p:nvSpPr>
          <p:cNvPr id="7" name="TextBox 6"/>
          <p:cNvSpPr txBox="1"/>
          <p:nvPr/>
        </p:nvSpPr>
        <p:spPr>
          <a:xfrm rot="20677685">
            <a:off x="6306808" y="284914"/>
            <a:ext cx="2097562" cy="1169551"/>
          </a:xfrm>
          <a:prstGeom prst="rect">
            <a:avLst/>
          </a:prstGeom>
          <a:noFill/>
        </p:spPr>
        <p:txBody>
          <a:bodyPr wrap="none" rtlCol="0">
            <a:spAutoFit/>
          </a:bodyPr>
          <a:lstStyle/>
          <a:p>
            <a:pPr algn="ctr"/>
            <a:r>
              <a:rPr lang="en-US" b="1" dirty="0" smtClean="0">
                <a:solidFill>
                  <a:srgbClr val="0070C0"/>
                </a:solidFill>
                <a:latin typeface="Al Bayan Plain" charset="-78"/>
                <a:ea typeface="Al Bayan Plain" charset="-78"/>
                <a:cs typeface="Al Bayan Plain" charset="-78"/>
              </a:rPr>
              <a:t>Lower and raise eyebrows</a:t>
            </a:r>
          </a:p>
          <a:p>
            <a:pPr algn="ctr"/>
            <a:r>
              <a:rPr lang="en-US" b="1" dirty="0" smtClean="0">
                <a:solidFill>
                  <a:srgbClr val="0070C0"/>
                </a:solidFill>
                <a:latin typeface="Al Bayan Plain" charset="-78"/>
                <a:ea typeface="Al Bayan Plain" charset="-78"/>
                <a:cs typeface="Al Bayan Plain" charset="-78"/>
              </a:rPr>
              <a:t>Eye contact</a:t>
            </a:r>
          </a:p>
          <a:p>
            <a:pPr algn="ctr"/>
            <a:r>
              <a:rPr lang="en-US" b="1" dirty="0" smtClean="0">
                <a:solidFill>
                  <a:srgbClr val="0070C0"/>
                </a:solidFill>
                <a:latin typeface="Al Bayan Plain" charset="-78"/>
                <a:ea typeface="Al Bayan Plain" charset="-78"/>
                <a:cs typeface="Al Bayan Plain" charset="-78"/>
              </a:rPr>
              <a:t>Mouth movements</a:t>
            </a:r>
          </a:p>
          <a:p>
            <a:pPr algn="ctr"/>
            <a:r>
              <a:rPr lang="en-US" b="1" dirty="0" smtClean="0">
                <a:solidFill>
                  <a:srgbClr val="0070C0"/>
                </a:solidFill>
                <a:latin typeface="Al Bayan Plain" charset="-78"/>
                <a:ea typeface="Al Bayan Plain" charset="-78"/>
                <a:cs typeface="Al Bayan Plain" charset="-78"/>
              </a:rPr>
              <a:t>Twitching nose</a:t>
            </a:r>
          </a:p>
          <a:p>
            <a:pPr algn="ctr"/>
            <a:endParaRPr lang="en-US" dirty="0"/>
          </a:p>
        </p:txBody>
      </p:sp>
    </p:spTree>
    <p:extLst>
      <p:ext uri="{BB962C8B-B14F-4D97-AF65-F5344CB8AC3E}">
        <p14:creationId xmlns:p14="http://schemas.microsoft.com/office/powerpoint/2010/main" val="1425646916"/>
      </p:ext>
    </p:extLst>
  </p:cSld>
  <p:clrMapOvr>
    <a:masterClrMapping/>
  </p:clrMapOvr>
  <p:transition spd="med">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Callout 7"/>
          <p:cNvSpPr/>
          <p:nvPr/>
        </p:nvSpPr>
        <p:spPr>
          <a:xfrm rot="596826">
            <a:off x="373483" y="2846192"/>
            <a:ext cx="4343400" cy="1803754"/>
          </a:xfrm>
          <a:prstGeom prst="wedgeEllipse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2" name="Title 1"/>
          <p:cNvSpPr>
            <a:spLocks noGrp="1"/>
          </p:cNvSpPr>
          <p:nvPr>
            <p:ph type="title"/>
          </p:nvPr>
        </p:nvSpPr>
        <p:spPr>
          <a:xfrm>
            <a:off x="381000" y="266700"/>
            <a:ext cx="7372350" cy="448449"/>
          </a:xfrm>
        </p:spPr>
        <p:txBody>
          <a:bodyPr/>
          <a:lstStyle/>
          <a:p>
            <a:r>
              <a:rPr lang="en-US" b="1" dirty="0" smtClean="0">
                <a:solidFill>
                  <a:schemeClr val="tx2"/>
                </a:solidFill>
                <a:latin typeface="Franklin Gothic Book" charset="0"/>
                <a:ea typeface="Franklin Gothic Book" charset="0"/>
                <a:cs typeface="Franklin Gothic Book" charset="0"/>
              </a:rPr>
              <a:t>Let’s practice preparing a book for dialogic reading!</a:t>
            </a:r>
            <a:endParaRPr lang="en-US" b="1" dirty="0">
              <a:solidFill>
                <a:schemeClr val="tx2"/>
              </a:solidFill>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403760" y="852470"/>
            <a:ext cx="7825839" cy="2895600"/>
          </a:xfrm>
        </p:spPr>
        <p:txBody>
          <a:bodyPr/>
          <a:lstStyle/>
          <a:p>
            <a:r>
              <a:rPr lang="en-US" dirty="0">
                <a:latin typeface="Franklin Gothic Book" charset="0"/>
                <a:ea typeface="Franklin Gothic Book" charset="0"/>
                <a:cs typeface="Franklin Gothic Book" charset="0"/>
                <a:hlinkClick r:id="rId3"/>
              </a:rPr>
              <a:t>https://</a:t>
            </a:r>
            <a:r>
              <a:rPr lang="en-US" dirty="0" smtClean="0">
                <a:latin typeface="Franklin Gothic Book" charset="0"/>
                <a:ea typeface="Franklin Gothic Book" charset="0"/>
                <a:cs typeface="Franklin Gothic Book" charset="0"/>
                <a:hlinkClick r:id="rId3"/>
              </a:rPr>
              <a:t>www.youtube.com/watch?v=XlmxWF5gJWg</a:t>
            </a:r>
            <a:endParaRPr lang="en-US" dirty="0" smtClean="0">
              <a:latin typeface="Franklin Gothic Book" charset="0"/>
              <a:ea typeface="Franklin Gothic Book" charset="0"/>
              <a:cs typeface="Franklin Gothic Book" charset="0"/>
            </a:endParaRPr>
          </a:p>
          <a:p>
            <a:r>
              <a:rPr lang="en-US" dirty="0" smtClean="0">
                <a:latin typeface="Franklin Gothic Book" charset="0"/>
                <a:ea typeface="Franklin Gothic Book" charset="0"/>
                <a:cs typeface="Franklin Gothic Book" charset="0"/>
              </a:rPr>
              <a:t>Using sticky notes, we are going to practice marking pages using the CROWD prompts.</a:t>
            </a:r>
          </a:p>
          <a:p>
            <a:r>
              <a:rPr lang="en-US" dirty="0" smtClean="0">
                <a:latin typeface="Franklin Gothic Book" charset="0"/>
                <a:ea typeface="Franklin Gothic Book" charset="0"/>
                <a:cs typeface="Franklin Gothic Book" charset="0"/>
              </a:rPr>
              <a:t>Books we will be using:</a:t>
            </a:r>
          </a:p>
          <a:p>
            <a:pPr lvl="1"/>
            <a:r>
              <a:rPr lang="en-US" b="1" dirty="0" smtClean="0">
                <a:latin typeface="Franklin Gothic Book" charset="0"/>
                <a:ea typeface="Franklin Gothic Book" charset="0"/>
                <a:cs typeface="Franklin Gothic Book" charset="0"/>
              </a:rPr>
              <a:t>Spot Bakes a Cake by Eric Hill</a:t>
            </a:r>
          </a:p>
          <a:p>
            <a:pPr lvl="1"/>
            <a:r>
              <a:rPr lang="en-US" b="1" dirty="0" smtClean="0">
                <a:latin typeface="Franklin Gothic Book" charset="0"/>
                <a:ea typeface="Franklin Gothic Book" charset="0"/>
                <a:cs typeface="Franklin Gothic Book" charset="0"/>
              </a:rPr>
              <a:t>Goodnight Gorilla by Peggy </a:t>
            </a:r>
            <a:r>
              <a:rPr lang="en-US" b="1" dirty="0" err="1" smtClean="0">
                <a:latin typeface="Franklin Gothic Book" charset="0"/>
                <a:ea typeface="Franklin Gothic Book" charset="0"/>
                <a:cs typeface="Franklin Gothic Book" charset="0"/>
              </a:rPr>
              <a:t>Rathmann</a:t>
            </a:r>
            <a:endParaRPr lang="en-US" b="1" dirty="0" smtClean="0">
              <a:latin typeface="Franklin Gothic Book" charset="0"/>
              <a:ea typeface="Franklin Gothic Book" charset="0"/>
              <a:cs typeface="Franklin Gothic Book" charset="0"/>
            </a:endParaRPr>
          </a:p>
        </p:txBody>
      </p:sp>
      <p:sp>
        <p:nvSpPr>
          <p:cNvPr id="7" name="TextBox 6"/>
          <p:cNvSpPr txBox="1"/>
          <p:nvPr/>
        </p:nvSpPr>
        <p:spPr>
          <a:xfrm rot="676154">
            <a:off x="850488" y="3163294"/>
            <a:ext cx="3517777" cy="1169551"/>
          </a:xfrm>
          <a:prstGeom prst="rect">
            <a:avLst/>
          </a:prstGeom>
          <a:noFill/>
        </p:spPr>
        <p:txBody>
          <a:bodyPr wrap="square" rtlCol="0">
            <a:spAutoFit/>
          </a:bodyPr>
          <a:lstStyle/>
          <a:p>
            <a:r>
              <a:rPr lang="en-US" dirty="0" smtClean="0">
                <a:solidFill>
                  <a:schemeClr val="tx2"/>
                </a:solidFill>
              </a:rPr>
              <a:t>Keep in mind the language level your child is at! If your child is not able to respond to recall or distancing prompts, you may choose to only use completion, open-ended, and </a:t>
            </a:r>
            <a:r>
              <a:rPr lang="en-US" dirty="0" err="1" smtClean="0">
                <a:solidFill>
                  <a:schemeClr val="tx2"/>
                </a:solidFill>
              </a:rPr>
              <a:t>Wh</a:t>
            </a:r>
            <a:r>
              <a:rPr lang="en-US" dirty="0" smtClean="0">
                <a:solidFill>
                  <a:schemeClr val="tx2"/>
                </a:solidFill>
              </a:rPr>
              <a:t>-prompts. </a:t>
            </a:r>
            <a:endParaRPr lang="en-US" dirty="0">
              <a:solidFill>
                <a:schemeClr val="tx2"/>
              </a:solidFill>
            </a:endParaRPr>
          </a:p>
        </p:txBody>
      </p:sp>
    </p:spTree>
    <p:extLst>
      <p:ext uri="{BB962C8B-B14F-4D97-AF65-F5344CB8AC3E}">
        <p14:creationId xmlns:p14="http://schemas.microsoft.com/office/powerpoint/2010/main" val="552021735"/>
      </p:ext>
    </p:extLst>
  </p:cSld>
  <p:clrMapOvr>
    <a:masterClrMapping/>
  </p:clrMapOvr>
  <p:transition spd="med">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628650" y="304800"/>
            <a:ext cx="7372350" cy="495300"/>
          </a:xfrm>
        </p:spPr>
        <p:txBody>
          <a:bodyPr/>
          <a:lstStyle/>
          <a:p>
            <a:pPr eaLnBrk="1" hangingPunct="1"/>
            <a:r>
              <a:rPr lang="en-US" altLang="en-US" dirty="0" smtClean="0">
                <a:solidFill>
                  <a:srgbClr val="000000"/>
                </a:solidFill>
                <a:latin typeface="Franklin Gothic Medium" pitchFamily="34" charset="0"/>
              </a:rPr>
              <a:t>Things to Remember</a:t>
            </a:r>
          </a:p>
        </p:txBody>
      </p:sp>
      <p:sp>
        <p:nvSpPr>
          <p:cNvPr id="19459" name="Content Placeholder 2"/>
          <p:cNvSpPr>
            <a:spLocks noGrp="1"/>
          </p:cNvSpPr>
          <p:nvPr>
            <p:ph idx="1"/>
          </p:nvPr>
        </p:nvSpPr>
        <p:spPr>
          <a:xfrm>
            <a:off x="685800" y="1104900"/>
            <a:ext cx="6858000" cy="2895600"/>
          </a:xfrm>
        </p:spPr>
        <p:txBody>
          <a:bodyPr/>
          <a:lstStyle/>
          <a:p>
            <a:pPr eaLnBrk="1" hangingPunct="1">
              <a:lnSpc>
                <a:spcPct val="70000"/>
              </a:lnSpc>
            </a:pPr>
            <a:r>
              <a:rPr lang="en-US" altLang="en-US" dirty="0" smtClean="0">
                <a:solidFill>
                  <a:srgbClr val="000000"/>
                </a:solidFill>
                <a:latin typeface="Franklin Gothic Book" pitchFamily="34" charset="0"/>
              </a:rPr>
              <a:t>Almost every picture book can be used with dialogic reading</a:t>
            </a:r>
          </a:p>
          <a:p>
            <a:pPr eaLnBrk="1" hangingPunct="1">
              <a:lnSpc>
                <a:spcPct val="70000"/>
              </a:lnSpc>
            </a:pPr>
            <a:r>
              <a:rPr lang="en-US" altLang="en-US" dirty="0" smtClean="0">
                <a:solidFill>
                  <a:srgbClr val="000000"/>
                </a:solidFill>
                <a:latin typeface="Franklin Gothic Book" pitchFamily="34" charset="0"/>
              </a:rPr>
              <a:t>Always follow your child’s interests </a:t>
            </a:r>
          </a:p>
          <a:p>
            <a:pPr eaLnBrk="1" hangingPunct="1">
              <a:lnSpc>
                <a:spcPct val="70000"/>
              </a:lnSpc>
            </a:pPr>
            <a:r>
              <a:rPr lang="en-US" altLang="en-US" dirty="0" smtClean="0">
                <a:solidFill>
                  <a:srgbClr val="000000"/>
                </a:solidFill>
                <a:latin typeface="Franklin Gothic Book" pitchFamily="34" charset="0"/>
              </a:rPr>
              <a:t>Distancing and recall prompts are more difficult for children and may take time/practice for adults to create</a:t>
            </a:r>
          </a:p>
          <a:p>
            <a:pPr eaLnBrk="1" hangingPunct="1">
              <a:lnSpc>
                <a:spcPct val="70000"/>
              </a:lnSpc>
            </a:pPr>
            <a:r>
              <a:rPr lang="en-US" altLang="en-US" dirty="0" smtClean="0">
                <a:solidFill>
                  <a:srgbClr val="000000"/>
                </a:solidFill>
                <a:latin typeface="Franklin Gothic Book" pitchFamily="34" charset="0"/>
              </a:rPr>
              <a:t>Don’t push children with more prompts than they can handle</a:t>
            </a:r>
          </a:p>
          <a:p>
            <a:pPr eaLnBrk="1" hangingPunct="1">
              <a:lnSpc>
                <a:spcPct val="70000"/>
              </a:lnSpc>
            </a:pPr>
            <a:r>
              <a:rPr lang="en-US" altLang="en-US" dirty="0" smtClean="0">
                <a:solidFill>
                  <a:srgbClr val="000000"/>
                </a:solidFill>
                <a:latin typeface="Franklin Gothic Book" pitchFamily="34" charset="0"/>
              </a:rPr>
              <a:t>Dialogic reading is just children and adults having a conversation about a book</a:t>
            </a:r>
          </a:p>
          <a:p>
            <a:pPr marL="0" indent="0" eaLnBrk="1" hangingPunct="1">
              <a:lnSpc>
                <a:spcPct val="70000"/>
              </a:lnSpc>
              <a:buNone/>
            </a:pPr>
            <a:endParaRPr lang="en-US" altLang="en-US" dirty="0" smtClean="0">
              <a:solidFill>
                <a:srgbClr val="000000"/>
              </a:solidFill>
              <a:latin typeface="Franklin Gothic Book" pitchFamily="34" charset="0"/>
            </a:endParaRPr>
          </a:p>
          <a:p>
            <a:pPr eaLnBrk="1" hangingPunct="1">
              <a:lnSpc>
                <a:spcPct val="70000"/>
              </a:lnSpc>
            </a:pPr>
            <a:r>
              <a:rPr lang="en-US" altLang="en-US" sz="2000" dirty="0" smtClean="0">
                <a:ln w="0"/>
                <a:solidFill>
                  <a:schemeClr val="accent1"/>
                </a:solidFill>
                <a:effectLst>
                  <a:outerShdw blurRad="38100" dist="25400" dir="5400000" algn="ctr" rotWithShape="0">
                    <a:srgbClr val="6E747A">
                      <a:alpha val="43000"/>
                    </a:srgbClr>
                  </a:outerShdw>
                </a:effectLst>
                <a:latin typeface="Franklin Gothic Book" pitchFamily="34" charset="0"/>
              </a:rPr>
              <a:t>HAVE FUN!!!</a:t>
            </a:r>
          </a:p>
          <a:p>
            <a:pPr marL="0" indent="0" eaLnBrk="1" hangingPunct="1">
              <a:lnSpc>
                <a:spcPct val="70000"/>
              </a:lnSpc>
            </a:pPr>
            <a:endParaRPr lang="en-US" altLang="en-US" sz="1400" dirty="0" smtClean="0"/>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7372350" cy="342900"/>
          </a:xfrm>
        </p:spPr>
        <p:txBody>
          <a:bodyPr/>
          <a:lstStyle/>
          <a:p>
            <a:pPr algn="ctr"/>
            <a:r>
              <a:rPr lang="en-US" b="1" dirty="0" smtClean="0">
                <a:latin typeface="Franklin Gothic Book" charset="0"/>
                <a:ea typeface="Franklin Gothic Book" charset="0"/>
                <a:cs typeface="Franklin Gothic Book" charset="0"/>
              </a:rPr>
              <a:t>References</a:t>
            </a:r>
            <a:endParaRPr lang="en-US" b="1" dirty="0">
              <a:latin typeface="Franklin Gothic Book" charset="0"/>
              <a:ea typeface="Franklin Gothic Book" charset="0"/>
              <a:cs typeface="Franklin Gothic Book" charset="0"/>
            </a:endParaRPr>
          </a:p>
        </p:txBody>
      </p:sp>
      <p:sp>
        <p:nvSpPr>
          <p:cNvPr id="3" name="Content Placeholder 2"/>
          <p:cNvSpPr>
            <a:spLocks noGrp="1"/>
          </p:cNvSpPr>
          <p:nvPr>
            <p:ph idx="1"/>
          </p:nvPr>
        </p:nvSpPr>
        <p:spPr>
          <a:xfrm>
            <a:off x="628650" y="800100"/>
            <a:ext cx="8286750" cy="3124200"/>
          </a:xfrm>
        </p:spPr>
        <p:txBody>
          <a:bodyPr/>
          <a:lstStyle/>
          <a:p>
            <a:pPr marL="0" indent="0">
              <a:buNone/>
            </a:pPr>
            <a:r>
              <a:rPr lang="en-US" sz="1200" dirty="0"/>
              <a:t>Chow, B. W., &amp; </a:t>
            </a:r>
            <a:r>
              <a:rPr lang="en-US" sz="1200" dirty="0" err="1"/>
              <a:t>Mcbride</a:t>
            </a:r>
            <a:r>
              <a:rPr lang="en-US" sz="1200" dirty="0"/>
              <a:t>-Chang, C. (2003). Promoting Language and Literacy Development through Parent–Child Reading in Hong Kong Preschoolers. </a:t>
            </a:r>
            <a:r>
              <a:rPr lang="en-US" sz="1200" i="1" dirty="0"/>
              <a:t>Early Education &amp; Development,14</a:t>
            </a:r>
            <a:r>
              <a:rPr lang="en-US" sz="1200" dirty="0"/>
              <a:t>(2), 233-248</a:t>
            </a:r>
            <a:r>
              <a:rPr lang="en-US" sz="1200" dirty="0" smtClean="0"/>
              <a:t>.</a:t>
            </a:r>
            <a:endParaRPr lang="en-US" sz="1200" dirty="0"/>
          </a:p>
          <a:p>
            <a:pPr marL="0" indent="0">
              <a:buNone/>
            </a:pPr>
            <a:r>
              <a:rPr lang="en-US" sz="1200" dirty="0"/>
              <a:t>Desjardin, J. L., Doll, E. R., </a:t>
            </a:r>
            <a:r>
              <a:rPr lang="en-US" sz="1200" dirty="0" err="1"/>
              <a:t>Stika</a:t>
            </a:r>
            <a:r>
              <a:rPr lang="en-US" sz="1200" dirty="0"/>
              <a:t>, C. J., Eisenberg, L. S., Johnson, K. J., </a:t>
            </a:r>
            <a:r>
              <a:rPr lang="en-US" sz="1200" dirty="0" err="1"/>
              <a:t>Ganguly</a:t>
            </a:r>
            <a:r>
              <a:rPr lang="en-US" sz="1200" dirty="0"/>
              <a:t>, D. H., . . . Henning, S. C. (2014). Parental Support for Language Development During Joint Book Reading for Young Children With Hearing Loss. </a:t>
            </a:r>
            <a:r>
              <a:rPr lang="en-US" sz="1200" i="1" dirty="0"/>
              <a:t>Communication Disorders Quarterly,35</a:t>
            </a:r>
            <a:r>
              <a:rPr lang="en-US" sz="1200" dirty="0"/>
              <a:t>(3), 167-181</a:t>
            </a:r>
            <a:r>
              <a:rPr lang="en-US" sz="1200" dirty="0" smtClean="0"/>
              <a:t>.</a:t>
            </a:r>
            <a:endParaRPr lang="en-US" sz="1200" dirty="0"/>
          </a:p>
          <a:p>
            <a:pPr marL="0" indent="0">
              <a:buNone/>
            </a:pPr>
            <a:r>
              <a:rPr lang="en-US" sz="1200" dirty="0"/>
              <a:t>Fung, P. (2005). The Impact of a Dialogic Reading Program on Deaf and Hard-of-Hearing Kindergarten and Early Primary School-Aged Students in Hong Kong. </a:t>
            </a:r>
            <a:r>
              <a:rPr lang="en-US" sz="1200" i="1" dirty="0"/>
              <a:t>Journal of Deaf Studies and Deaf Education, 10(</a:t>
            </a:r>
            <a:r>
              <a:rPr lang="en-US" sz="1200" dirty="0"/>
              <a:t>1), 82-95</a:t>
            </a:r>
            <a:r>
              <a:rPr lang="en-US" sz="1200" dirty="0" smtClean="0"/>
              <a:t>.</a:t>
            </a:r>
            <a:endParaRPr lang="en-US" sz="1200" dirty="0"/>
          </a:p>
          <a:p>
            <a:pPr marL="0" indent="0">
              <a:buNone/>
            </a:pPr>
            <a:r>
              <a:rPr lang="en-US" sz="1200" dirty="0" err="1"/>
              <a:t>Lartz</a:t>
            </a:r>
            <a:r>
              <a:rPr lang="en-US" sz="1200" dirty="0"/>
              <a:t>, M. N., &amp; </a:t>
            </a:r>
            <a:r>
              <a:rPr lang="en-US" sz="1200" dirty="0" err="1"/>
              <a:t>Lestina</a:t>
            </a:r>
            <a:r>
              <a:rPr lang="en-US" sz="1200" dirty="0"/>
              <a:t>, L. J. (1995). Strategies Deaf Mothers Use When Reading to Their Young Deaf or Hard of Hearing Children. </a:t>
            </a:r>
            <a:r>
              <a:rPr lang="en-US" sz="1200" i="1" dirty="0"/>
              <a:t>American Annals of the Deaf,</a:t>
            </a:r>
            <a:r>
              <a:rPr lang="en-US" sz="1200" dirty="0"/>
              <a:t> </a:t>
            </a:r>
            <a:r>
              <a:rPr lang="en-US" sz="1200" i="1" dirty="0"/>
              <a:t>140</a:t>
            </a:r>
            <a:r>
              <a:rPr lang="en-US" sz="1200" dirty="0"/>
              <a:t>(4), 358-362. </a:t>
            </a:r>
          </a:p>
          <a:p>
            <a:pPr marL="0" indent="0">
              <a:buNone/>
            </a:pPr>
            <a:r>
              <a:rPr lang="en-US" sz="1200" dirty="0" err="1" smtClean="0"/>
              <a:t>Swanwick</a:t>
            </a:r>
            <a:r>
              <a:rPr lang="en-US" sz="1200" dirty="0"/>
              <a:t>, R., &amp; Watson, L. (2007). Parents Sharing Books With Young Deaf Children in Spoken English and in BSL: The Common and Diverse Features of Different Language Settings. </a:t>
            </a:r>
            <a:r>
              <a:rPr lang="en-US" sz="1200" i="1" dirty="0"/>
              <a:t>Journal of Deaf Studies and Deaf Education,</a:t>
            </a:r>
            <a:r>
              <a:rPr lang="en-US" sz="1200" dirty="0"/>
              <a:t> </a:t>
            </a:r>
            <a:r>
              <a:rPr lang="en-US" sz="1200" i="1" dirty="0"/>
              <a:t>12</a:t>
            </a:r>
            <a:r>
              <a:rPr lang="en-US" sz="1200" dirty="0"/>
              <a:t>(3), 385-405. </a:t>
            </a:r>
          </a:p>
          <a:p>
            <a:pPr marL="0" indent="0">
              <a:buNone/>
            </a:pPr>
            <a:r>
              <a:rPr lang="en-US" sz="1200" dirty="0"/>
              <a:t>Whitehurst, G. J., Falco, F. L., </a:t>
            </a:r>
            <a:r>
              <a:rPr lang="en-US" sz="1200" dirty="0" err="1"/>
              <a:t>Lonigan</a:t>
            </a:r>
            <a:r>
              <a:rPr lang="en-US" sz="1200" dirty="0"/>
              <a:t>, C. J., </a:t>
            </a:r>
            <a:r>
              <a:rPr lang="en-US" sz="1200" dirty="0" err="1"/>
              <a:t>Fischel</a:t>
            </a:r>
            <a:r>
              <a:rPr lang="en-US" sz="1200" dirty="0"/>
              <a:t>, J. E., &amp; Al, E. (1988). Accelerating language development through picture book reading. </a:t>
            </a:r>
            <a:r>
              <a:rPr lang="en-US" sz="1200" i="1" dirty="0"/>
              <a:t>Developmental Psychology,24</a:t>
            </a:r>
            <a:r>
              <a:rPr lang="en-US" sz="1200" dirty="0"/>
              <a:t>(4), 552-559. </a:t>
            </a:r>
          </a:p>
          <a:p>
            <a:pPr marL="0" indent="0">
              <a:buNone/>
            </a:pPr>
            <a:endParaRPr lang="en-US" sz="1200" dirty="0"/>
          </a:p>
        </p:txBody>
      </p:sp>
    </p:spTree>
    <p:extLst>
      <p:ext uri="{BB962C8B-B14F-4D97-AF65-F5344CB8AC3E}">
        <p14:creationId xmlns:p14="http://schemas.microsoft.com/office/powerpoint/2010/main" val="700827185"/>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19100"/>
            <a:ext cx="7372350" cy="495300"/>
          </a:xfrm>
        </p:spPr>
        <p:txBody>
          <a:bodyPr/>
          <a:lstStyle/>
          <a:p>
            <a:r>
              <a:rPr lang="en-US" sz="2800" b="1" dirty="0" smtClean="0">
                <a:ln w="0"/>
                <a:solidFill>
                  <a:schemeClr val="accent1"/>
                </a:solidFill>
                <a:effectLst>
                  <a:outerShdw blurRad="38100" dist="25400" dir="5400000" algn="ctr" rotWithShape="0">
                    <a:srgbClr val="6E747A">
                      <a:alpha val="43000"/>
                    </a:srgbClr>
                  </a:outerShdw>
                </a:effectLst>
              </a:rPr>
              <a:t>Pre-questionnaire Overview</a:t>
            </a:r>
            <a:endParaRPr lang="en-US" sz="2800" b="1" dirty="0">
              <a:ln w="0"/>
              <a:solidFill>
                <a:schemeClr val="accent1"/>
              </a:solidFill>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628650" y="1107092"/>
            <a:ext cx="7372350" cy="381000"/>
          </a:xfrm>
        </p:spPr>
        <p:txBody>
          <a:bodyPr/>
          <a:lstStyle/>
          <a:p>
            <a:pPr marL="0" lvl="0" indent="0">
              <a:buNone/>
            </a:pPr>
            <a:r>
              <a:rPr lang="en-US" sz="2000" dirty="0"/>
              <a:t>Which of the following best describes dialogic reading?</a:t>
            </a:r>
          </a:p>
          <a:p>
            <a:endParaRPr lang="en-US" dirty="0"/>
          </a:p>
        </p:txBody>
      </p:sp>
      <p:sp>
        <p:nvSpPr>
          <p:cNvPr id="4" name="TextBox 3"/>
          <p:cNvSpPr txBox="1"/>
          <p:nvPr/>
        </p:nvSpPr>
        <p:spPr>
          <a:xfrm>
            <a:off x="628650" y="2540976"/>
            <a:ext cx="7239000" cy="307777"/>
          </a:xfrm>
          <a:prstGeom prst="rect">
            <a:avLst/>
          </a:prstGeom>
          <a:noFill/>
        </p:spPr>
        <p:txBody>
          <a:bodyPr wrap="square" rtlCol="0">
            <a:spAutoFit/>
          </a:bodyPr>
          <a:lstStyle/>
          <a:p>
            <a:pPr marL="342900" lvl="0" indent="-342900">
              <a:buFont typeface="+mj-lt"/>
              <a:buAutoNum type="alphaLcPeriod" startAt="3"/>
            </a:pPr>
            <a:r>
              <a:rPr lang="en-US" dirty="0"/>
              <a:t>The child becomes the teller of the story</a:t>
            </a:r>
          </a:p>
        </p:txBody>
      </p:sp>
      <p:sp>
        <p:nvSpPr>
          <p:cNvPr id="5" name="TextBox 4"/>
          <p:cNvSpPr txBox="1"/>
          <p:nvPr/>
        </p:nvSpPr>
        <p:spPr>
          <a:xfrm>
            <a:off x="628650" y="1627960"/>
            <a:ext cx="7086600" cy="307777"/>
          </a:xfrm>
          <a:prstGeom prst="rect">
            <a:avLst/>
          </a:prstGeom>
          <a:noFill/>
        </p:spPr>
        <p:txBody>
          <a:bodyPr wrap="square" rtlCol="0">
            <a:spAutoFit/>
          </a:bodyPr>
          <a:lstStyle/>
          <a:p>
            <a:pPr marL="342900" lvl="0" indent="-342900">
              <a:buFont typeface="+mj-lt"/>
              <a:buAutoNum type="alphaLcPeriod"/>
            </a:pPr>
            <a:r>
              <a:rPr lang="en-US" dirty="0"/>
              <a:t>Parent reads while child is prompted to turn each </a:t>
            </a:r>
            <a:r>
              <a:rPr lang="en-US" dirty="0" smtClean="0"/>
              <a:t>page</a:t>
            </a:r>
          </a:p>
        </p:txBody>
      </p:sp>
      <p:sp>
        <p:nvSpPr>
          <p:cNvPr id="6" name="TextBox 5"/>
          <p:cNvSpPr txBox="1"/>
          <p:nvPr/>
        </p:nvSpPr>
        <p:spPr>
          <a:xfrm>
            <a:off x="628650" y="2061784"/>
            <a:ext cx="7162800" cy="307777"/>
          </a:xfrm>
          <a:prstGeom prst="rect">
            <a:avLst/>
          </a:prstGeom>
          <a:noFill/>
        </p:spPr>
        <p:txBody>
          <a:bodyPr wrap="square" rtlCol="0">
            <a:spAutoFit/>
          </a:bodyPr>
          <a:lstStyle/>
          <a:p>
            <a:pPr marL="342900" lvl="0" indent="-342900">
              <a:buFont typeface="+mj-lt"/>
              <a:buAutoNum type="alphaLcPeriod" startAt="2"/>
            </a:pPr>
            <a:r>
              <a:rPr lang="en-US" dirty="0"/>
              <a:t>The child talks about the book independently while the parent comments</a:t>
            </a:r>
          </a:p>
        </p:txBody>
      </p:sp>
      <p:sp>
        <p:nvSpPr>
          <p:cNvPr id="8" name="TextBox 7"/>
          <p:cNvSpPr txBox="1"/>
          <p:nvPr/>
        </p:nvSpPr>
        <p:spPr>
          <a:xfrm>
            <a:off x="628650" y="3020168"/>
            <a:ext cx="7239000" cy="307777"/>
          </a:xfrm>
          <a:prstGeom prst="rect">
            <a:avLst/>
          </a:prstGeom>
          <a:noFill/>
        </p:spPr>
        <p:txBody>
          <a:bodyPr wrap="square" rtlCol="0">
            <a:spAutoFit/>
          </a:bodyPr>
          <a:lstStyle/>
          <a:p>
            <a:pPr marL="342900" lvl="0" indent="-342900">
              <a:buFont typeface="+mj-lt"/>
              <a:buAutoNum type="alphaLcPeriod" startAt="4"/>
            </a:pPr>
            <a:r>
              <a:rPr lang="en-US" dirty="0"/>
              <a:t>The child chooses the books and new books are used if child’s attention fades</a:t>
            </a:r>
          </a:p>
        </p:txBody>
      </p:sp>
    </p:spTree>
    <p:extLst>
      <p:ext uri="{BB962C8B-B14F-4D97-AF65-F5344CB8AC3E}">
        <p14:creationId xmlns:p14="http://schemas.microsoft.com/office/powerpoint/2010/main" val="551590633"/>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4">
                                            <p:txEl>
                                              <p:pRg st="0" end="0"/>
                                            </p:txEl>
                                          </p:spTgt>
                                        </p:tgtEl>
                                        <p:attrNameLst>
                                          <p:attrName>style.color</p:attrName>
                                        </p:attrNameLst>
                                      </p:cBhvr>
                                      <p:to>
                                        <p:clrVal>
                                          <a:srgbClr val="12C604"/>
                                        </p:clrVal>
                                      </p:to>
                                    </p:set>
                                    <p:set>
                                      <p:cBhvr>
                                        <p:cTn id="7" dur="500" fill="hold"/>
                                        <p:tgtEl>
                                          <p:spTgt spid="4">
                                            <p:txEl>
                                              <p:pRg st="0" end="0"/>
                                            </p:txEl>
                                          </p:spTgt>
                                        </p:tgtEl>
                                        <p:attrNameLst>
                                          <p:attrName>fillcolor</p:attrName>
                                        </p:attrNameLst>
                                      </p:cBhvr>
                                      <p:to>
                                        <p:clrVal>
                                          <a:srgbClr val="12C604"/>
                                        </p:clrVal>
                                      </p:to>
                                    </p:set>
                                    <p:set>
                                      <p:cBhvr>
                                        <p:cTn id="8" dur="500" fill="hold"/>
                                        <p:tgtEl>
                                          <p:spTgt spid="4">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90660" y="464601"/>
            <a:ext cx="6858000" cy="801056"/>
          </a:xfrm>
        </p:spPr>
        <p:txBody>
          <a:bodyPr/>
          <a:lstStyle/>
          <a:p>
            <a:pPr marL="0" lvl="0" indent="0">
              <a:buNone/>
            </a:pPr>
            <a:r>
              <a:rPr lang="en-US" sz="2000" dirty="0"/>
              <a:t>Which of the following is an example of child within the emergent literacy</a:t>
            </a:r>
            <a:r>
              <a:rPr lang="en-US" sz="2000" b="1" dirty="0"/>
              <a:t> </a:t>
            </a:r>
            <a:r>
              <a:rPr lang="en-US" sz="2000" dirty="0"/>
              <a:t>stage of reading development?</a:t>
            </a:r>
          </a:p>
        </p:txBody>
      </p:sp>
      <p:sp>
        <p:nvSpPr>
          <p:cNvPr id="4" name="TextBox 3"/>
          <p:cNvSpPr txBox="1"/>
          <p:nvPr/>
        </p:nvSpPr>
        <p:spPr>
          <a:xfrm>
            <a:off x="774561" y="1458038"/>
            <a:ext cx="6477000" cy="307777"/>
          </a:xfrm>
          <a:prstGeom prst="rect">
            <a:avLst/>
          </a:prstGeom>
          <a:noFill/>
        </p:spPr>
        <p:txBody>
          <a:bodyPr wrap="square" rtlCol="0">
            <a:spAutoFit/>
          </a:bodyPr>
          <a:lstStyle/>
          <a:p>
            <a:pPr marL="342900" indent="-342900">
              <a:buFont typeface="+mj-lt"/>
              <a:buAutoNum type="alphaLcPeriod"/>
            </a:pPr>
            <a:r>
              <a:rPr lang="en-US" dirty="0"/>
              <a:t>The child is just learning to read but requires maximal support while </a:t>
            </a:r>
            <a:r>
              <a:rPr lang="en-US" dirty="0" smtClean="0"/>
              <a:t>reading</a:t>
            </a:r>
            <a:endParaRPr lang="en-US" dirty="0"/>
          </a:p>
        </p:txBody>
      </p:sp>
      <p:sp>
        <p:nvSpPr>
          <p:cNvPr id="6" name="TextBox 5"/>
          <p:cNvSpPr txBox="1"/>
          <p:nvPr/>
        </p:nvSpPr>
        <p:spPr>
          <a:xfrm>
            <a:off x="751800" y="2037747"/>
            <a:ext cx="7172999" cy="307777"/>
          </a:xfrm>
          <a:prstGeom prst="rect">
            <a:avLst/>
          </a:prstGeom>
          <a:noFill/>
        </p:spPr>
        <p:txBody>
          <a:bodyPr wrap="square" rtlCol="0">
            <a:spAutoFit/>
          </a:bodyPr>
          <a:lstStyle/>
          <a:p>
            <a:pPr marL="342900" lvl="0" indent="-342900">
              <a:buFont typeface="+mj-lt"/>
              <a:buAutoNum type="alphaLcPeriod" startAt="2"/>
            </a:pPr>
            <a:r>
              <a:rPr lang="en-US" dirty="0"/>
              <a:t>The child knows the letters of the alphabet and is “pretending” to read </a:t>
            </a:r>
            <a:r>
              <a:rPr lang="en-US" dirty="0" smtClean="0"/>
              <a:t>books</a:t>
            </a:r>
            <a:endParaRPr lang="en-US" dirty="0"/>
          </a:p>
        </p:txBody>
      </p:sp>
      <p:sp>
        <p:nvSpPr>
          <p:cNvPr id="7" name="TextBox 6"/>
          <p:cNvSpPr txBox="1"/>
          <p:nvPr/>
        </p:nvSpPr>
        <p:spPr>
          <a:xfrm>
            <a:off x="756959" y="2573750"/>
            <a:ext cx="6546985" cy="307777"/>
          </a:xfrm>
          <a:prstGeom prst="rect">
            <a:avLst/>
          </a:prstGeom>
          <a:noFill/>
        </p:spPr>
        <p:txBody>
          <a:bodyPr wrap="none" rtlCol="0">
            <a:spAutoFit/>
          </a:bodyPr>
          <a:lstStyle/>
          <a:p>
            <a:pPr marL="342900" indent="-342900">
              <a:buFont typeface="+mj-lt"/>
              <a:buAutoNum type="alphaLcPeriod" startAt="3"/>
            </a:pPr>
            <a:r>
              <a:rPr lang="en-US" dirty="0"/>
              <a:t>The child is sounding words out and has difficulty decoding unfamiliar </a:t>
            </a:r>
            <a:r>
              <a:rPr lang="en-US" dirty="0" smtClean="0"/>
              <a:t>words</a:t>
            </a:r>
            <a:endParaRPr lang="en-US" dirty="0"/>
          </a:p>
        </p:txBody>
      </p:sp>
      <p:sp>
        <p:nvSpPr>
          <p:cNvPr id="8" name="TextBox 7"/>
          <p:cNvSpPr txBox="1"/>
          <p:nvPr/>
        </p:nvSpPr>
        <p:spPr>
          <a:xfrm>
            <a:off x="751801" y="3096970"/>
            <a:ext cx="6205894" cy="307777"/>
          </a:xfrm>
          <a:prstGeom prst="rect">
            <a:avLst/>
          </a:prstGeom>
          <a:noFill/>
        </p:spPr>
        <p:txBody>
          <a:bodyPr wrap="square" rtlCol="0">
            <a:spAutoFit/>
          </a:bodyPr>
          <a:lstStyle/>
          <a:p>
            <a:pPr marL="342900" indent="-342900">
              <a:buFont typeface="+mj-lt"/>
              <a:buAutoNum type="alphaLcPeriod" startAt="4"/>
            </a:pPr>
            <a:r>
              <a:rPr lang="en-US" dirty="0"/>
              <a:t>The child is reading and comprehending beginner books </a:t>
            </a:r>
          </a:p>
        </p:txBody>
      </p:sp>
    </p:spTree>
    <p:extLst>
      <p:ext uri="{BB962C8B-B14F-4D97-AF65-F5344CB8AC3E}">
        <p14:creationId xmlns:p14="http://schemas.microsoft.com/office/powerpoint/2010/main" val="194983913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500" fill="hold"/>
                                        <p:tgtEl>
                                          <p:spTgt spid="6"/>
                                        </p:tgtEl>
                                        <p:attrNameLst>
                                          <p:attrName>style.color</p:attrName>
                                        </p:attrNameLst>
                                      </p:cBhvr>
                                      <p:to>
                                        <p:clrVal>
                                          <a:srgbClr val="45C71B"/>
                                        </p:clrVal>
                                      </p:to>
                                    </p:set>
                                    <p:set>
                                      <p:cBhvr>
                                        <p:cTn id="7" dur="500" fill="hold"/>
                                        <p:tgtEl>
                                          <p:spTgt spid="6"/>
                                        </p:tgtEl>
                                        <p:attrNameLst>
                                          <p:attrName>fillcolor</p:attrName>
                                        </p:attrNameLst>
                                      </p:cBhvr>
                                      <p:to>
                                        <p:clrVal>
                                          <a:srgbClr val="45C71B"/>
                                        </p:clrVal>
                                      </p:to>
                                    </p:set>
                                    <p:set>
                                      <p:cBhvr>
                                        <p:cTn id="8" dur="500" fill="hold"/>
                                        <p:tgtEl>
                                          <p:spTgt spid="6"/>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27720"/>
            <a:ext cx="6858000" cy="533400"/>
          </a:xfrm>
        </p:spPr>
        <p:txBody>
          <a:bodyPr/>
          <a:lstStyle/>
          <a:p>
            <a:pPr marL="0" lvl="0" indent="0">
              <a:buNone/>
            </a:pPr>
            <a:r>
              <a:rPr lang="en-US" sz="2000" dirty="0"/>
              <a:t>Identify a language-rich question to ask your child during shared book reading</a:t>
            </a:r>
            <a:r>
              <a:rPr lang="en-US" sz="2000" dirty="0" smtClean="0"/>
              <a:t>:</a:t>
            </a:r>
            <a:endParaRPr lang="en-US" sz="2000" dirty="0"/>
          </a:p>
        </p:txBody>
      </p:sp>
      <p:sp>
        <p:nvSpPr>
          <p:cNvPr id="4" name="TextBox 3"/>
          <p:cNvSpPr txBox="1"/>
          <p:nvPr/>
        </p:nvSpPr>
        <p:spPr>
          <a:xfrm>
            <a:off x="633531" y="1316903"/>
            <a:ext cx="6400800" cy="523220"/>
          </a:xfrm>
          <a:prstGeom prst="rect">
            <a:avLst/>
          </a:prstGeom>
          <a:noFill/>
        </p:spPr>
        <p:txBody>
          <a:bodyPr wrap="square" rtlCol="0">
            <a:spAutoFit/>
          </a:bodyPr>
          <a:lstStyle/>
          <a:p>
            <a:pPr marL="342900" lvl="0" indent="-342900">
              <a:buFont typeface="+mj-lt"/>
              <a:buAutoNum type="alphaLcPeriod"/>
            </a:pPr>
            <a:r>
              <a:rPr lang="en-US" dirty="0"/>
              <a:t>“Do you think he feels sad</a:t>
            </a:r>
            <a:r>
              <a:rPr lang="en-US" dirty="0" smtClean="0"/>
              <a:t>?”</a:t>
            </a:r>
          </a:p>
          <a:p>
            <a:pPr marL="342900" lvl="0" indent="-342900">
              <a:buFont typeface="+mj-lt"/>
              <a:buAutoNum type="alphaLcPeriod"/>
            </a:pPr>
            <a:endParaRPr lang="en-US" dirty="0"/>
          </a:p>
        </p:txBody>
      </p:sp>
      <p:sp>
        <p:nvSpPr>
          <p:cNvPr id="6" name="TextBox 5"/>
          <p:cNvSpPr txBox="1"/>
          <p:nvPr/>
        </p:nvSpPr>
        <p:spPr>
          <a:xfrm>
            <a:off x="641718" y="1850699"/>
            <a:ext cx="2616422" cy="523220"/>
          </a:xfrm>
          <a:prstGeom prst="rect">
            <a:avLst/>
          </a:prstGeom>
          <a:noFill/>
        </p:spPr>
        <p:txBody>
          <a:bodyPr wrap="none" rtlCol="0">
            <a:spAutoFit/>
          </a:bodyPr>
          <a:lstStyle/>
          <a:p>
            <a:pPr marL="342900" lvl="0" indent="-342900">
              <a:buFont typeface="+mj-lt"/>
              <a:buAutoNum type="alphaLcPeriod" startAt="2"/>
            </a:pPr>
            <a:r>
              <a:rPr lang="en-US" dirty="0"/>
              <a:t>“What’s the name of this?”</a:t>
            </a:r>
          </a:p>
          <a:p>
            <a:endParaRPr lang="en-US" dirty="0"/>
          </a:p>
        </p:txBody>
      </p:sp>
      <p:sp>
        <p:nvSpPr>
          <p:cNvPr id="7" name="TextBox 6"/>
          <p:cNvSpPr txBox="1"/>
          <p:nvPr/>
        </p:nvSpPr>
        <p:spPr>
          <a:xfrm>
            <a:off x="641718" y="2907715"/>
            <a:ext cx="3023585" cy="307777"/>
          </a:xfrm>
          <a:prstGeom prst="rect">
            <a:avLst/>
          </a:prstGeom>
          <a:noFill/>
        </p:spPr>
        <p:txBody>
          <a:bodyPr wrap="none" rtlCol="0">
            <a:spAutoFit/>
          </a:bodyPr>
          <a:lstStyle/>
          <a:p>
            <a:pPr marL="342900" lvl="0" indent="-342900">
              <a:buFont typeface="+mj-lt"/>
              <a:buAutoNum type="alphaLcPeriod" startAt="4"/>
            </a:pPr>
            <a:r>
              <a:rPr lang="en-US" dirty="0"/>
              <a:t>“Can you show me the giraffe?”</a:t>
            </a:r>
          </a:p>
        </p:txBody>
      </p:sp>
      <p:sp>
        <p:nvSpPr>
          <p:cNvPr id="9" name="TextBox 8"/>
          <p:cNvSpPr txBox="1"/>
          <p:nvPr/>
        </p:nvSpPr>
        <p:spPr>
          <a:xfrm>
            <a:off x="641718" y="2373919"/>
            <a:ext cx="3664786" cy="523220"/>
          </a:xfrm>
          <a:prstGeom prst="rect">
            <a:avLst/>
          </a:prstGeom>
          <a:noFill/>
        </p:spPr>
        <p:txBody>
          <a:bodyPr wrap="none" rtlCol="0">
            <a:spAutoFit/>
          </a:bodyPr>
          <a:lstStyle/>
          <a:p>
            <a:pPr marL="342900" lvl="0" indent="-342900">
              <a:buFont typeface="+mj-lt"/>
              <a:buAutoNum type="alphaLcPeriod" startAt="3"/>
            </a:pPr>
            <a:r>
              <a:rPr lang="en-US" dirty="0"/>
              <a:t>“Does she like to play with her friends?”</a:t>
            </a:r>
          </a:p>
          <a:p>
            <a:endParaRPr lang="en-US" dirty="0"/>
          </a:p>
        </p:txBody>
      </p:sp>
      <p:sp>
        <p:nvSpPr>
          <p:cNvPr id="5" name="Rectangle 4"/>
          <p:cNvSpPr/>
          <p:nvPr/>
        </p:nvSpPr>
        <p:spPr>
          <a:xfrm rot="20371676">
            <a:off x="5669158" y="1375078"/>
            <a:ext cx="1318273" cy="523220"/>
          </a:xfrm>
          <a:prstGeom prst="rect">
            <a:avLst/>
          </a:prstGeom>
          <a:noFill/>
        </p:spPr>
        <p:txBody>
          <a:bodyPr wrap="square" lIns="91440" tIns="45720" rIns="91440" bIns="45720">
            <a:spAutoFit/>
          </a:bodyPr>
          <a:lstStyle/>
          <a:p>
            <a:pPr algn="ctr"/>
            <a:r>
              <a:rPr lang="en-US" sz="2800" b="0" cap="none" spc="0" dirty="0" smtClean="0">
                <a:ln w="0"/>
                <a:solidFill>
                  <a:schemeClr val="accent1"/>
                </a:solidFill>
                <a:effectLst>
                  <a:outerShdw blurRad="38100" dist="25400" dir="5400000" algn="ctr" rotWithShape="0">
                    <a:srgbClr val="6E747A">
                      <a:alpha val="43000"/>
                    </a:srgbClr>
                  </a:outerShdw>
                </a:effectLst>
              </a:rPr>
              <a:t>WHY?</a:t>
            </a:r>
            <a:endParaRPr lang="en-US" sz="2800" b="0" cap="none" spc="0" dirty="0">
              <a:ln w="0"/>
              <a:solidFill>
                <a:schemeClr val="accent1"/>
              </a:solidFill>
              <a:effectLst>
                <a:outerShdw blurRad="38100" dist="25400" dir="5400000" algn="ctr" rotWithShape="0">
                  <a:srgbClr val="6E747A">
                    <a:alpha val="43000"/>
                  </a:srgbClr>
                </a:outerShdw>
              </a:effectLst>
            </a:endParaRPr>
          </a:p>
        </p:txBody>
      </p:sp>
      <p:sp>
        <p:nvSpPr>
          <p:cNvPr id="2" name="TextBox 1"/>
          <p:cNvSpPr txBox="1"/>
          <p:nvPr/>
        </p:nvSpPr>
        <p:spPr>
          <a:xfrm>
            <a:off x="5334000" y="2053837"/>
            <a:ext cx="2514600" cy="1169551"/>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a:ln w="0"/>
                <a:solidFill>
                  <a:schemeClr val="tx1"/>
                </a:solidFill>
                <a:effectLst>
                  <a:outerShdw blurRad="38100" dist="19050" dir="2700000" algn="tl" rotWithShape="0">
                    <a:schemeClr val="dk1">
                      <a:alpha val="40000"/>
                    </a:schemeClr>
                  </a:outerShdw>
                </a:effectLst>
              </a:rPr>
              <a:t>Yes and no questions do not encourage novel speech, and pointing questions do not stimulate children’s use of </a:t>
            </a:r>
            <a:r>
              <a:rPr lang="en-US" dirty="0" smtClean="0">
                <a:ln w="0"/>
                <a:solidFill>
                  <a:schemeClr val="tx1"/>
                </a:solidFill>
                <a:effectLst>
                  <a:outerShdw blurRad="38100" dist="19050" dir="2700000" algn="tl" rotWithShape="0">
                    <a:schemeClr val="dk1">
                      <a:alpha val="40000"/>
                    </a:schemeClr>
                  </a:outerShdw>
                </a:effectLst>
              </a:rPr>
              <a:t>language</a:t>
            </a:r>
            <a:r>
              <a:rPr lang="en-US" dirty="0">
                <a:ln w="0"/>
                <a:solidFill>
                  <a:schemeClr val="tx1"/>
                </a:solidFill>
                <a:effectLst>
                  <a:outerShdw blurRad="38100" dist="19050" dir="2700000" algn="tl" rotWithShape="0">
                    <a:schemeClr val="dk1">
                      <a:alpha val="40000"/>
                    </a:schemeClr>
                  </a:outerShdw>
                </a:effectLst>
              </a:rPr>
              <a:t> </a:t>
            </a:r>
            <a:r>
              <a:rPr lang="en-US" sz="900" dirty="0" smtClean="0">
                <a:ln w="0"/>
                <a:solidFill>
                  <a:schemeClr val="tx1"/>
                </a:solidFill>
                <a:effectLst>
                  <a:outerShdw blurRad="38100" dist="19050" dir="2700000" algn="tl" rotWithShape="0">
                    <a:schemeClr val="dk1">
                      <a:alpha val="40000"/>
                    </a:schemeClr>
                  </a:outerShdw>
                </a:effectLst>
              </a:rPr>
              <a:t>(Hargrave &amp; </a:t>
            </a:r>
            <a:r>
              <a:rPr lang="en-US" sz="900" dirty="0" err="1" smtClean="0">
                <a:ln w="0"/>
                <a:solidFill>
                  <a:schemeClr val="tx1"/>
                </a:solidFill>
                <a:effectLst>
                  <a:outerShdw blurRad="38100" dist="19050" dir="2700000" algn="tl" rotWithShape="0">
                    <a:schemeClr val="dk1">
                      <a:alpha val="40000"/>
                    </a:schemeClr>
                  </a:outerShdw>
                </a:effectLst>
              </a:rPr>
              <a:t>Senechal</a:t>
            </a:r>
            <a:r>
              <a:rPr lang="en-US" sz="900" dirty="0" smtClean="0">
                <a:ln w="0"/>
                <a:solidFill>
                  <a:schemeClr val="tx1"/>
                </a:solidFill>
                <a:effectLst>
                  <a:outerShdw blurRad="38100" dist="19050" dir="2700000" algn="tl" rotWithShape="0">
                    <a:schemeClr val="dk1">
                      <a:alpha val="40000"/>
                    </a:schemeClr>
                  </a:outerShdw>
                </a:effectLst>
              </a:rPr>
              <a:t>, 2000)</a:t>
            </a:r>
            <a:endParaRPr lang="en-US" sz="90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41362654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nodeType="clickEffect">
                                  <p:stCondLst>
                                    <p:cond delay="0"/>
                                  </p:stCondLst>
                                  <p:iterate type="lt">
                                    <p:tmPct val="4000"/>
                                  </p:iterate>
                                  <p:childTnLst>
                                    <p:set>
                                      <p:cBhvr override="childStyle">
                                        <p:cTn id="6" dur="500" fill="hold"/>
                                        <p:tgtEl>
                                          <p:spTgt spid="6">
                                            <p:txEl>
                                              <p:pRg st="0" end="0"/>
                                            </p:txEl>
                                          </p:spTgt>
                                        </p:tgtEl>
                                        <p:attrNameLst>
                                          <p:attrName>style.color</p:attrName>
                                        </p:attrNameLst>
                                      </p:cBhvr>
                                      <p:to>
                                        <p:clrVal>
                                          <a:srgbClr val="12C604"/>
                                        </p:clrVal>
                                      </p:to>
                                    </p:set>
                                    <p:set>
                                      <p:cBhvr>
                                        <p:cTn id="7" dur="500" fill="hold"/>
                                        <p:tgtEl>
                                          <p:spTgt spid="6">
                                            <p:txEl>
                                              <p:pRg st="0" end="0"/>
                                            </p:txEl>
                                          </p:spTgt>
                                        </p:tgtEl>
                                        <p:attrNameLst>
                                          <p:attrName>fillcolor</p:attrName>
                                        </p:attrNameLst>
                                      </p:cBhvr>
                                      <p:to>
                                        <p:clrVal>
                                          <a:srgbClr val="12C604"/>
                                        </p:clrVal>
                                      </p:to>
                                    </p:set>
                                    <p:set>
                                      <p:cBhvr>
                                        <p:cTn id="8" dur="500" fill="hold"/>
                                        <p:tgtEl>
                                          <p:spTgt spid="6">
                                            <p:txEl>
                                              <p:pRg st="0" end="0"/>
                                            </p:txEl>
                                          </p:spTgt>
                                        </p:tgtEl>
                                        <p:attrNameLst>
                                          <p:attrName>fill.type</p:attrName>
                                        </p:attrNameLst>
                                      </p:cBhvr>
                                      <p:to>
                                        <p:strVal val="solid"/>
                                      </p:to>
                                    </p:set>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circle(in)">
                                      <p:cBhvr>
                                        <p:cTn id="13" dur="20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circle(in)">
                                      <p:cBhvr>
                                        <p:cTn id="18"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533400" y="1257300"/>
            <a:ext cx="8229600" cy="1630362"/>
          </a:xfrm>
          <a:prstGeom prst="rect">
            <a:avLst/>
          </a:prstGeom>
          <a:ln/>
          <a:extLst/>
        </p:spPr>
        <p:style>
          <a:lnRef idx="2">
            <a:schemeClr val="accent1"/>
          </a:lnRef>
          <a:fillRef idx="1">
            <a:schemeClr val="lt1"/>
          </a:fillRef>
          <a:effectRef idx="0">
            <a:schemeClr val="accent1"/>
          </a:effectRef>
          <a:fontRef idx="minor">
            <a:schemeClr val="dk1"/>
          </a:fontRef>
        </p:style>
        <p:txBody>
          <a:bodyPr vert="horz" wrap="square" lIns="71323" tIns="35662" rIns="71323" bIns="35662" numCol="1" anchor="b" anchorCtr="0" compatLnSpc="1">
            <a:prstTxWarp prst="textNoShape">
              <a:avLst/>
            </a:prstTxWarp>
            <a:scene3d>
              <a:camera prst="orthographicFront"/>
              <a:lightRig rig="harsh" dir="t"/>
            </a:scene3d>
            <a:sp3d extrusionH="57150" prstMaterial="matte">
              <a:bevelT w="63500" h="12700" prst="angle"/>
              <a:contourClr>
                <a:schemeClr val="bg1">
                  <a:lumMod val="65000"/>
                </a:schemeClr>
              </a:contourClr>
            </a:sp3d>
          </a:bodyPr>
          <a:lstStyle>
            <a:lvl1pPr algn="l" defTabSz="712788" rtl="0" eaLnBrk="0" fontAlgn="base" hangingPunct="0">
              <a:lnSpc>
                <a:spcPct val="90000"/>
              </a:lnSpc>
              <a:spcBef>
                <a:spcPct val="0"/>
              </a:spcBef>
              <a:spcAft>
                <a:spcPct val="0"/>
              </a:spcAft>
              <a:defRPr sz="2500" kern="1200">
                <a:solidFill>
                  <a:schemeClr val="tx1"/>
                </a:solidFill>
                <a:latin typeface="+mj-lt"/>
                <a:ea typeface="MS PGothic" panose="020B0600070205080204" pitchFamily="34" charset="-128"/>
                <a:cs typeface="+mj-cs"/>
              </a:defRPr>
            </a:lvl1pPr>
            <a:lvl2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2pPr>
            <a:lvl3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3pPr>
            <a:lvl4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4pPr>
            <a:lvl5pPr algn="l" defTabSz="712788" rtl="0" eaLnBrk="0" fontAlgn="base" hangingPunct="0">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5pPr>
            <a:lvl6pPr marL="4572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6pPr>
            <a:lvl7pPr marL="9144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7pPr>
            <a:lvl8pPr marL="13716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8pPr>
            <a:lvl9pPr marL="1828800" algn="l" defTabSz="712788" rtl="0" fontAlgn="base">
              <a:lnSpc>
                <a:spcPct val="90000"/>
              </a:lnSpc>
              <a:spcBef>
                <a:spcPct val="0"/>
              </a:spcBef>
              <a:spcAft>
                <a:spcPct val="0"/>
              </a:spcAft>
              <a:defRPr sz="2500">
                <a:solidFill>
                  <a:schemeClr val="tx1"/>
                </a:solidFill>
                <a:latin typeface="Times New Roman" panose="02020603050405020304" pitchFamily="18" charset="0"/>
                <a:ea typeface="MS PGothic" panose="020B0600070205080204" pitchFamily="34" charset="-128"/>
              </a:defRPr>
            </a:lvl9pPr>
          </a:lstStyle>
          <a:p>
            <a:pPr>
              <a:defRPr/>
            </a:pPr>
            <a:r>
              <a:rPr lang="en-US" sz="3600" b="1" dirty="0" smtClean="0">
                <a:ln/>
                <a:solidFill>
                  <a:srgbClr val="002060"/>
                </a:solidFill>
                <a:latin typeface="Segoe Print" charset="0"/>
                <a:ea typeface="Segoe Print" charset="0"/>
                <a:cs typeface="Segoe Print" charset="0"/>
              </a:rPr>
              <a:t>"Children are made readers on the laps of their parents.”</a:t>
            </a:r>
            <a:r>
              <a:rPr lang="en-US" b="1" dirty="0" smtClean="0">
                <a:ln/>
                <a:solidFill>
                  <a:srgbClr val="002060"/>
                </a:solidFill>
              </a:rPr>
              <a:t/>
            </a:r>
            <a:br>
              <a:rPr lang="en-US" b="1" dirty="0" smtClean="0">
                <a:ln/>
                <a:solidFill>
                  <a:srgbClr val="002060"/>
                </a:solidFill>
              </a:rPr>
            </a:br>
            <a:r>
              <a:rPr lang="en-US" sz="2800" b="1" dirty="0" smtClean="0">
                <a:ln/>
                <a:solidFill>
                  <a:srgbClr val="002060"/>
                </a:solidFill>
              </a:rPr>
              <a:t>					</a:t>
            </a:r>
            <a:r>
              <a:rPr lang="en-US" b="1" dirty="0" smtClean="0">
                <a:ln/>
                <a:solidFill>
                  <a:srgbClr val="002060"/>
                </a:solidFill>
              </a:rPr>
              <a:t>			-</a:t>
            </a:r>
            <a:r>
              <a:rPr lang="en-US" sz="1600" b="1" i="1" dirty="0" smtClean="0">
                <a:ln/>
                <a:solidFill>
                  <a:srgbClr val="002060"/>
                </a:solidFill>
              </a:rPr>
              <a:t>Emilie Buchwald</a:t>
            </a:r>
            <a:endParaRPr lang="en-US" sz="1600" b="1" i="1" dirty="0">
              <a:ln/>
              <a:solidFill>
                <a:srgbClr val="002060"/>
              </a:solidFill>
            </a:endParaRPr>
          </a:p>
        </p:txBody>
      </p:sp>
    </p:spTree>
    <p:extLst>
      <p:ext uri="{BB962C8B-B14F-4D97-AF65-F5344CB8AC3E}">
        <p14:creationId xmlns:p14="http://schemas.microsoft.com/office/powerpoint/2010/main" val="872586438"/>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8650" y="647700"/>
            <a:ext cx="6343650" cy="1041400"/>
          </a:xfrm>
        </p:spPr>
        <p:txBody>
          <a:bodyPr>
            <a:normAutofit/>
          </a:bodyPr>
          <a:lstStyle/>
          <a:p>
            <a:r>
              <a:rPr lang="en-US" sz="4000" b="1" dirty="0" smtClean="0">
                <a:ln w="0"/>
                <a:solidFill>
                  <a:schemeClr val="accent1"/>
                </a:solidFill>
                <a:effectLst>
                  <a:outerShdw blurRad="38100" dist="25400" dir="5400000" algn="ctr" rotWithShape="0">
                    <a:srgbClr val="6E747A">
                      <a:alpha val="43000"/>
                    </a:srgbClr>
                  </a:outerShdw>
                </a:effectLst>
              </a:rPr>
              <a:t>Emergent Literacy</a:t>
            </a:r>
            <a:endParaRPr lang="en-US" sz="4000" b="1" dirty="0">
              <a:ln w="0"/>
              <a:solidFill>
                <a:schemeClr val="accent1"/>
              </a:solidFill>
              <a:effectLst>
                <a:outerShdw blurRad="38100" dist="25400" dir="5400000" algn="ctr" rotWithShape="0">
                  <a:srgbClr val="6E747A">
                    <a:alpha val="43000"/>
                  </a:srgbClr>
                </a:outerShdw>
              </a:effectLst>
            </a:endParaRPr>
          </a:p>
        </p:txBody>
      </p:sp>
      <p:sp>
        <p:nvSpPr>
          <p:cNvPr id="5" name="Subtitle 2"/>
          <p:cNvSpPr txBox="1">
            <a:spLocks/>
          </p:cNvSpPr>
          <p:nvPr/>
        </p:nvSpPr>
        <p:spPr bwMode="auto">
          <a:xfrm>
            <a:off x="628650" y="2019300"/>
            <a:ext cx="5057775" cy="871537"/>
          </a:xfrm>
          <a:prstGeom prst="rect">
            <a:avLst/>
          </a:prstGeom>
          <a:solidFill>
            <a:schemeClr val="accent5">
              <a:lumMod val="20000"/>
              <a:lumOff val="80000"/>
            </a:schemeClr>
          </a:solidFill>
          <a:ln w="38100">
            <a:solidFill>
              <a:srgbClr val="002060"/>
            </a:solidFill>
          </a:ln>
          <a:extLst/>
        </p:spPr>
        <p:txBody>
          <a:bodyPr vert="horz" wrap="square" lIns="71323" tIns="35662" rIns="71323" bIns="35662" numCol="1" rtlCol="0" anchor="t" anchorCtr="0" compatLnSpc="1">
            <a:prstTxWarp prst="textNoShape">
              <a:avLst/>
            </a:prstTxWarp>
            <a:normAutofit/>
          </a:bodyPr>
          <a:lstStyle>
            <a:lvl1pPr marL="0" indent="0" algn="l" defTabSz="712788" rtl="0" eaLnBrk="0" fontAlgn="base" hangingPunct="0">
              <a:lnSpc>
                <a:spcPct val="90000"/>
              </a:lnSpc>
              <a:spcBef>
                <a:spcPts val="936"/>
              </a:spcBef>
              <a:spcAft>
                <a:spcPct val="0"/>
              </a:spcAft>
              <a:buFont typeface="Arial" charset="0"/>
              <a:buNone/>
              <a:defRPr sz="1900" kern="1200">
                <a:solidFill>
                  <a:schemeClr val="tx1"/>
                </a:solidFill>
                <a:latin typeface="+mj-lt"/>
                <a:ea typeface="MS PGothic" panose="020B0600070205080204" pitchFamily="34" charset="-128"/>
                <a:cs typeface="+mn-cs"/>
              </a:defRPr>
            </a:lvl1pPr>
            <a:lvl2pPr marL="356616" indent="0" algn="ctr" defTabSz="712788" rtl="0" eaLnBrk="0" fontAlgn="base" hangingPunct="0">
              <a:lnSpc>
                <a:spcPct val="90000"/>
              </a:lnSpc>
              <a:spcBef>
                <a:spcPts val="938"/>
              </a:spcBef>
              <a:spcAft>
                <a:spcPct val="0"/>
              </a:spcAft>
              <a:buFont typeface="Arial" charset="0"/>
              <a:buNone/>
              <a:defRPr sz="1600" kern="1200">
                <a:solidFill>
                  <a:schemeClr val="tx1"/>
                </a:solidFill>
                <a:latin typeface="+mn-lt"/>
                <a:ea typeface="MS PGothic" panose="020B0600070205080204" pitchFamily="34" charset="-128"/>
                <a:cs typeface="+mn-cs"/>
              </a:defRPr>
            </a:lvl2pPr>
            <a:lvl3pPr marL="713232" indent="0" algn="ctr" defTabSz="712788" rtl="0" eaLnBrk="0" fontAlgn="base" hangingPunct="0">
              <a:lnSpc>
                <a:spcPct val="90000"/>
              </a:lnSpc>
              <a:spcBef>
                <a:spcPts val="463"/>
              </a:spcBef>
              <a:spcAft>
                <a:spcPct val="0"/>
              </a:spcAft>
              <a:buFont typeface="Arial" charset="0"/>
              <a:buNone/>
              <a:defRPr sz="1400" kern="1200">
                <a:solidFill>
                  <a:schemeClr val="tx1"/>
                </a:solidFill>
                <a:latin typeface="+mn-lt"/>
                <a:ea typeface="MS PGothic" panose="020B0600070205080204" pitchFamily="34" charset="-128"/>
                <a:cs typeface="+mn-cs"/>
              </a:defRPr>
            </a:lvl3pPr>
            <a:lvl4pPr marL="1069848"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4pPr>
            <a:lvl5pPr marL="1426464" indent="0" algn="ctr" defTabSz="712788" rtl="0" eaLnBrk="0" fontAlgn="base" hangingPunct="0">
              <a:lnSpc>
                <a:spcPct val="90000"/>
              </a:lnSpc>
              <a:spcBef>
                <a:spcPts val="463"/>
              </a:spcBef>
              <a:spcAft>
                <a:spcPct val="0"/>
              </a:spcAft>
              <a:buFont typeface="Arial" charset="0"/>
              <a:buNone/>
              <a:defRPr sz="1200" kern="1200">
                <a:solidFill>
                  <a:schemeClr val="tx1"/>
                </a:solidFill>
                <a:latin typeface="+mn-lt"/>
                <a:ea typeface="MS PGothic" panose="020B0600070205080204" pitchFamily="34" charset="-128"/>
                <a:cs typeface="+mn-cs"/>
              </a:defRPr>
            </a:lvl5pPr>
            <a:lvl6pPr marL="1783080"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6pPr>
            <a:lvl7pPr marL="2139696"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7pPr>
            <a:lvl8pPr marL="2496312"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8pPr>
            <a:lvl9pPr marL="2852928" indent="0" algn="ctr" defTabSz="713232" rtl="0" eaLnBrk="1" latinLnBrk="0" hangingPunct="1">
              <a:lnSpc>
                <a:spcPct val="90000"/>
              </a:lnSpc>
              <a:spcBef>
                <a:spcPts val="468"/>
              </a:spcBef>
              <a:buFont typeface="Arial" panose="020B0604020202020204" pitchFamily="34" charset="0"/>
              <a:buNone/>
              <a:defRPr sz="1200" kern="1200">
                <a:solidFill>
                  <a:schemeClr val="tx1"/>
                </a:solidFill>
                <a:latin typeface="+mn-lt"/>
                <a:ea typeface="+mn-ea"/>
                <a:cs typeface="+mn-cs"/>
              </a:defRPr>
            </a:lvl9pPr>
          </a:lstStyle>
          <a:p>
            <a:r>
              <a:rPr lang="en-US" sz="2400" dirty="0" smtClean="0"/>
              <a:t>What </a:t>
            </a:r>
            <a:r>
              <a:rPr lang="en-US" sz="2400" dirty="0"/>
              <a:t>skills </a:t>
            </a:r>
            <a:r>
              <a:rPr lang="en-US" sz="2400" dirty="0" smtClean="0"/>
              <a:t>are children </a:t>
            </a:r>
            <a:r>
              <a:rPr lang="en-US" sz="2400" dirty="0"/>
              <a:t>developing during this stage?</a:t>
            </a:r>
          </a:p>
        </p:txBody>
      </p:sp>
    </p:spTree>
    <p:extLst>
      <p:ext uri="{BB962C8B-B14F-4D97-AF65-F5344CB8AC3E}">
        <p14:creationId xmlns:p14="http://schemas.microsoft.com/office/powerpoint/2010/main" val="1377702637"/>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1998" y="419100"/>
            <a:ext cx="6858000" cy="342900"/>
          </a:xfrm>
        </p:spPr>
        <p:txBody>
          <a:bodyPr/>
          <a:lstStyle/>
          <a:p>
            <a:pPr marL="0" indent="0">
              <a:buNone/>
            </a:pPr>
            <a:r>
              <a:rPr lang="en-US" altLang="en-US" sz="2800" dirty="0">
                <a:latin typeface="Georgia" charset="0"/>
              </a:rPr>
              <a:t>What do you think of when you think of emergent literacy</a:t>
            </a:r>
            <a:r>
              <a:rPr lang="en-US" altLang="en-US" sz="2800" dirty="0" smtClean="0">
                <a:latin typeface="Georgia" charset="0"/>
              </a:rPr>
              <a:t>?</a:t>
            </a:r>
            <a:endParaRPr lang="en-US" altLang="en-US" sz="2800" dirty="0">
              <a:latin typeface="Georgia" charset="0"/>
            </a:endParaRPr>
          </a:p>
        </p:txBody>
      </p:sp>
    </p:spTree>
    <p:extLst>
      <p:ext uri="{BB962C8B-B14F-4D97-AF65-F5344CB8AC3E}">
        <p14:creationId xmlns:p14="http://schemas.microsoft.com/office/powerpoint/2010/main" val="879538105"/>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52600" y="342900"/>
            <a:ext cx="4971309" cy="4112811"/>
          </a:xfrm>
        </p:spPr>
      </p:pic>
    </p:spTree>
    <p:extLst>
      <p:ext uri="{BB962C8B-B14F-4D97-AF65-F5344CB8AC3E}">
        <p14:creationId xmlns:p14="http://schemas.microsoft.com/office/powerpoint/2010/main" val="179950342"/>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hildren Friends 16x9">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6" id="{CDF1CE40-D12A-4BBA-8E29-FD301E3A737A}" vid="{E44D8D76-07A2-4151-9426-1A858C999D66}"/>
    </a:ext>
  </a:extLst>
</a:theme>
</file>

<file path=ppt/theme/theme2.xml><?xml version="1.0" encoding="utf-8"?>
<a:theme xmlns:a="http://schemas.openxmlformats.org/drawingml/2006/main" name="Office Them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hildrenFriends">
      <a:dk1>
        <a:srgbClr val="404040"/>
      </a:dk1>
      <a:lt1>
        <a:sysClr val="window" lastClr="FFFFFF"/>
      </a:lt1>
      <a:dk2>
        <a:srgbClr val="000000"/>
      </a:dk2>
      <a:lt2>
        <a:srgbClr val="EAEAEA"/>
      </a:lt2>
      <a:accent1>
        <a:srgbClr val="A63121"/>
      </a:accent1>
      <a:accent2>
        <a:srgbClr val="318DCB"/>
      </a:accent2>
      <a:accent3>
        <a:srgbClr val="F28330"/>
      </a:accent3>
      <a:accent4>
        <a:srgbClr val="50B852"/>
      </a:accent4>
      <a:accent5>
        <a:srgbClr val="EEAD1D"/>
      </a:accent5>
      <a:accent6>
        <a:srgbClr val="A68555"/>
      </a:accent6>
      <a:hlink>
        <a:srgbClr val="F28330"/>
      </a:hlink>
      <a:folHlink>
        <a:srgbClr val="969696"/>
      </a:folHlink>
    </a:clrScheme>
    <a:fontScheme name="Times New Roman-Arial">
      <a:maj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72FCA15-EC8A-4681-A53E-126A5B76469B}">
  <ds:schemaRefs>
    <ds:schemaRef ds:uri="http://schemas.microsoft.com/office/2006/documentManagement/types"/>
    <ds:schemaRef ds:uri="http://schemas.microsoft.com/office/2006/metadata/properties"/>
    <ds:schemaRef ds:uri="http://purl.org/dc/dcmitype/"/>
    <ds:schemaRef ds:uri="http://purl.org/dc/elements/1.1/"/>
    <ds:schemaRef ds:uri="http://www.w3.org/XML/1998/namespace"/>
    <ds:schemaRef ds:uri="http://purl.org/dc/terms/"/>
    <ds:schemaRef ds:uri="http://schemas.microsoft.com/office/infopath/2007/PartnerControls"/>
    <ds:schemaRef ds:uri="http://schemas.openxmlformats.org/package/2006/metadata/core-properties"/>
  </ds:schemaRefs>
</ds:datastoreItem>
</file>

<file path=customXml/itemProps2.xml><?xml version="1.0" encoding="utf-8"?>
<ds:datastoreItem xmlns:ds="http://schemas.openxmlformats.org/officeDocument/2006/customXml" ds:itemID="{8920201C-A8DD-4CC4-91AD-21A90B9FEDB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Parcel</Template>
  <TotalTime>0</TotalTime>
  <Words>3734</Words>
  <Application>Microsoft Office PowerPoint</Application>
  <PresentationFormat>On-screen Show (16:10)</PresentationFormat>
  <Paragraphs>237</Paragraphs>
  <Slides>27</Slides>
  <Notes>25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MS PGothic</vt:lpstr>
      <vt:lpstr>Al Bayan Plain</vt:lpstr>
      <vt:lpstr>Arial</vt:lpstr>
      <vt:lpstr>Franklin Gothic Book</vt:lpstr>
      <vt:lpstr>Franklin Gothic Medium</vt:lpstr>
      <vt:lpstr>Georgia</vt:lpstr>
      <vt:lpstr>Segoe Print</vt:lpstr>
      <vt:lpstr>Times New Roman</vt:lpstr>
      <vt:lpstr>Wingdings</vt:lpstr>
      <vt:lpstr>Children Friends 16x9</vt:lpstr>
      <vt:lpstr>PowerPoint Presentation</vt:lpstr>
      <vt:lpstr>Let’s take a few minutes to take the pre-questionnaire!</vt:lpstr>
      <vt:lpstr>Pre-questionnaire Overview</vt:lpstr>
      <vt:lpstr>PowerPoint Presentation</vt:lpstr>
      <vt:lpstr>PowerPoint Presentation</vt:lpstr>
      <vt:lpstr>PowerPoint Presentation</vt:lpstr>
      <vt:lpstr>Emergent Literacy</vt:lpstr>
      <vt:lpstr>PowerPoint Presentation</vt:lpstr>
      <vt:lpstr>PowerPoint Presentation</vt:lpstr>
      <vt:lpstr>What is Emergent Literacy?</vt:lpstr>
      <vt:lpstr>Emergent Literacy</vt:lpstr>
      <vt:lpstr>“Reading” environmental print</vt:lpstr>
      <vt:lpstr>Print Knowledge </vt:lpstr>
      <vt:lpstr>Letter Knowledge</vt:lpstr>
      <vt:lpstr>PowerPoint Presentation</vt:lpstr>
      <vt:lpstr>Dialogic Reading</vt:lpstr>
      <vt:lpstr>What is Dialogic Reading?</vt:lpstr>
      <vt:lpstr>Watch Dialogic Reading</vt:lpstr>
      <vt:lpstr>What does the research say?</vt:lpstr>
      <vt:lpstr>How do we prompt children? Whitehurst et al. (1988) </vt:lpstr>
      <vt:lpstr>PowerPoint Presentation</vt:lpstr>
      <vt:lpstr>Considerations when reading to deaf and hard of hearing children</vt:lpstr>
      <vt:lpstr>Sign Placement Strategy &amp; Eye Contact</vt:lpstr>
      <vt:lpstr>Accommodations</vt:lpstr>
      <vt:lpstr>Let’s practice preparing a book for dialogic reading!</vt:lpstr>
      <vt:lpstr>Things to Remember</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Dialogic Reading</dc:title>
  <dc:creator/>
  <cp:lastModifiedBy/>
  <cp:revision>3</cp:revision>
  <dcterms:created xsi:type="dcterms:W3CDTF">2013-07-31T14:55:39Z</dcterms:created>
  <dcterms:modified xsi:type="dcterms:W3CDTF">2020-05-11T19:08:19Z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ies>
</file>