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28"/>
  </p:notesMasterIdLst>
  <p:handoutMasterIdLst>
    <p:handoutMasterId r:id="rId29"/>
  </p:handoutMasterIdLst>
  <p:sldIdLst>
    <p:sldId id="286" r:id="rId4"/>
    <p:sldId id="304" r:id="rId5"/>
    <p:sldId id="276" r:id="rId6"/>
    <p:sldId id="288" r:id="rId7"/>
    <p:sldId id="277" r:id="rId8"/>
    <p:sldId id="301" r:id="rId9"/>
    <p:sldId id="272" r:id="rId10"/>
    <p:sldId id="273" r:id="rId11"/>
    <p:sldId id="302" r:id="rId12"/>
    <p:sldId id="300" r:id="rId13"/>
    <p:sldId id="289" r:id="rId14"/>
    <p:sldId id="280" r:id="rId15"/>
    <p:sldId id="306" r:id="rId16"/>
    <p:sldId id="307" r:id="rId17"/>
    <p:sldId id="298" r:id="rId18"/>
    <p:sldId id="303" r:id="rId19"/>
    <p:sldId id="290" r:id="rId20"/>
    <p:sldId id="291" r:id="rId21"/>
    <p:sldId id="294" r:id="rId22"/>
    <p:sldId id="295" r:id="rId23"/>
    <p:sldId id="296" r:id="rId24"/>
    <p:sldId id="292" r:id="rId25"/>
    <p:sldId id="299" r:id="rId26"/>
    <p:sldId id="293" r:id="rId27"/>
  </p:sldIdLst>
  <p:sldSz cx="9144000" cy="5715000" type="screen16x10"/>
  <p:notesSz cx="6858000" cy="9144000"/>
  <p:defaultTextStyle>
    <a:defPPr>
      <a:defRPr lang="en-US"/>
    </a:defPPr>
    <a:lvl1pPr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355600" indent="101600"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712788" indent="2016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068388" indent="3032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425575" indent="403225"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5854"/>
    <p:restoredTop sz="73342" autoAdjust="0"/>
  </p:normalViewPr>
  <p:slideViewPr>
    <p:cSldViewPr>
      <p:cViewPr varScale="1">
        <p:scale>
          <a:sx n="77" d="100"/>
          <a:sy n="77" d="100"/>
        </p:scale>
        <p:origin x="2069" y="53"/>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7826F4BF-2664-4858-A666-F4FBBBC175B8}" type="datetimeFigureOut">
              <a:rPr lang="en-US" altLang="en-US"/>
              <a:pPr>
                <a:defRPr/>
              </a:pPr>
              <a:t>5/11/2020</a:t>
            </a:fld>
            <a:endParaRPr lang="en-US" altLang="en-US"/>
          </a:p>
        </p:txBody>
      </p:sp>
      <p:sp>
        <p:nvSpPr>
          <p:cNvPr id="4" name="Footer Placeholder 3"/>
          <p:cNvSpPr>
            <a:spLocks noGrp="1"/>
          </p:cNvSpPr>
          <p:nvPr>
            <p:ph type="ftr" sz="quarter" idx="2"/>
          </p:nvPr>
        </p:nvSpPr>
        <p:spPr>
          <a:xfrm>
            <a:off x="0" y="8684685"/>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5010" y="8684685"/>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E4D5207-059D-4AAB-A300-B1132D24A288}" type="slidenum">
              <a:rPr lang="en-US" altLang="en-US"/>
              <a:pPr/>
              <a:t>‹#›</a:t>
            </a:fld>
            <a:endParaRPr lang="en-US" altLang="en-US"/>
          </a:p>
        </p:txBody>
      </p:sp>
    </p:spTree>
    <p:extLst>
      <p:ext uri="{BB962C8B-B14F-4D97-AF65-F5344CB8AC3E}">
        <p14:creationId xmlns:p14="http://schemas.microsoft.com/office/powerpoint/2010/main" val="3431160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9317"/>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5010" y="0"/>
            <a:ext cx="2971800" cy="459317"/>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C4776D83-6FFA-41CD-B75C-B1D2ACE090BB}" type="datetimeFigureOut">
              <a:rPr lang="en-US" altLang="en-US"/>
              <a:pPr>
                <a:defRPr/>
              </a:pPr>
              <a:t>5/11/2020</a:t>
            </a:fld>
            <a:endParaRPr lang="en-US" altLang="en-US"/>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2"/>
            <a:ext cx="5486400" cy="3600449"/>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4685"/>
            <a:ext cx="2971800" cy="459316"/>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5010" y="8684685"/>
            <a:ext cx="2971800" cy="459316"/>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9065AD8-3539-4488-BA58-EDA197F59773}" type="slidenum">
              <a:rPr lang="en-US" altLang="en-US"/>
              <a:pPr/>
              <a:t>‹#›</a:t>
            </a:fld>
            <a:endParaRPr lang="en-US" altLang="en-US"/>
          </a:p>
        </p:txBody>
      </p:sp>
    </p:spTree>
    <p:extLst>
      <p:ext uri="{BB962C8B-B14F-4D97-AF65-F5344CB8AC3E}">
        <p14:creationId xmlns:p14="http://schemas.microsoft.com/office/powerpoint/2010/main" val="4025760314"/>
      </p:ext>
    </p:extLst>
  </p:cSld>
  <p:clrMap bg1="lt1" tx1="dk1" bg2="lt2" tx2="dk2" accent1="accent1" accent2="accent2" accent3="accent3" accent4="accent4" accent5="accent5" accent6="accent6" hlink="hlink" folHlink="folHlink"/>
  <p:notesStyle>
    <a:lvl1pPr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1pPr>
    <a:lvl2pPr marL="355600"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7127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683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425575"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about books and if they</a:t>
            </a:r>
            <a:r>
              <a:rPr lang="en-US" baseline="0" dirty="0" smtClean="0"/>
              <a:t> read any of the books with their kids or implemented a strategy learned from last week?</a:t>
            </a:r>
          </a:p>
          <a:p>
            <a:endParaRPr lang="en-US" baseline="0" dirty="0" smtClean="0"/>
          </a:p>
          <a:p>
            <a:r>
              <a:rPr lang="en-US" baseline="0" dirty="0" smtClean="0"/>
              <a:t>Last week we talked about question prompts to ask your child while reading and this week, we are going to talk more about how to effectively provide feedback and respond to your child based on their responses.</a:t>
            </a:r>
          </a:p>
          <a:p>
            <a:r>
              <a:rPr lang="en-US" baseline="0" dirty="0" smtClean="0"/>
              <a:t>We are also going to talk about ways to teach new vocabulary to kids, specifically ways to adapt the teaching to kids with hearing loss, during shared book reading.</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a:t>
            </a:fld>
            <a:endParaRPr lang="en-US" altLang="en-US"/>
          </a:p>
        </p:txBody>
      </p:sp>
    </p:spTree>
    <p:extLst>
      <p:ext uri="{BB962C8B-B14F-4D97-AF65-F5344CB8AC3E}">
        <p14:creationId xmlns:p14="http://schemas.microsoft.com/office/powerpoint/2010/main" val="2795344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brainstorm</a:t>
            </a:r>
            <a:r>
              <a:rPr lang="en-US" baseline="0" dirty="0" smtClean="0"/>
              <a:t> ways feedback was provided within this video (ask to take out paper and pen or making mental notes): pay special attention to times when the mother uses these techniques and any times when she could have used these techniques but did not.</a:t>
            </a:r>
          </a:p>
          <a:p>
            <a:endParaRPr lang="en-US" baseline="0" dirty="0" smtClean="0"/>
          </a:p>
          <a:p>
            <a:r>
              <a:rPr lang="en-US" dirty="0" smtClean="0"/>
              <a:t>Recast (repeating back the error in corrected form - this is what we have been talking about)</a:t>
            </a:r>
          </a:p>
          <a:p>
            <a:r>
              <a:rPr lang="en-US" dirty="0" smtClean="0"/>
              <a:t>Expansion (expanding upon the child’s response by adding information to it)</a:t>
            </a:r>
          </a:p>
          <a:p>
            <a:endParaRPr lang="en-US" dirty="0" smtClean="0"/>
          </a:p>
          <a:p>
            <a:r>
              <a:rPr lang="en-US" dirty="0" smtClean="0"/>
              <a:t>Examples: “You’re right!</a:t>
            </a:r>
            <a:r>
              <a:rPr lang="en-US" baseline="0" dirty="0" smtClean="0"/>
              <a:t> The next page says ‘Let’s get to work!’” So they are off to work and getting on their different machines</a:t>
            </a:r>
          </a:p>
          <a:p>
            <a:r>
              <a:rPr lang="en-US" baseline="0" dirty="0" smtClean="0"/>
              <a:t>“You’re right, they are going to build a new building. I can’t wait to see what it’s going to look like”</a:t>
            </a:r>
          </a:p>
          <a:p>
            <a:r>
              <a:rPr lang="en-US" baseline="0" dirty="0" smtClean="0"/>
              <a:t>“The driver is going to knock over the tree.”</a:t>
            </a:r>
          </a:p>
          <a:p>
            <a:r>
              <a:rPr lang="en-US" baseline="0" dirty="0" smtClean="0"/>
              <a:t>“You’re right they are using 2 jackhammers, like the man down the street. He did that on his driveway and it was very loud”</a:t>
            </a:r>
          </a:p>
          <a:p>
            <a:r>
              <a:rPr lang="en-US" baseline="0" dirty="0" smtClean="0"/>
              <a:t>Child: “dig a hole” Parent: “yes you’re right. They are digging a hole. They are scooping up”</a:t>
            </a:r>
          </a:p>
          <a:p>
            <a:r>
              <a:rPr lang="en-US" baseline="0" dirty="0" smtClean="0"/>
              <a:t>Child: “They are pushing it” Parent: ”You’re right. They are going to have to use their muscles to push it”</a:t>
            </a:r>
          </a:p>
          <a:p>
            <a:r>
              <a:rPr lang="en-US" baseline="0" dirty="0" smtClean="0"/>
              <a:t>Child: “They </a:t>
            </a:r>
            <a:r>
              <a:rPr lang="en-US" baseline="0" dirty="0" err="1" smtClean="0"/>
              <a:t>builded</a:t>
            </a:r>
            <a:r>
              <a:rPr lang="en-US" baseline="0" dirty="0" smtClean="0"/>
              <a:t> the house” Parent: this would have been an opportunity to model the grammatically correct past tense “built”</a:t>
            </a:r>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10</a:t>
            </a:fld>
            <a:endParaRPr lang="en-US" altLang="en-US"/>
          </a:p>
        </p:txBody>
      </p:sp>
    </p:spTree>
    <p:extLst>
      <p:ext uri="{BB962C8B-B14F-4D97-AF65-F5344CB8AC3E}">
        <p14:creationId xmlns:p14="http://schemas.microsoft.com/office/powerpoint/2010/main" val="1768306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initial exposure to vocab within a highly supported</a:t>
            </a:r>
            <a:r>
              <a:rPr lang="en-US" baseline="0" dirty="0" smtClean="0"/>
              <a:t> environment like shared book reading is a very important way for the child to learn new words</a:t>
            </a:r>
          </a:p>
          <a:p>
            <a:endParaRPr lang="en-US" baseline="0" dirty="0" smtClean="0"/>
          </a:p>
          <a:p>
            <a:r>
              <a:rPr lang="en-US" baseline="0" dirty="0" smtClean="0"/>
              <a:t>Especially for kids with hearing loss, repetition of vocab and extra models and exposure to new words and signs is going to lead to a better chance of them learning and using those words.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11</a:t>
            </a:fld>
            <a:endParaRPr lang="en-US" altLang="en-US"/>
          </a:p>
        </p:txBody>
      </p:sp>
    </p:spTree>
    <p:extLst>
      <p:ext uri="{BB962C8B-B14F-4D97-AF65-F5344CB8AC3E}">
        <p14:creationId xmlns:p14="http://schemas.microsoft.com/office/powerpoint/2010/main" val="660288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Fung, 2005: </a:t>
            </a:r>
            <a:r>
              <a:rPr lang="en-US" sz="900" kern="1200" dirty="0" smtClean="0">
                <a:solidFill>
                  <a:schemeClr val="tx1"/>
                </a:solidFill>
                <a:effectLst/>
                <a:latin typeface="+mn-lt"/>
                <a:ea typeface="MS PGothic" panose="020B0600070205080204" pitchFamily="34" charset="-128"/>
                <a:cs typeface="+mn-cs"/>
              </a:rPr>
              <a:t>The present study investigated the effects of a special interactive dialogic reading method developed by Whitehurst et al. (1988) on deaf and hard-of-hearing children in Hong Kong. Twenty-eight deaf and hard-of-hearing children in kindergarten, first, or second grade were pretested on a receptive vocabulary test (evaluating how</a:t>
            </a:r>
            <a:r>
              <a:rPr lang="en-US" sz="900" kern="1200" baseline="0" dirty="0" smtClean="0">
                <a:solidFill>
                  <a:schemeClr val="tx1"/>
                </a:solidFill>
                <a:effectLst/>
                <a:latin typeface="+mn-lt"/>
                <a:ea typeface="MS PGothic" panose="020B0600070205080204" pitchFamily="34" charset="-128"/>
                <a:cs typeface="+mn-cs"/>
              </a:rPr>
              <a:t> many vocabulary words they could understand)</a:t>
            </a:r>
            <a:r>
              <a:rPr lang="en-US" sz="900" kern="1200" dirty="0" smtClean="0">
                <a:solidFill>
                  <a:schemeClr val="tx1"/>
                </a:solidFill>
                <a:effectLst/>
                <a:latin typeface="+mn-lt"/>
                <a:ea typeface="MS PGothic" panose="020B0600070205080204" pitchFamily="34" charset="-128"/>
                <a:cs typeface="+mn-cs"/>
              </a:rPr>
              <a:t> and assigned to either</a:t>
            </a:r>
            <a:r>
              <a:rPr lang="en-US" sz="900" kern="1200" baseline="0" dirty="0" smtClean="0">
                <a:solidFill>
                  <a:schemeClr val="tx1"/>
                </a:solidFill>
                <a:effectLst/>
                <a:latin typeface="+mn-lt"/>
                <a:ea typeface="MS PGothic" panose="020B0600070205080204" pitchFamily="34" charset="-128"/>
                <a:cs typeface="+mn-cs"/>
              </a:rPr>
              <a:t> </a:t>
            </a:r>
            <a:r>
              <a:rPr lang="en-US" sz="900" kern="1200" dirty="0" smtClean="0">
                <a:solidFill>
                  <a:schemeClr val="tx1"/>
                </a:solidFill>
                <a:effectLst/>
                <a:latin typeface="+mn-lt"/>
                <a:ea typeface="MS PGothic" panose="020B0600070205080204" pitchFamily="34" charset="-128"/>
                <a:cs typeface="+mn-cs"/>
              </a:rPr>
              <a:t>one of three conditions, dialogic reading, typical reading, and control (to make sure improvements</a:t>
            </a:r>
            <a:r>
              <a:rPr lang="en-US" sz="900" kern="1200" baseline="0" dirty="0" smtClean="0">
                <a:solidFill>
                  <a:schemeClr val="tx1"/>
                </a:solidFill>
                <a:effectLst/>
                <a:latin typeface="+mn-lt"/>
                <a:ea typeface="MS PGothic" panose="020B0600070205080204" pitchFamily="34" charset="-128"/>
                <a:cs typeface="+mn-cs"/>
              </a:rPr>
              <a:t> were not just due to normal growth and development)</a:t>
            </a:r>
            <a:r>
              <a:rPr lang="en-US" sz="900" kern="1200" dirty="0" smtClean="0">
                <a:solidFill>
                  <a:schemeClr val="tx1"/>
                </a:solidFill>
                <a:effectLst/>
                <a:latin typeface="+mn-lt"/>
                <a:ea typeface="MS PGothic" panose="020B0600070205080204" pitchFamily="34" charset="-128"/>
                <a:cs typeface="+mn-cs"/>
              </a:rPr>
              <a:t>, with age and degree of hearing loss matched. After an 8-week intervention, the children were re-tested. The dialogic reading group had a significantly greater improvement in receptive vocabulary scores than did the other two groups. Parent- child interactions of high quality and the use of pictorial materials are likely the key successful factors in the program. </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kern="1200" dirty="0" smtClean="0">
              <a:solidFill>
                <a:schemeClr val="tx1"/>
              </a:solidFill>
              <a:effectLst/>
              <a:latin typeface="+mn-lt"/>
              <a:ea typeface="MS PGothic" panose="020B0600070205080204" pitchFamily="34" charset="-128"/>
              <a:cs typeface="+mn-cs"/>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kern="1200" dirty="0" smtClean="0">
                <a:solidFill>
                  <a:schemeClr val="tx1"/>
                </a:solidFill>
                <a:effectLst/>
                <a:latin typeface="+mn-lt"/>
                <a:ea typeface="MS PGothic" panose="020B0600070205080204" pitchFamily="34" charset="-128"/>
                <a:cs typeface="+mn-cs"/>
              </a:rPr>
              <a:t>Expressive language: the way children use language, story related vocab (vocab within</a:t>
            </a:r>
            <a:r>
              <a:rPr lang="en-US" sz="900" kern="1200" baseline="0" dirty="0" smtClean="0">
                <a:solidFill>
                  <a:schemeClr val="tx1"/>
                </a:solidFill>
                <a:effectLst/>
                <a:latin typeface="+mn-lt"/>
                <a:ea typeface="MS PGothic" panose="020B0600070205080204" pitchFamily="34" charset="-128"/>
                <a:cs typeface="+mn-cs"/>
              </a:rPr>
              <a:t> the book), story comprehension (their understanding what happened in the story)</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kern="1200" baseline="0" dirty="0" smtClean="0">
              <a:solidFill>
                <a:schemeClr val="tx1"/>
              </a:solidFill>
              <a:effectLst/>
              <a:latin typeface="+mn-lt"/>
              <a:ea typeface="MS PGothic" panose="020B0600070205080204" pitchFamily="34" charset="-128"/>
              <a:cs typeface="+mn-cs"/>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kern="1200" baseline="0" dirty="0" smtClean="0">
                <a:solidFill>
                  <a:schemeClr val="tx1"/>
                </a:solidFill>
                <a:effectLst/>
                <a:latin typeface="+mn-lt"/>
                <a:ea typeface="MS PGothic" panose="020B0600070205080204" pitchFamily="34" charset="-128"/>
                <a:cs typeface="+mn-cs"/>
              </a:rPr>
              <a:t>-It is important to always try to follow the child's lead but if possible, re-reading books or focusing on 1 or 2 books specifically over the course of a few days has been shown to lead to positive effects on language growth</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kern="1200" baseline="0" dirty="0" smtClean="0">
              <a:solidFill>
                <a:schemeClr val="tx1"/>
              </a:solidFill>
              <a:effectLst/>
              <a:latin typeface="+mn-lt"/>
              <a:ea typeface="MS PGothic" panose="020B0600070205080204" pitchFamily="34" charset="-128"/>
              <a:cs typeface="+mn-cs"/>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12</a:t>
            </a:fld>
            <a:endParaRPr lang="en-US" altLang="en-US"/>
          </a:p>
        </p:txBody>
      </p:sp>
    </p:spTree>
    <p:extLst>
      <p:ext uri="{BB962C8B-B14F-4D97-AF65-F5344CB8AC3E}">
        <p14:creationId xmlns:p14="http://schemas.microsoft.com/office/powerpoint/2010/main" val="7872812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DHH</a:t>
            </a:r>
            <a:r>
              <a:rPr lang="en-US" baseline="0" dirty="0" smtClean="0"/>
              <a:t> children are at risk for developing literacy skills later than typically hearing peers, these children often begin school with smaller "meaning vocabularies"</a:t>
            </a:r>
          </a:p>
          <a:p>
            <a:endParaRPr lang="en-US" dirty="0" smtClean="0"/>
          </a:p>
          <a:p>
            <a:r>
              <a:rPr lang="en-US" dirty="0" smtClean="0"/>
              <a:t>Meaning vocabularies:</a:t>
            </a:r>
            <a:r>
              <a:rPr lang="en-US" baseline="0" dirty="0" smtClean="0"/>
              <a:t> strongly related to how well children understand what they read</a:t>
            </a:r>
          </a:p>
          <a:p>
            <a:endParaRPr lang="en-US" baseline="0" dirty="0" smtClean="0"/>
          </a:p>
          <a:p>
            <a:r>
              <a:rPr lang="en-US" baseline="0" dirty="0" smtClean="0"/>
              <a:t>I underlined the word "incidentally" because it stresses the need for explicit instruction of vocab within books for kids with hearing loss - they need more direct instruction related to vocabulary learning</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13</a:t>
            </a:fld>
            <a:endParaRPr lang="en-US" altLang="en-US"/>
          </a:p>
        </p:txBody>
      </p:sp>
    </p:spTree>
    <p:extLst>
      <p:ext uri="{BB962C8B-B14F-4D97-AF65-F5344CB8AC3E}">
        <p14:creationId xmlns:p14="http://schemas.microsoft.com/office/powerpoint/2010/main" val="10614295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of explicit way of teaching vocab: "this is a cat. a cat is an animal.</a:t>
            </a:r>
            <a:r>
              <a:rPr lang="en-US" baseline="0" dirty="0" smtClean="0"/>
              <a:t> it meows. Can you say cat?"</a:t>
            </a:r>
          </a:p>
          <a:p>
            <a:r>
              <a:rPr lang="en-US" baseline="0" dirty="0" smtClean="0"/>
              <a:t>Implicit: more indirect, repeatedly bringing up the word "cat" in conversation about the book</a:t>
            </a:r>
            <a:endParaRPr lang="en-US" dirty="0" smtClean="0"/>
          </a:p>
          <a:p>
            <a:endParaRPr lang="en-US" dirty="0" smtClean="0"/>
          </a:p>
          <a:p>
            <a:r>
              <a:rPr lang="en-US" dirty="0" smtClean="0"/>
              <a:t>Prior to reading, the target vocabulary was introduced to 4 year olds by showing them props and asking “What is this?” and “What do you call this?” The correct label was provided if the children could not generate the word. Story book reading</a:t>
            </a:r>
            <a:r>
              <a:rPr lang="en-US" baseline="0" dirty="0" smtClean="0"/>
              <a:t> using props, asking child to label props again. Teachers engaged children in cooking, arts and crafts or science activities and intentionally used the target vocab multiple times in these contexts.</a:t>
            </a:r>
          </a:p>
          <a:p>
            <a:endParaRPr lang="en-US" baseline="0" dirty="0" smtClean="0"/>
          </a:p>
          <a:p>
            <a:r>
              <a:rPr lang="en-US" baseline="0" dirty="0" smtClean="0"/>
              <a:t>For a young child, these other contexts might be at the high chair, in bed, sitting on the couch, playing on the floor with toys - using these "props" within the different contexts in naturalistic ways is very helpful for the child to generalize and learn. Provides them with multiple opportunities.</a:t>
            </a:r>
          </a:p>
          <a:p>
            <a:endParaRPr lang="en-US" baseline="0" dirty="0" smtClean="0"/>
          </a:p>
          <a:p>
            <a:r>
              <a:rPr lang="en-US" baseline="0" dirty="0" smtClean="0"/>
              <a:t>At end of 15 week experimental intervention, the children in the treatment group learned more book related vocabulary and scored better on exp./rec. standardized tests.</a:t>
            </a:r>
          </a:p>
          <a:p>
            <a:endParaRPr lang="en-US" baseline="0" dirty="0" smtClean="0"/>
          </a:p>
          <a:p>
            <a:r>
              <a:rPr lang="en-US" baseline="0" dirty="0" smtClean="0"/>
              <a:t>This same concept can be modified to any age or skill level your child is at since research shows us that the framework of this is effective - can modify it for your child's language level.</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14</a:t>
            </a:fld>
            <a:endParaRPr lang="en-US" altLang="en-US"/>
          </a:p>
        </p:txBody>
      </p:sp>
    </p:spTree>
    <p:extLst>
      <p:ext uri="{BB962C8B-B14F-4D97-AF65-F5344CB8AC3E}">
        <p14:creationId xmlns:p14="http://schemas.microsoft.com/office/powerpoint/2010/main" val="21447882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Linguistic mapping: caregivers to put into words the presumed meaning of their child’s nonverbal communication attempts </a:t>
            </a:r>
          </a:p>
          <a:p>
            <a:endParaRPr lang="en-US" dirty="0" smtClean="0"/>
          </a:p>
          <a:p>
            <a:r>
              <a:rPr lang="en-US" dirty="0" smtClean="0"/>
              <a:t>I know I'm jumping</a:t>
            </a:r>
            <a:r>
              <a:rPr lang="en-US" baseline="0" dirty="0" smtClean="0"/>
              <a:t> around a little in terms of age and skill level but I hope that you are starting to get an idea of how to simplify tasks or make tasks more difficult to suit where your child's development and language skills are. </a:t>
            </a:r>
          </a:p>
          <a:p>
            <a:endParaRPr lang="en-US" dirty="0" smtClean="0"/>
          </a:p>
          <a:p>
            <a:r>
              <a:rPr lang="en-US" dirty="0" smtClean="0"/>
              <a:t>These gesture might be attempts at </a:t>
            </a:r>
            <a:r>
              <a:rPr lang="en-US" dirty="0" smtClean="0"/>
              <a:t>signing</a:t>
            </a:r>
          </a:p>
          <a:p>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15</a:t>
            </a:fld>
            <a:endParaRPr lang="en-US" altLang="en-US"/>
          </a:p>
        </p:txBody>
      </p:sp>
    </p:spTree>
    <p:extLst>
      <p:ext uri="{BB962C8B-B14F-4D97-AF65-F5344CB8AC3E}">
        <p14:creationId xmlns:p14="http://schemas.microsoft.com/office/powerpoint/2010/main" val="6194434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Like we have talked about- WH- prompts are a great way to facilitate vocabulary growth and use these questions</a:t>
            </a:r>
            <a:r>
              <a:rPr lang="en-US" baseline="0" dirty="0" smtClean="0"/>
              <a:t> to stimulate conversation about the pictures.</a:t>
            </a:r>
          </a:p>
          <a:p>
            <a:endParaRPr lang="en-US" baseline="0" dirty="0" smtClean="0"/>
          </a:p>
          <a:p>
            <a:r>
              <a:rPr lang="en-US" baseline="0" dirty="0" smtClean="0"/>
              <a:t>Can choose to only stay at the "what is it?" level</a:t>
            </a:r>
          </a:p>
          <a:p>
            <a:endParaRPr lang="en-US" baseline="0" dirty="0" smtClean="0"/>
          </a:p>
          <a:p>
            <a:r>
              <a:rPr lang="en-US" baseline="0" dirty="0" smtClean="0"/>
              <a:t>Importance of repetition, books that provide multiple opportunities to practice using the same vocabulary words are a great way to get your child repeated practice of that word</a:t>
            </a:r>
          </a:p>
          <a:p>
            <a:endParaRPr lang="en-US" baseline="0" dirty="0" smtClean="0"/>
          </a:p>
          <a:p>
            <a:r>
              <a:rPr lang="en-US" baseline="0" dirty="0" smtClean="0"/>
              <a:t>Give example using "My Truck is Stuck"</a:t>
            </a:r>
          </a:p>
          <a:p>
            <a:r>
              <a:rPr lang="en-US" baseline="0" dirty="0" smtClean="0"/>
              <a:t>truck might be a target vocabulary word - What is it? What color is it? Do you push it or do you drive it? - may need to provide choices</a:t>
            </a:r>
          </a:p>
          <a:p>
            <a:r>
              <a:rPr lang="en-US" baseline="0" dirty="0" smtClean="0"/>
              <a:t>book provides multiple opportunities to practice the word "</a:t>
            </a:r>
            <a:r>
              <a:rPr lang="en-US" baseline="0" dirty="0" smtClean="0"/>
              <a:t>truck“</a:t>
            </a:r>
          </a:p>
          <a:p>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16</a:t>
            </a:fld>
            <a:endParaRPr lang="en-US" altLang="en-US"/>
          </a:p>
        </p:txBody>
      </p:sp>
    </p:spTree>
    <p:extLst>
      <p:ext uri="{BB962C8B-B14F-4D97-AF65-F5344CB8AC3E}">
        <p14:creationId xmlns:p14="http://schemas.microsoft.com/office/powerpoint/2010/main" val="937434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more complex vocabulary</a:t>
            </a:r>
            <a:r>
              <a:rPr lang="en-US" baseline="0" dirty="0" smtClean="0"/>
              <a:t> - </a:t>
            </a:r>
            <a:r>
              <a:rPr lang="en-US" dirty="0" smtClean="0"/>
              <a:t>General framework</a:t>
            </a:r>
            <a:r>
              <a:rPr lang="en-US" baseline="0" dirty="0" smtClean="0"/>
              <a:t> of how you might introduce a new vocabulary word to your child if she or he is able to understand explanations and develop examples of their own.</a:t>
            </a:r>
          </a:p>
          <a:p>
            <a:endParaRPr lang="en-US" dirty="0" smtClean="0"/>
          </a:p>
          <a:p>
            <a:r>
              <a:rPr lang="en-US" dirty="0" smtClean="0"/>
              <a:t>Generalization across contexts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17</a:t>
            </a:fld>
            <a:endParaRPr lang="en-US" altLang="en-US"/>
          </a:p>
        </p:txBody>
      </p:sp>
    </p:spTree>
    <p:extLst>
      <p:ext uri="{BB962C8B-B14F-4D97-AF65-F5344CB8AC3E}">
        <p14:creationId xmlns:p14="http://schemas.microsoft.com/office/powerpoint/2010/main" val="11372827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Young: Quantity: multiple exposures to a variety</a:t>
            </a:r>
            <a:r>
              <a:rPr lang="en-US" baseline="0" dirty="0" smtClean="0"/>
              <a:t> of words – repetition of book readings is important, providing a lot of language models</a:t>
            </a:r>
          </a:p>
          <a:p>
            <a:r>
              <a:rPr lang="en-US" baseline="0" dirty="0" smtClean="0"/>
              <a:t>Toddlers: may have more of a focus on discussing the meaning of new vocabulary words</a:t>
            </a:r>
          </a:p>
          <a:p>
            <a:r>
              <a:rPr lang="en-US" baseline="0" dirty="0" smtClean="0"/>
              <a:t>Preschool: using the recall and distancing prompts at this age</a:t>
            </a:r>
            <a:endParaRPr lang="en-US" dirty="0" smtClean="0"/>
          </a:p>
          <a:p>
            <a:endParaRPr lang="en-US" dirty="0" smtClean="0"/>
          </a:p>
          <a:p>
            <a:r>
              <a:rPr lang="en-US" dirty="0" smtClean="0"/>
              <a:t>when kids go through the "why"</a:t>
            </a:r>
            <a:r>
              <a:rPr lang="en-US" baseline="0" dirty="0" smtClean="0"/>
              <a:t> phase, answering some of these questions may be to their benefit in terms of vocabulary growth and knowledge to learn about the explanations for why certain things happen</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18</a:t>
            </a:fld>
            <a:endParaRPr lang="en-US" altLang="en-US"/>
          </a:p>
        </p:txBody>
      </p:sp>
    </p:spTree>
    <p:extLst>
      <p:ext uri="{BB962C8B-B14F-4D97-AF65-F5344CB8AC3E}">
        <p14:creationId xmlns:p14="http://schemas.microsoft.com/office/powerpoint/2010/main" val="4356345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 Truck is stuck</a:t>
            </a:r>
          </a:p>
          <a:p>
            <a:r>
              <a:rPr lang="en-US" dirty="0" smtClean="0"/>
              <a:t>Can</a:t>
            </a:r>
            <a:r>
              <a:rPr lang="en-US" baseline="0" dirty="0" smtClean="0"/>
              <a:t> choose to only focus on "truck" and "beep beep" but can also focus on more complex language such as "stuck" or "tug and tow"</a:t>
            </a:r>
          </a:p>
          <a:p>
            <a:endParaRPr lang="en-US" baseline="0" dirty="0" smtClean="0"/>
          </a:p>
          <a:p>
            <a:r>
              <a:rPr lang="en-US" baseline="0" dirty="0" smtClean="0"/>
              <a:t>Giving your child a "chance" to respond is very important**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19</a:t>
            </a:fld>
            <a:endParaRPr lang="en-US" altLang="en-US"/>
          </a:p>
        </p:txBody>
      </p:sp>
    </p:spTree>
    <p:extLst>
      <p:ext uri="{BB962C8B-B14F-4D97-AF65-F5344CB8AC3E}">
        <p14:creationId xmlns:p14="http://schemas.microsoft.com/office/powerpoint/2010/main" val="293482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Emergent</a:t>
            </a:r>
            <a:r>
              <a:rPr lang="en-US" altLang="en-US" baseline="0" dirty="0" smtClean="0"/>
              <a:t> Literacy: </a:t>
            </a:r>
            <a:r>
              <a:rPr lang="en-US" altLang="en-US" dirty="0" smtClean="0"/>
              <a:t>The set of skills that lead to the eventual acquisition of reading</a:t>
            </a:r>
            <a:r>
              <a:rPr lang="en-US" altLang="en-US" sz="800" dirty="0" smtClean="0"/>
              <a:t>;</a:t>
            </a:r>
            <a:r>
              <a:rPr lang="en-US" altLang="en-US" sz="800" baseline="0" dirty="0" smtClean="0"/>
              <a:t> </a:t>
            </a:r>
            <a:r>
              <a:rPr lang="en-US" altLang="en-US" b="1" u="sng" dirty="0" smtClean="0"/>
              <a:t>the period between birth and the time when children read and write conventionally.</a:t>
            </a:r>
            <a:r>
              <a:rPr lang="en-US" altLang="en-US" dirty="0" smtClean="0"/>
              <a:t> </a:t>
            </a:r>
            <a:endParaRPr lang="en-US" sz="900" u="sng"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u="sng" dirty="0" smtClean="0">
                <a:solidFill>
                  <a:schemeClr val="tx1"/>
                </a:solidFill>
                <a:latin typeface="Georgia" panose="02040502050405020303" pitchFamily="18" charset="0"/>
              </a:rPr>
              <a:t>Comprehension skills</a:t>
            </a:r>
            <a:r>
              <a:rPr lang="en-US" sz="900" dirty="0" smtClean="0">
                <a:solidFill>
                  <a:schemeClr val="tx1"/>
                </a:solidFill>
                <a:latin typeface="Georgia" panose="02040502050405020303" pitchFamily="18" charset="0"/>
              </a:rPr>
              <a:t>: vocabulary, print concept knowledge &amp; </a:t>
            </a:r>
            <a:r>
              <a:rPr lang="en-US" sz="900" u="sng" dirty="0" smtClean="0">
                <a:solidFill>
                  <a:schemeClr val="tx1"/>
                </a:solidFill>
                <a:latin typeface="Georgia" panose="02040502050405020303" pitchFamily="18" charset="0"/>
              </a:rPr>
              <a:t>Decoding skills</a:t>
            </a:r>
            <a:r>
              <a:rPr lang="en-US" sz="900" dirty="0" smtClean="0">
                <a:solidFill>
                  <a:schemeClr val="tx1"/>
                </a:solidFill>
                <a:latin typeface="Georgia" panose="02040502050405020303" pitchFamily="18" charset="0"/>
              </a:rPr>
              <a:t>: phonological awareness, alphabet knowledge</a:t>
            </a: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dirty="0" smtClean="0">
                <a:solidFill>
                  <a:schemeClr val="tx1"/>
                </a:solidFill>
                <a:latin typeface="Georgia" panose="02040502050405020303" pitchFamily="18" charset="0"/>
              </a:rPr>
              <a:t>Skills: </a:t>
            </a:r>
          </a:p>
          <a:p>
            <a:pPr eaLnBrk="1" hangingPunct="1">
              <a:spcBef>
                <a:spcPct val="0"/>
              </a:spcBef>
            </a:pPr>
            <a:r>
              <a:rPr lang="en-US" altLang="en-US" dirty="0" smtClean="0">
                <a:ea typeface="MS PGothic" charset="-128"/>
                <a:cs typeface="ＭＳ Ｐゴシック" charset="-128"/>
              </a:rPr>
              <a:t>Reading a book to a child </a:t>
            </a:r>
          </a:p>
          <a:p>
            <a:pPr eaLnBrk="1" hangingPunct="1">
              <a:spcBef>
                <a:spcPct val="0"/>
              </a:spcBef>
            </a:pPr>
            <a:r>
              <a:rPr lang="en-US" altLang="en-US" dirty="0" smtClean="0">
                <a:ea typeface="MS PGothic" charset="-128"/>
                <a:cs typeface="ＭＳ Ｐゴシック" charset="-128"/>
              </a:rPr>
              <a:t>Acting out parts of a story</a:t>
            </a:r>
          </a:p>
          <a:p>
            <a:pPr eaLnBrk="1" hangingPunct="1">
              <a:spcBef>
                <a:spcPct val="0"/>
              </a:spcBef>
            </a:pPr>
            <a:r>
              <a:rPr lang="en-US" altLang="en-US" dirty="0" smtClean="0">
                <a:ea typeface="MS PGothic" charset="-128"/>
                <a:cs typeface="ＭＳ Ｐゴシック" charset="-128"/>
              </a:rPr>
              <a:t>Talking about the pictures</a:t>
            </a:r>
          </a:p>
          <a:p>
            <a:pPr eaLnBrk="1" hangingPunct="1">
              <a:spcBef>
                <a:spcPct val="0"/>
              </a:spcBef>
            </a:pPr>
            <a:r>
              <a:rPr lang="en-US" altLang="en-US" dirty="0" smtClean="0">
                <a:ea typeface="MS PGothic" charset="-128"/>
                <a:cs typeface="ＭＳ Ｐゴシック" charset="-128"/>
              </a:rPr>
              <a:t>Name recognition and writing own name</a:t>
            </a:r>
          </a:p>
          <a:p>
            <a:pPr eaLnBrk="1" hangingPunct="1">
              <a:spcBef>
                <a:spcPct val="0"/>
              </a:spcBef>
            </a:pPr>
            <a:r>
              <a:rPr lang="en-US" altLang="en-US" dirty="0" smtClean="0">
                <a:ea typeface="MS PGothic" charset="-128"/>
                <a:cs typeface="ＭＳ Ｐゴシック" charset="-128"/>
              </a:rPr>
              <a:t>Pointing out environmental print</a:t>
            </a:r>
          </a:p>
          <a:p>
            <a:pPr eaLnBrk="1" hangingPunct="1">
              <a:spcBef>
                <a:spcPct val="0"/>
              </a:spcBef>
            </a:pPr>
            <a:r>
              <a:rPr lang="en-US" altLang="en-US" dirty="0" smtClean="0">
                <a:ea typeface="MS PGothic" charset="-128"/>
                <a:cs typeface="ＭＳ Ｐゴシック" charset="-128"/>
              </a:rPr>
              <a:t>Print concepts (turning pages, right to left)</a:t>
            </a:r>
          </a:p>
          <a:p>
            <a:pPr eaLnBrk="1" hangingPunct="1">
              <a:spcBef>
                <a:spcPct val="0"/>
              </a:spcBef>
            </a:pPr>
            <a:r>
              <a:rPr lang="en-US" altLang="en-US" dirty="0" smtClean="0">
                <a:ea typeface="MS PGothic" charset="-128"/>
                <a:cs typeface="ＭＳ Ｐゴシック" charset="-128"/>
              </a:rPr>
              <a:t>Memorizing stories</a:t>
            </a:r>
          </a:p>
          <a:p>
            <a:pPr eaLnBrk="1" hangingPunct="1">
              <a:spcBef>
                <a:spcPct val="0"/>
              </a:spcBef>
            </a:pPr>
            <a:r>
              <a:rPr lang="en-US" altLang="en-US" dirty="0" smtClean="0">
                <a:ea typeface="MS PGothic" charset="-128"/>
                <a:cs typeface="ＭＳ Ｐゴシック" charset="-128"/>
              </a:rPr>
              <a:t>Pretending to read</a:t>
            </a:r>
          </a:p>
          <a:p>
            <a:pPr eaLnBrk="1" hangingPunct="1">
              <a:spcBef>
                <a:spcPct val="0"/>
              </a:spcBef>
            </a:pPr>
            <a:r>
              <a:rPr lang="en-US" altLang="en-US" dirty="0" smtClean="0">
                <a:ea typeface="MS PGothic" charset="-128"/>
                <a:cs typeface="ＭＳ Ｐゴシック" charset="-128"/>
              </a:rPr>
              <a:t>Naming letters</a:t>
            </a:r>
          </a:p>
          <a:p>
            <a:pPr eaLnBrk="1" hangingPunct="1">
              <a:spcBef>
                <a:spcPct val="0"/>
              </a:spcBef>
            </a:pPr>
            <a:r>
              <a:rPr lang="en-US" altLang="en-US" dirty="0" smtClean="0">
                <a:ea typeface="MS PGothic" charset="-128"/>
                <a:cs typeface="ＭＳ Ｐゴシック" charset="-128"/>
              </a:rPr>
              <a:t>Asking questions about print</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sz="900" dirty="0" smtClean="0">
                <a:solidFill>
                  <a:schemeClr val="tx1"/>
                </a:solidFill>
                <a:latin typeface="Georgia" panose="02040502050405020303" pitchFamily="18" charset="0"/>
              </a:rPr>
              <a:t>Dialogic reading: "can anyone name some key</a:t>
            </a:r>
            <a:r>
              <a:rPr lang="en-US" sz="900" baseline="0" dirty="0" smtClean="0">
                <a:solidFill>
                  <a:schemeClr val="tx1"/>
                </a:solidFill>
                <a:latin typeface="Georgia" panose="02040502050405020303" pitchFamily="18" charset="0"/>
              </a:rPr>
              <a:t> terms that go along with dialogic reading"</a:t>
            </a: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900" dirty="0" smtClean="0">
                <a:solidFill>
                  <a:schemeClr val="tx2"/>
                </a:solidFill>
                <a:latin typeface="Franklin Gothic Book" charset="0"/>
                <a:ea typeface="Franklin Gothic Book" charset="0"/>
                <a:cs typeface="Franklin Gothic Book" charset="0"/>
              </a:rPr>
              <a:t>The adult uses prompts with questions that engage children in discussions while reading to them; An interactive technique;</a:t>
            </a:r>
            <a:r>
              <a:rPr lang="en-US" altLang="en-US" sz="900" baseline="0" dirty="0" smtClean="0">
                <a:solidFill>
                  <a:schemeClr val="tx2"/>
                </a:solidFill>
                <a:latin typeface="Franklin Gothic Book" charset="0"/>
                <a:ea typeface="Franklin Gothic Book" charset="0"/>
                <a:cs typeface="Franklin Gothic Book" charset="0"/>
              </a:rPr>
              <a:t> </a:t>
            </a:r>
            <a:r>
              <a:rPr lang="en-US" sz="900" dirty="0" smtClean="0">
                <a:solidFill>
                  <a:schemeClr val="tx2"/>
                </a:solidFill>
                <a:latin typeface="Franklin Gothic Book" charset="0"/>
                <a:ea typeface="Franklin Gothic Book" charset="0"/>
                <a:cs typeface="Franklin Gothic Book" charset="0"/>
              </a:rPr>
              <a:t>emphasizes active interaction and parents’ specific assistance during picture storybook reading - adult: listener, child: teller</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900" dirty="0" smtClean="0">
                <a:solidFill>
                  <a:schemeClr val="tx2"/>
                </a:solidFill>
                <a:latin typeface="Franklin Gothic Book" charset="0"/>
                <a:ea typeface="Franklin Gothic Book" charset="0"/>
                <a:cs typeface="Franklin Gothic Book" charset="0"/>
              </a:rPr>
              <a:t>CROWD:</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1050" b="1" dirty="0" smtClean="0">
                <a:solidFill>
                  <a:srgbClr val="C00000"/>
                </a:solidFill>
                <a:latin typeface="Franklin Gothic Book" charset="0"/>
                <a:ea typeface="Franklin Gothic Book" charset="0"/>
                <a:cs typeface="Franklin Gothic Book" charset="0"/>
                <a:sym typeface="Wingdings" panose="05000000000000000000" pitchFamily="2" charset="2"/>
              </a:rPr>
              <a:t>Completion Prompts: </a:t>
            </a:r>
            <a:r>
              <a:rPr lang="en-US" altLang="en-US" sz="900" dirty="0" smtClean="0">
                <a:solidFill>
                  <a:schemeClr val="tx2"/>
                </a:solidFill>
                <a:latin typeface="Franklin Gothic Book" charset="0"/>
                <a:ea typeface="Franklin Gothic Book" charset="0"/>
                <a:cs typeface="Franklin Gothic Book" charset="0"/>
                <a:sym typeface="Wingdings" panose="05000000000000000000" pitchFamily="2" charset="2"/>
              </a:rPr>
              <a:t>Leave a blank at the end of a sentence for the child to complete.</a:t>
            </a:r>
            <a:r>
              <a:rPr lang="en-US" sz="900" dirty="0" smtClean="0">
                <a:solidFill>
                  <a:schemeClr val="tx2"/>
                </a:solidFill>
                <a:latin typeface="Franklin Gothic Book" charset="0"/>
                <a:ea typeface="Franklin Gothic Book" charset="0"/>
                <a:cs typeface="Franklin Gothic Book" charset="0"/>
              </a:rPr>
              <a:t> </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1050" b="1" dirty="0" smtClean="0">
                <a:solidFill>
                  <a:srgbClr val="C00000"/>
                </a:solidFill>
                <a:latin typeface="Franklin Gothic Book" panose="020B0503020102020204" pitchFamily="34" charset="0"/>
                <a:sym typeface="Wingdings" panose="05000000000000000000" pitchFamily="2" charset="2"/>
              </a:rPr>
              <a:t>Recall prompts: </a:t>
            </a:r>
            <a:r>
              <a:rPr lang="en-US" altLang="en-US" sz="900" dirty="0" smtClean="0">
                <a:solidFill>
                  <a:srgbClr val="000000"/>
                </a:solidFill>
                <a:latin typeface="Franklin Gothic Book" panose="020B0503020102020204" pitchFamily="34" charset="0"/>
                <a:sym typeface="Wingdings" panose="05000000000000000000" pitchFamily="2" charset="2"/>
              </a:rPr>
              <a:t>These are questions about what happened in the book a child has already read or what has already happened in the book. </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1050" b="1" dirty="0" smtClean="0">
                <a:solidFill>
                  <a:srgbClr val="C00000"/>
                </a:solidFill>
                <a:latin typeface="Franklin Gothic Book" panose="020B0503020102020204" pitchFamily="34" charset="0"/>
                <a:sym typeface="Wingdings" panose="05000000000000000000" pitchFamily="2" charset="2"/>
              </a:rPr>
              <a:t>Open ended prompts: </a:t>
            </a:r>
            <a:r>
              <a:rPr lang="en-US" altLang="en-US" sz="900" dirty="0" smtClean="0">
                <a:solidFill>
                  <a:srgbClr val="000000"/>
                </a:solidFill>
                <a:latin typeface="Franklin Gothic Book" panose="020B0503020102020204" pitchFamily="34" charset="0"/>
                <a:sym typeface="Wingdings" panose="05000000000000000000" pitchFamily="2" charset="2"/>
              </a:rPr>
              <a:t>These focus on the pictures in the book. Helps children with attention to detail and provides opportunity for child to use language.</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1050" b="1" dirty="0" err="1" smtClean="0">
                <a:solidFill>
                  <a:srgbClr val="C00000"/>
                </a:solidFill>
                <a:latin typeface="Franklin Gothic Book" charset="0"/>
                <a:ea typeface="Franklin Gothic Book" charset="0"/>
                <a:cs typeface="Franklin Gothic Book" charset="0"/>
                <a:sym typeface="Wingdings" panose="05000000000000000000" pitchFamily="2" charset="2"/>
              </a:rPr>
              <a:t>Wh</a:t>
            </a:r>
            <a:r>
              <a:rPr lang="en-US" altLang="en-US" sz="1050" b="1" dirty="0" smtClean="0">
                <a:solidFill>
                  <a:srgbClr val="C00000"/>
                </a:solidFill>
                <a:latin typeface="Franklin Gothic Book" charset="0"/>
                <a:ea typeface="Franklin Gothic Book" charset="0"/>
                <a:cs typeface="Franklin Gothic Book" charset="0"/>
                <a:sym typeface="Wingdings" panose="05000000000000000000" pitchFamily="2" charset="2"/>
              </a:rPr>
              <a:t>- Prompts: </a:t>
            </a:r>
            <a:r>
              <a:rPr lang="en-US" altLang="en-US" sz="900" dirty="0" smtClean="0">
                <a:solidFill>
                  <a:schemeClr val="tx2"/>
                </a:solidFill>
                <a:latin typeface="Franklin Gothic Book" charset="0"/>
                <a:ea typeface="Franklin Gothic Book" charset="0"/>
                <a:cs typeface="Franklin Gothic Book" charset="0"/>
                <a:sym typeface="Wingdings" panose="05000000000000000000" pitchFamily="2" charset="2"/>
              </a:rPr>
              <a:t>These prompts usually begin with who, what, when where, why and how questions.</a:t>
            </a:r>
            <a:r>
              <a:rPr lang="en-US" sz="900" dirty="0" smtClean="0">
                <a:solidFill>
                  <a:schemeClr val="tx2"/>
                </a:solidFill>
                <a:latin typeface="Franklin Gothic Book" charset="0"/>
                <a:ea typeface="Franklin Gothic Book" charset="0"/>
                <a:cs typeface="Franklin Gothic Book" charset="0"/>
              </a:rPr>
              <a:t> Like open-ended prompts, </a:t>
            </a:r>
            <a:r>
              <a:rPr lang="en-US" sz="900" dirty="0" err="1" smtClean="0">
                <a:solidFill>
                  <a:schemeClr val="tx2"/>
                </a:solidFill>
                <a:latin typeface="Franklin Gothic Book" charset="0"/>
                <a:ea typeface="Franklin Gothic Book" charset="0"/>
                <a:cs typeface="Franklin Gothic Book" charset="0"/>
              </a:rPr>
              <a:t>Wh</a:t>
            </a:r>
            <a:r>
              <a:rPr lang="en-US" sz="900" dirty="0" smtClean="0">
                <a:solidFill>
                  <a:schemeClr val="tx2"/>
                </a:solidFill>
                <a:latin typeface="Franklin Gothic Book" charset="0"/>
                <a:ea typeface="Franklin Gothic Book" charset="0"/>
                <a:cs typeface="Franklin Gothic Book" charset="0"/>
              </a:rPr>
              <a:t>- prompts focus on the pictures in books.</a:t>
            </a:r>
            <a:r>
              <a:rPr lang="en-US" sz="900" dirty="0" smtClean="0">
                <a:solidFill>
                  <a:schemeClr val="tx2"/>
                </a:solidFill>
                <a:latin typeface="Franklin Gothic Book" charset="0"/>
                <a:ea typeface="Franklin Gothic Book" charset="0"/>
                <a:cs typeface="Franklin Gothic Book" charset="0"/>
                <a:sym typeface="Wingdings" panose="05000000000000000000" pitchFamily="2" charset="2"/>
              </a:rPr>
              <a:t> </a:t>
            </a:r>
            <a:r>
              <a:rPr lang="en-US" altLang="en-US" sz="900" dirty="0" smtClean="0">
                <a:solidFill>
                  <a:schemeClr val="tx2"/>
                </a:solidFill>
                <a:latin typeface="Franklin Gothic Book" charset="0"/>
                <a:ea typeface="Franklin Gothic Book" charset="0"/>
                <a:cs typeface="Franklin Gothic Book" charset="0"/>
                <a:sym typeface="Wingdings" panose="05000000000000000000" pitchFamily="2" charset="2"/>
              </a:rPr>
              <a:t>Allows children to learn new vocabulary.</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1050" b="1" dirty="0" smtClean="0">
                <a:solidFill>
                  <a:srgbClr val="C00000"/>
                </a:solidFill>
                <a:latin typeface="Franklin Gothic Book" panose="020B0503020102020204" pitchFamily="34" charset="0"/>
                <a:sym typeface="Wingdings" panose="05000000000000000000" pitchFamily="2" charset="2"/>
              </a:rPr>
              <a:t>Distancing Prompts: </a:t>
            </a:r>
            <a:r>
              <a:rPr lang="en-US" altLang="en-US" sz="900" dirty="0" smtClean="0">
                <a:solidFill>
                  <a:srgbClr val="000000"/>
                </a:solidFill>
                <a:latin typeface="Franklin Gothic Book" panose="020B0503020102020204" pitchFamily="34" charset="0"/>
                <a:sym typeface="Wingdings" panose="05000000000000000000" pitchFamily="2" charset="2"/>
              </a:rPr>
              <a:t>These ask children to relate a memory or experience they have had to that in the story. </a:t>
            </a: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900" dirty="0" smtClean="0">
                <a:solidFill>
                  <a:schemeClr val="tx2"/>
                </a:solidFill>
                <a:latin typeface="Franklin Gothic Book" charset="0"/>
                <a:ea typeface="Franklin Gothic Book" charset="0"/>
                <a:cs typeface="Franklin Gothic Book" charset="0"/>
              </a:rPr>
              <a:t>What</a:t>
            </a:r>
            <a:r>
              <a:rPr lang="en-US" altLang="en-US" sz="900" baseline="0" dirty="0" smtClean="0">
                <a:solidFill>
                  <a:schemeClr val="tx2"/>
                </a:solidFill>
                <a:latin typeface="Franklin Gothic Book" charset="0"/>
                <a:ea typeface="Franklin Gothic Book" charset="0"/>
                <a:cs typeface="Franklin Gothic Book" charset="0"/>
              </a:rPr>
              <a:t> prompts are used with kids who are older? More challenging prompts that put a higher language demand on the child?</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sz="900" dirty="0" smtClean="0">
                <a:solidFill>
                  <a:schemeClr val="tx2"/>
                </a:solidFill>
                <a:latin typeface="Franklin Gothic Book" charset="0"/>
                <a:ea typeface="Franklin Gothic Book" charset="0"/>
                <a:cs typeface="Franklin Gothic Book" charset="0"/>
              </a:rPr>
              <a:t>Strategies to use with DHH children? Sign placement (can see picture and sign at the same time,</a:t>
            </a:r>
            <a:r>
              <a:rPr lang="en-US" altLang="en-US" sz="900" baseline="0" dirty="0" smtClean="0">
                <a:solidFill>
                  <a:schemeClr val="tx2"/>
                </a:solidFill>
                <a:latin typeface="Franklin Gothic Book" charset="0"/>
                <a:ea typeface="Franklin Gothic Book" charset="0"/>
                <a:cs typeface="Franklin Gothic Book" charset="0"/>
              </a:rPr>
              <a:t> can use book as part of the sign)</a:t>
            </a:r>
            <a:r>
              <a:rPr lang="en-US" altLang="en-US" sz="900" dirty="0" smtClean="0">
                <a:solidFill>
                  <a:schemeClr val="tx2"/>
                </a:solidFill>
                <a:latin typeface="Franklin Gothic Book" charset="0"/>
                <a:ea typeface="Franklin Gothic Book" charset="0"/>
                <a:cs typeface="Franklin Gothic Book" charset="0"/>
              </a:rPr>
              <a:t>, texted paired with sign demonstration (pointing to print, sign, back to print), facial</a:t>
            </a:r>
            <a:r>
              <a:rPr lang="en-US" altLang="en-US" sz="900" baseline="0" dirty="0" smtClean="0">
                <a:solidFill>
                  <a:schemeClr val="tx2"/>
                </a:solidFill>
                <a:latin typeface="Franklin Gothic Book" charset="0"/>
                <a:ea typeface="Franklin Gothic Book" charset="0"/>
                <a:cs typeface="Franklin Gothic Book" charset="0"/>
              </a:rPr>
              <a:t> tone and body posture, attention maintenance (relying also on physical touch to gain the child's attention and refocus them on the book)</a:t>
            </a: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sz="900" dirty="0" smtClean="0">
              <a:solidFill>
                <a:schemeClr val="tx2"/>
              </a:solidFill>
              <a:latin typeface="Franklin Gothic Book" charset="0"/>
              <a:ea typeface="Franklin Gothic Book" charset="0"/>
              <a:cs typeface="Franklin Gothic Book"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pPr marL="0" marR="0" indent="0" algn="l" defTabSz="712788" rtl="0" eaLnBrk="0" fontAlgn="base" latinLnBrk="0" hangingPunct="0">
              <a:lnSpc>
                <a:spcPct val="100000"/>
              </a:lnSpc>
              <a:spcBef>
                <a:spcPct val="30000"/>
              </a:spcBef>
              <a:spcAft>
                <a:spcPct val="0"/>
              </a:spcAft>
              <a:buClrTx/>
              <a:buSzTx/>
              <a:buFontTx/>
              <a:buNone/>
              <a:tabLst/>
              <a:defRPr/>
            </a:pPr>
            <a:endParaRPr lang="en-US" sz="900" dirty="0" smtClean="0">
              <a:solidFill>
                <a:schemeClr val="tx1"/>
              </a:solidFill>
              <a:latin typeface="Georgia" panose="02040502050405020303" pitchFamily="18" charset="0"/>
            </a:endParaRP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a:t>
            </a:fld>
            <a:endParaRPr lang="en-US" altLang="en-US"/>
          </a:p>
        </p:txBody>
      </p:sp>
    </p:spTree>
    <p:extLst>
      <p:ext uri="{BB962C8B-B14F-4D97-AF65-F5344CB8AC3E}">
        <p14:creationId xmlns:p14="http://schemas.microsoft.com/office/powerpoint/2010/main" val="16615703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To sum it up - since we love acronyms so much in the speech and language</a:t>
            </a:r>
            <a:r>
              <a:rPr lang="en-US" baseline="0" dirty="0" smtClean="0"/>
              <a:t> world: </a:t>
            </a:r>
            <a:endParaRPr lang="en-US" dirty="0" smtClean="0"/>
          </a:p>
          <a:p>
            <a:r>
              <a:rPr lang="en-US" dirty="0" smtClean="0"/>
              <a:t>Stress: </a:t>
            </a:r>
            <a:r>
              <a:rPr lang="en-US" sz="900" b="0" i="0" kern="1200" dirty="0" smtClean="0">
                <a:solidFill>
                  <a:schemeClr val="tx1"/>
                </a:solidFill>
                <a:effectLst/>
                <a:latin typeface="+mn-lt"/>
                <a:ea typeface="MS PGothic" panose="020B0600070205080204" pitchFamily="34" charset="-128"/>
                <a:cs typeface="+mn-cs"/>
              </a:rPr>
              <a:t>Highlight the new word while introducing it. For example, “Look, that poor dog is </a:t>
            </a:r>
            <a:r>
              <a:rPr lang="en-US" sz="900" b="1" i="1" kern="1200" dirty="0" smtClean="0">
                <a:solidFill>
                  <a:schemeClr val="tx1"/>
                </a:solidFill>
                <a:effectLst/>
                <a:latin typeface="+mn-lt"/>
                <a:ea typeface="MS PGothic" panose="020B0600070205080204" pitchFamily="34" charset="-128"/>
                <a:cs typeface="+mn-cs"/>
              </a:rPr>
              <a:t>exhausted</a:t>
            </a:r>
            <a:r>
              <a:rPr lang="en-US" sz="900" b="0" i="0" kern="1200" dirty="0" smtClean="0">
                <a:solidFill>
                  <a:schemeClr val="tx1"/>
                </a:solidFill>
                <a:effectLst/>
                <a:latin typeface="+mn-lt"/>
                <a:ea typeface="MS PGothic" panose="020B0600070205080204" pitchFamily="34" charset="-128"/>
                <a:cs typeface="+mn-cs"/>
              </a:rPr>
              <a:t>. Do you know what </a:t>
            </a:r>
            <a:r>
              <a:rPr lang="en-US" sz="900" b="1" i="1" kern="1200" dirty="0" smtClean="0">
                <a:solidFill>
                  <a:schemeClr val="tx1"/>
                </a:solidFill>
                <a:effectLst/>
                <a:latin typeface="+mn-lt"/>
                <a:ea typeface="MS PGothic" panose="020B0600070205080204" pitchFamily="34" charset="-128"/>
                <a:cs typeface="+mn-cs"/>
              </a:rPr>
              <a:t>exhausted</a:t>
            </a:r>
            <a:r>
              <a:rPr lang="en-US" sz="900" b="0" i="0" kern="1200" dirty="0" smtClean="0">
                <a:solidFill>
                  <a:schemeClr val="tx1"/>
                </a:solidFill>
                <a:effectLst/>
                <a:latin typeface="+mn-lt"/>
                <a:ea typeface="MS PGothic" panose="020B0600070205080204" pitchFamily="34" charset="-128"/>
                <a:cs typeface="+mn-cs"/>
              </a:rPr>
              <a:t> means?</a:t>
            </a:r>
          </a:p>
          <a:p>
            <a:r>
              <a:rPr lang="en-US" sz="900" b="0" i="0" kern="1200" dirty="0" smtClean="0">
                <a:solidFill>
                  <a:schemeClr val="tx1"/>
                </a:solidFill>
                <a:effectLst/>
                <a:latin typeface="+mn-lt"/>
                <a:ea typeface="MS PGothic" panose="020B0600070205080204" pitchFamily="34" charset="-128"/>
                <a:cs typeface="+mn-cs"/>
              </a:rPr>
              <a:t>Show: Use facial </a:t>
            </a:r>
            <a:r>
              <a:rPr lang="en-US" sz="900" b="1" i="1" kern="1200" dirty="0" smtClean="0">
                <a:solidFill>
                  <a:schemeClr val="tx1"/>
                </a:solidFill>
                <a:effectLst/>
                <a:latin typeface="+mn-lt"/>
                <a:ea typeface="MS PGothic" panose="020B0600070205080204" pitchFamily="34" charset="-128"/>
                <a:cs typeface="+mn-cs"/>
              </a:rPr>
              <a:t>expressions</a:t>
            </a:r>
            <a:r>
              <a:rPr lang="en-US" sz="900" b="0" i="0" kern="1200" dirty="0" smtClean="0">
                <a:solidFill>
                  <a:schemeClr val="tx1"/>
                </a:solidFill>
                <a:effectLst/>
                <a:latin typeface="+mn-lt"/>
                <a:ea typeface="MS PGothic" panose="020B0600070205080204" pitchFamily="34" charset="-128"/>
                <a:cs typeface="+mn-cs"/>
              </a:rPr>
              <a:t> (e.g., to dramatize being exhausted)</a:t>
            </a:r>
          </a:p>
          <a:p>
            <a:r>
              <a:rPr lang="en-US" sz="900" b="0" i="0" kern="1200" dirty="0" smtClean="0">
                <a:solidFill>
                  <a:schemeClr val="tx1"/>
                </a:solidFill>
                <a:effectLst/>
                <a:latin typeface="+mn-lt"/>
                <a:ea typeface="MS PGothic" panose="020B0600070205080204" pitchFamily="34" charset="-128"/>
                <a:cs typeface="+mn-cs"/>
              </a:rPr>
              <a:t>Use dramatic </a:t>
            </a:r>
            <a:r>
              <a:rPr lang="en-US" sz="900" b="1" i="1" kern="1200" dirty="0" smtClean="0">
                <a:solidFill>
                  <a:schemeClr val="tx1"/>
                </a:solidFill>
                <a:effectLst/>
                <a:latin typeface="+mn-lt"/>
                <a:ea typeface="MS PGothic" panose="020B0600070205080204" pitchFamily="34" charset="-128"/>
                <a:cs typeface="+mn-cs"/>
              </a:rPr>
              <a:t>gestures</a:t>
            </a:r>
            <a:r>
              <a:rPr lang="en-US" sz="900" b="0" i="0" kern="1200" dirty="0" smtClean="0">
                <a:solidFill>
                  <a:schemeClr val="tx1"/>
                </a:solidFill>
                <a:effectLst/>
                <a:latin typeface="+mn-lt"/>
                <a:ea typeface="MS PGothic" panose="020B0600070205080204" pitchFamily="34" charset="-128"/>
                <a:cs typeface="+mn-cs"/>
              </a:rPr>
              <a:t>, </a:t>
            </a:r>
            <a:r>
              <a:rPr lang="en-US" sz="900" b="1" i="1" kern="1200" dirty="0" smtClean="0">
                <a:solidFill>
                  <a:schemeClr val="tx1"/>
                </a:solidFill>
                <a:effectLst/>
                <a:latin typeface="+mn-lt"/>
                <a:ea typeface="MS PGothic" panose="020B0600070205080204" pitchFamily="34" charset="-128"/>
                <a:cs typeface="+mn-cs"/>
              </a:rPr>
              <a:t>pantomime</a:t>
            </a:r>
            <a:r>
              <a:rPr lang="en-US" sz="900" b="0" i="0" kern="1200" dirty="0" smtClean="0">
                <a:solidFill>
                  <a:schemeClr val="tx1"/>
                </a:solidFill>
                <a:effectLst/>
                <a:latin typeface="+mn-lt"/>
                <a:ea typeface="MS PGothic" panose="020B0600070205080204" pitchFamily="34" charset="-128"/>
                <a:cs typeface="+mn-cs"/>
              </a:rPr>
              <a:t> or </a:t>
            </a:r>
            <a:r>
              <a:rPr lang="en-US" sz="900" b="1" i="1" kern="1200" dirty="0" smtClean="0">
                <a:solidFill>
                  <a:schemeClr val="tx1"/>
                </a:solidFill>
                <a:effectLst/>
                <a:latin typeface="+mn-lt"/>
                <a:ea typeface="MS PGothic" panose="020B0600070205080204" pitchFamily="34" charset="-128"/>
                <a:cs typeface="+mn-cs"/>
              </a:rPr>
              <a:t>play-acting</a:t>
            </a:r>
            <a:r>
              <a:rPr lang="en-US" sz="900" b="0" i="0" kern="1200" dirty="0" smtClean="0">
                <a:solidFill>
                  <a:schemeClr val="tx1"/>
                </a:solidFill>
                <a:effectLst/>
                <a:latin typeface="+mn-lt"/>
                <a:ea typeface="MS PGothic" panose="020B0600070205080204" pitchFamily="34" charset="-128"/>
                <a:cs typeface="+mn-cs"/>
              </a:rPr>
              <a:t> when possible (e.g., pretend you are exhausted and slump into a chair, assuming an exhausted posture)</a:t>
            </a:r>
          </a:p>
          <a:p>
            <a:r>
              <a:rPr lang="en-US" sz="900" b="0" i="0" kern="1200" dirty="0" smtClean="0">
                <a:solidFill>
                  <a:schemeClr val="tx1"/>
                </a:solidFill>
                <a:effectLst/>
                <a:latin typeface="+mn-lt"/>
                <a:ea typeface="MS PGothic" panose="020B0600070205080204" pitchFamily="34" charset="-128"/>
                <a:cs typeface="+mn-cs"/>
              </a:rPr>
              <a:t>Change the way you say the word - e.g., use a tired voice for “exhausted”</a:t>
            </a:r>
          </a:p>
          <a:p>
            <a:r>
              <a:rPr lang="en-US" sz="900" b="1" i="0" kern="1200" dirty="0" smtClean="0">
                <a:solidFill>
                  <a:schemeClr val="tx1"/>
                </a:solidFill>
                <a:effectLst/>
                <a:latin typeface="+mn-lt"/>
                <a:ea typeface="MS PGothic" panose="020B0600070205080204" pitchFamily="34" charset="-128"/>
                <a:cs typeface="+mn-cs"/>
              </a:rPr>
              <a:t>Tell:</a:t>
            </a:r>
            <a:r>
              <a:rPr lang="en-US" sz="900" b="1" i="0" kern="1200" baseline="0" dirty="0" smtClean="0">
                <a:solidFill>
                  <a:schemeClr val="tx1"/>
                </a:solidFill>
                <a:effectLst/>
                <a:latin typeface="+mn-lt"/>
                <a:ea typeface="MS PGothic" panose="020B0600070205080204" pitchFamily="34" charset="-128"/>
                <a:cs typeface="+mn-cs"/>
              </a:rPr>
              <a:t> </a:t>
            </a:r>
            <a:r>
              <a:rPr lang="en-US" sz="900" b="0" i="0" kern="1200" dirty="0" smtClean="0">
                <a:solidFill>
                  <a:schemeClr val="tx1"/>
                </a:solidFill>
                <a:effectLst/>
                <a:latin typeface="+mn-lt"/>
                <a:ea typeface="MS PGothic" panose="020B0600070205080204" pitchFamily="34" charset="-128"/>
                <a:cs typeface="+mn-cs"/>
              </a:rPr>
              <a:t>Describe the word’s </a:t>
            </a:r>
            <a:r>
              <a:rPr lang="en-US" sz="900" b="1" i="1" kern="1200" dirty="0" smtClean="0">
                <a:solidFill>
                  <a:schemeClr val="tx1"/>
                </a:solidFill>
                <a:effectLst/>
                <a:latin typeface="+mn-lt"/>
                <a:ea typeface="MS PGothic" panose="020B0600070205080204" pitchFamily="34" charset="-128"/>
                <a:cs typeface="+mn-cs"/>
              </a:rPr>
              <a:t>meaning</a:t>
            </a:r>
            <a:r>
              <a:rPr lang="en-US" sz="900" b="0" i="0" kern="1200" dirty="0" smtClean="0">
                <a:solidFill>
                  <a:schemeClr val="tx1"/>
                </a:solidFill>
                <a:effectLst/>
                <a:latin typeface="+mn-lt"/>
                <a:ea typeface="MS PGothic" panose="020B0600070205080204" pitchFamily="34" charset="-128"/>
                <a:cs typeface="+mn-cs"/>
              </a:rPr>
              <a:t> - e.g., “He’s </a:t>
            </a:r>
            <a:r>
              <a:rPr lang="en-US" sz="900" b="1" i="1" kern="1200" dirty="0" smtClean="0">
                <a:solidFill>
                  <a:schemeClr val="tx1"/>
                </a:solidFill>
                <a:effectLst/>
                <a:latin typeface="+mn-lt"/>
                <a:ea typeface="MS PGothic" panose="020B0600070205080204" pitchFamily="34" charset="-128"/>
                <a:cs typeface="+mn-cs"/>
              </a:rPr>
              <a:t>exhausted</a:t>
            </a:r>
            <a:r>
              <a:rPr lang="en-US" sz="900" b="0" i="0" kern="1200" dirty="0" smtClean="0">
                <a:solidFill>
                  <a:schemeClr val="tx1"/>
                </a:solidFill>
                <a:effectLst/>
                <a:latin typeface="+mn-lt"/>
                <a:ea typeface="MS PGothic" panose="020B0600070205080204" pitchFamily="34" charset="-128"/>
                <a:cs typeface="+mn-cs"/>
              </a:rPr>
              <a:t>. That means that he is very, very tired. He’s so tired, he can hardly move. That’s what exhausted means.”</a:t>
            </a:r>
          </a:p>
          <a:p>
            <a:r>
              <a:rPr lang="en-US" sz="900" b="0" i="0" kern="1200" dirty="0" smtClean="0">
                <a:solidFill>
                  <a:schemeClr val="tx1"/>
                </a:solidFill>
                <a:effectLst/>
                <a:latin typeface="+mn-lt"/>
                <a:ea typeface="MS PGothic" panose="020B0600070205080204" pitchFamily="34" charset="-128"/>
                <a:cs typeface="+mn-cs"/>
              </a:rPr>
              <a:t>Give </a:t>
            </a:r>
            <a:r>
              <a:rPr lang="en-US" sz="900" b="1" i="1" kern="1200" dirty="0" smtClean="0">
                <a:solidFill>
                  <a:schemeClr val="tx1"/>
                </a:solidFill>
                <a:effectLst/>
                <a:latin typeface="+mn-lt"/>
                <a:ea typeface="MS PGothic" panose="020B0600070205080204" pitchFamily="34" charset="-128"/>
                <a:cs typeface="+mn-cs"/>
              </a:rPr>
              <a:t>specific details</a:t>
            </a:r>
            <a:r>
              <a:rPr lang="en-US" sz="900" b="0" i="0" kern="1200" dirty="0" smtClean="0">
                <a:solidFill>
                  <a:schemeClr val="tx1"/>
                </a:solidFill>
                <a:effectLst/>
                <a:latin typeface="+mn-lt"/>
                <a:ea typeface="MS PGothic" panose="020B0600070205080204" pitchFamily="34" charset="-128"/>
                <a:cs typeface="+mn-cs"/>
              </a:rPr>
              <a:t> about the word – e.g., “Look. The dog’s tongue is hanging out of his mouth and he’s panting because he’s been running so much. That has made him exhausted. If someone has been running for a long time that can make him feel exhausted. Staying up all night and not sleeping can also make you feel exhausted the next day.”</a:t>
            </a:r>
          </a:p>
          <a:p>
            <a:r>
              <a:rPr lang="en-US" dirty="0" smtClean="0"/>
              <a:t>Relate: </a:t>
            </a:r>
            <a:r>
              <a:rPr lang="en-US" sz="900" b="0" i="0" kern="1200" dirty="0" smtClean="0">
                <a:solidFill>
                  <a:schemeClr val="tx1"/>
                </a:solidFill>
                <a:effectLst/>
                <a:latin typeface="+mn-lt"/>
                <a:ea typeface="MS PGothic" panose="020B0600070205080204" pitchFamily="34" charset="-128"/>
                <a:cs typeface="+mn-cs"/>
              </a:rPr>
              <a:t>New information makes more sense to children when they can relate it to something they already know. Help children develop a deeper understanding of new words by “hooking” new words onto their existing knowledge and experiences as well as onto words they already know.</a:t>
            </a:r>
          </a:p>
          <a:p>
            <a:r>
              <a:rPr lang="en-US" sz="900" b="0" i="0" kern="1200" dirty="0" smtClean="0">
                <a:solidFill>
                  <a:schemeClr val="tx1"/>
                </a:solidFill>
                <a:effectLst/>
                <a:latin typeface="+mn-lt"/>
                <a:ea typeface="MS PGothic" panose="020B0600070205080204" pitchFamily="34" charset="-128"/>
                <a:cs typeface="+mn-cs"/>
              </a:rPr>
              <a:t>Say: It takes years before children truly understand the full meaning of a word. It is only through repeated exposure to the word and through participation in many conversations in which the word is used in varied contexts that they will fully understand it, even after they begin to use it themselves.</a:t>
            </a:r>
            <a:r>
              <a:rPr lang="en-US" sz="900" b="0" i="0" kern="1200" baseline="0" dirty="0" smtClean="0">
                <a:solidFill>
                  <a:schemeClr val="tx1"/>
                </a:solidFill>
                <a:effectLst/>
                <a:latin typeface="+mn-lt"/>
                <a:ea typeface="MS PGothic" panose="020B0600070205080204" pitchFamily="34" charset="-128"/>
                <a:cs typeface="+mn-cs"/>
              </a:rPr>
              <a:t> </a:t>
            </a:r>
            <a:r>
              <a:rPr lang="en-US" sz="900" b="1" i="0" kern="1200" dirty="0" smtClean="0">
                <a:solidFill>
                  <a:schemeClr val="tx1"/>
                </a:solidFill>
                <a:effectLst/>
                <a:latin typeface="+mn-lt"/>
                <a:ea typeface="MS PGothic" panose="020B0600070205080204" pitchFamily="34" charset="-128"/>
                <a:cs typeface="+mn-cs"/>
              </a:rPr>
              <a:t>Note: There is no need to insist that children say the word.</a:t>
            </a:r>
            <a:r>
              <a:rPr lang="en-US" sz="900" b="0" i="0" kern="1200" dirty="0" smtClean="0">
                <a:solidFill>
                  <a:schemeClr val="tx1"/>
                </a:solidFill>
                <a:effectLst/>
                <a:latin typeface="+mn-lt"/>
                <a:ea typeface="MS PGothic" panose="020B0600070205080204" pitchFamily="34" charset="-128"/>
                <a:cs typeface="+mn-cs"/>
              </a:rPr>
              <a:t> The goal is for children to understand it. Once they do, they will start to use it as part of their expressive vocabulary.</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20</a:t>
            </a:fld>
            <a:endParaRPr lang="en-US" altLang="en-US"/>
          </a:p>
        </p:txBody>
      </p:sp>
    </p:spTree>
    <p:extLst>
      <p:ext uri="{BB962C8B-B14F-4D97-AF65-F5344CB8AC3E}">
        <p14:creationId xmlns:p14="http://schemas.microsoft.com/office/powerpoint/2010/main" val="1329006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Because some of the new words inserted in the books were not available in the book illustrations, picture cards were prepared to illustrate some of these. They were used by the teachers to discuss certain words and were available during play time for children to handle and discuss with peers.</a:t>
            </a:r>
          </a:p>
          <a:p>
            <a:endParaRPr lang="en-US" dirty="0" smtClean="0"/>
          </a:p>
          <a:p>
            <a:r>
              <a:rPr lang="en-US" dirty="0" smtClean="0"/>
              <a:t>I wanted to bring</a:t>
            </a:r>
            <a:r>
              <a:rPr lang="en-US" baseline="0" dirty="0" smtClean="0"/>
              <a:t> this up to just stress the importance of pictures with DHH children.</a:t>
            </a:r>
            <a:endParaRPr lang="en-US" dirty="0" smtClean="0"/>
          </a:p>
          <a:p>
            <a:endParaRPr lang="en-US" dirty="0" smtClean="0"/>
          </a:p>
          <a:p>
            <a:r>
              <a:rPr lang="en-US" dirty="0" smtClean="0"/>
              <a:t>Basically, implementing these vocabulary words</a:t>
            </a:r>
            <a:r>
              <a:rPr lang="en-US" baseline="0" dirty="0" smtClean="0"/>
              <a:t> in other ways throughout the child’s day and for DHH, pictures is the best way to do this or actual props. For example, you might create a placemat for your child when eating that has pictures of new vocab words he or she has been learning or hang a picture on the fridge or in his or her room. Or printing out pictures and having the child go back and locate the truck in the book, signing ”truck,” giving them more of a visual cue to be able to increase their receptive vocabulary (ability to understand novel vocabulary words)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22</a:t>
            </a:fld>
            <a:endParaRPr lang="en-US" altLang="en-US"/>
          </a:p>
        </p:txBody>
      </p:sp>
    </p:spTree>
    <p:extLst>
      <p:ext uri="{BB962C8B-B14F-4D97-AF65-F5344CB8AC3E}">
        <p14:creationId xmlns:p14="http://schemas.microsoft.com/office/powerpoint/2010/main" val="12295586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Take a minute to look through these</a:t>
            </a:r>
            <a:r>
              <a:rPr lang="en-US" baseline="0" dirty="0" smtClean="0"/>
              <a:t> books and brainstorm which vocabulary words you might choose to target with your child.</a:t>
            </a:r>
          </a:p>
          <a:p>
            <a:endParaRPr lang="en-US" baseline="0" dirty="0" smtClean="0"/>
          </a:p>
          <a:p>
            <a:r>
              <a:rPr lang="en-US" baseline="0" dirty="0" smtClean="0"/>
              <a:t>If time: </a:t>
            </a:r>
            <a:r>
              <a:rPr lang="en-US" dirty="0" smtClean="0"/>
              <a:t>Have a list of child’s responses on some of the pages and brainstorm effective feedback using strategies learned thus far</a:t>
            </a:r>
            <a:r>
              <a:rPr lang="en-US" dirty="0" smtClean="0"/>
              <a:t>.</a:t>
            </a:r>
          </a:p>
          <a:p>
            <a:endParaRPr lang="en-US" dirty="0" smtClean="0"/>
          </a:p>
          <a:p>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23</a:t>
            </a:fld>
            <a:endParaRPr lang="en-US" altLang="en-US"/>
          </a:p>
        </p:txBody>
      </p:sp>
    </p:spTree>
    <p:extLst>
      <p:ext uri="{BB962C8B-B14F-4D97-AF65-F5344CB8AC3E}">
        <p14:creationId xmlns:p14="http://schemas.microsoft.com/office/powerpoint/2010/main" val="904265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a:t>
            </a:r>
            <a:r>
              <a:rPr lang="en-US" baseline="0" dirty="0" smtClean="0"/>
              <a:t> term: grammatically incorrect</a:t>
            </a:r>
          </a:p>
          <a:p>
            <a:endParaRPr lang="en-US" baseline="0" dirty="0" smtClean="0"/>
          </a:p>
          <a:p>
            <a:r>
              <a:rPr lang="en-US" baseline="0" dirty="0" smtClean="0"/>
              <a:t>e.g. if the child said "the boy is </a:t>
            </a:r>
            <a:r>
              <a:rPr lang="en-US" baseline="0" dirty="0" err="1" smtClean="0"/>
              <a:t>hurted</a:t>
            </a:r>
            <a:r>
              <a:rPr lang="en-US" baseline="0" dirty="0" smtClean="0"/>
              <a:t>" you may say "yes the boy is hurt!"</a:t>
            </a:r>
          </a:p>
          <a:p>
            <a:r>
              <a:rPr lang="en-US" baseline="0" dirty="0" smtClean="0"/>
              <a:t>a. most likely the child does not know the grammatically correct way to say it - isn't the most helpful form of feedback in this situation</a:t>
            </a:r>
          </a:p>
          <a:p>
            <a:r>
              <a:rPr lang="en-US" baseline="0" dirty="0" smtClean="0"/>
              <a:t>b. important to keep confidence high because we want the child to remain interested but in terms of grammar, we want to provide a language model for them to learn the rules of grammar indirectly - by doing this enough, this is when the child is going to start to generalize this skill</a:t>
            </a:r>
          </a:p>
          <a:p>
            <a:r>
              <a:rPr lang="en-US" baseline="0" dirty="0" smtClean="0"/>
              <a:t>c. may choose to hold off on some feedback until the end depending on the dynamic of the reading experience but in terms of something that is grammatically incorrect, most helpful to correct right when you hear it by modeling </a:t>
            </a:r>
          </a:p>
          <a:p>
            <a:endParaRPr lang="en-US" baseline="0" dirty="0" smtClean="0"/>
          </a:p>
          <a:p>
            <a:r>
              <a:rPr lang="en-US" baseline="0" dirty="0" smtClean="0"/>
              <a:t>children are not at that metacognitive stage of awareness to talk to them about "you said this" but the correct way of saying it is this because...want to provide naturalistic model for them</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3</a:t>
            </a:fld>
            <a:endParaRPr lang="en-US" altLang="en-US"/>
          </a:p>
        </p:txBody>
      </p:sp>
    </p:spTree>
    <p:extLst>
      <p:ext uri="{BB962C8B-B14F-4D97-AF65-F5344CB8AC3E}">
        <p14:creationId xmlns:p14="http://schemas.microsoft.com/office/powerpoint/2010/main" val="18556180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CROWD prompts</a:t>
            </a:r>
          </a:p>
          <a:p>
            <a:r>
              <a:rPr lang="en-US" dirty="0" smtClean="0"/>
              <a:t>offer correct answer- we just</a:t>
            </a:r>
            <a:r>
              <a:rPr lang="en-US" baseline="0" dirty="0" smtClean="0"/>
              <a:t> discussed</a:t>
            </a:r>
          </a:p>
          <a:p>
            <a:r>
              <a:rPr lang="en-US" baseline="0" dirty="0" smtClean="0"/>
              <a:t>adding in details to provide language models for your child</a:t>
            </a:r>
          </a:p>
          <a:p>
            <a:endParaRPr lang="en-US" baseline="0" dirty="0" smtClean="0"/>
          </a:p>
          <a:p>
            <a:r>
              <a:rPr lang="en-US" baseline="0" dirty="0" smtClean="0"/>
              <a:t>Although we want the child to have a successful reading experience, the problem with practicing errorless learning is kids are not going to learn how to expand their language and utterance length, they may continue to say words or use signs incorrectly - want to teach them the right way in a naturalistic way!!</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4</a:t>
            </a:fld>
            <a:endParaRPr lang="en-US" altLang="en-US"/>
          </a:p>
        </p:txBody>
      </p:sp>
    </p:spTree>
    <p:extLst>
      <p:ext uri="{BB962C8B-B14F-4D97-AF65-F5344CB8AC3E}">
        <p14:creationId xmlns:p14="http://schemas.microsoft.com/office/powerpoint/2010/main" val="592193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question is referring to what prompts are going to be most beneficial to use with children with higher language skills-- what prompts are the most linguistically demanding?</a:t>
            </a:r>
          </a:p>
          <a:p>
            <a:endParaRPr lang="en-US" baseline="0" dirty="0" smtClean="0"/>
          </a:p>
          <a:p>
            <a:r>
              <a:rPr lang="en-US" baseline="0" dirty="0" smtClean="0"/>
              <a:t>"Recall" prompt of CROWD</a:t>
            </a:r>
          </a:p>
          <a:p>
            <a:r>
              <a:rPr lang="en-US" baseline="0" dirty="0" smtClean="0"/>
              <a:t>b. more quiz-like, less of an interactive experience, less fun for the child</a:t>
            </a:r>
          </a:p>
          <a:p>
            <a:r>
              <a:rPr lang="en-US" baseline="0" dirty="0" smtClean="0"/>
              <a:t>c. might be a skill to teach later in life but isn't going to create an interactive atmosphere in which the child is able to become the teller of the story - will create a choppy, less enjoyable atmosphere</a:t>
            </a:r>
          </a:p>
          <a:p>
            <a:r>
              <a:rPr lang="en-US" baseline="0" dirty="0" smtClean="0"/>
              <a:t>d. the pace of reading should remain at a comfortable level for the child - we are most focused on quality of the reading experience - not the number of books you are able to read through with your child, the child might not be comprehending or understanding what is being read to them</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5</a:t>
            </a:fld>
            <a:endParaRPr lang="en-US" altLang="en-US"/>
          </a:p>
        </p:txBody>
      </p:sp>
    </p:spTree>
    <p:extLst>
      <p:ext uri="{BB962C8B-B14F-4D97-AF65-F5344CB8AC3E}">
        <p14:creationId xmlns:p14="http://schemas.microsoft.com/office/powerpoint/2010/main" val="19016615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Talks about the “levels” of dialogic reading - provides a nice framework</a:t>
            </a:r>
            <a:r>
              <a:rPr lang="en-US" baseline="0" dirty="0" smtClean="0"/>
              <a:t> for thinking about what level your child might be at and what levels your child will progress through and how to adjust your level of support accordingly</a:t>
            </a:r>
          </a:p>
          <a:p>
            <a:endParaRPr lang="en-US" dirty="0" smtClean="0"/>
          </a:p>
          <a:p>
            <a:r>
              <a:rPr lang="en-US" dirty="0" smtClean="0"/>
              <a:t>Level 1: child knows the words,</a:t>
            </a:r>
            <a:r>
              <a:rPr lang="en-US" baseline="0" dirty="0" smtClean="0"/>
              <a:t> asking f</a:t>
            </a:r>
            <a:r>
              <a:rPr lang="en-US" dirty="0" smtClean="0"/>
              <a:t>ollow-up questions – asking about parts</a:t>
            </a:r>
            <a:r>
              <a:rPr lang="en-US" baseline="0" dirty="0" smtClean="0"/>
              <a:t> of the bicycle</a:t>
            </a:r>
          </a:p>
          <a:p>
            <a:r>
              <a:rPr lang="en-US" baseline="0" dirty="0" smtClean="0"/>
              <a:t>Level 2: more open-ended questions to allow the child more opportunity to talk about what he or she wants to</a:t>
            </a:r>
          </a:p>
          <a:p>
            <a:r>
              <a:rPr lang="en-US" baseline="0" dirty="0" smtClean="0"/>
              <a:t>Final phase: connect what is going on in the book to something in the child’s own life, building a narrative about the book – “Do you remember what happened at the beginning of the story?” “What animals do you remember seeing what we went to the zoo?”</a:t>
            </a:r>
          </a:p>
          <a:p>
            <a:r>
              <a:rPr lang="en-US" baseline="0" dirty="0" smtClean="0"/>
              <a:t>Embedding expansions into the child’s responses: child might say “there’s a mop” and parents says “there’s a mop and a pail of water” or “there’s a pail” and parent says “there’s a yellow pail”</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6</a:t>
            </a:fld>
            <a:endParaRPr lang="en-US" altLang="en-US"/>
          </a:p>
        </p:txBody>
      </p:sp>
    </p:spTree>
    <p:extLst>
      <p:ext uri="{BB962C8B-B14F-4D97-AF65-F5344CB8AC3E}">
        <p14:creationId xmlns:p14="http://schemas.microsoft.com/office/powerpoint/2010/main" val="1806390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talked about the “P” last week, so we are going to talk more about how</a:t>
            </a:r>
            <a:r>
              <a:rPr lang="en-US" baseline="0" dirty="0" smtClean="0"/>
              <a:t> to evaluate the child’s response, expand upon it, and repeat the prompt the make sure the child has additional exposure to it and will have a higher chance of learning it/using it.</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7</a:t>
            </a:fld>
            <a:endParaRPr lang="en-US" altLang="en-US"/>
          </a:p>
        </p:txBody>
      </p:sp>
    </p:spTree>
    <p:extLst>
      <p:ext uri="{BB962C8B-B14F-4D97-AF65-F5344CB8AC3E}">
        <p14:creationId xmlns:p14="http://schemas.microsoft.com/office/powerpoint/2010/main" val="1294125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say or sign**</a:t>
            </a:r>
          </a:p>
          <a:p>
            <a:pPr eaLnBrk="1" hangingPunct="1">
              <a:spcBef>
                <a:spcPct val="0"/>
              </a:spcBef>
            </a:pPr>
            <a:r>
              <a:rPr lang="en-US" altLang="en-US" dirty="0" smtClean="0"/>
              <a:t>if your child is not at the point of repetition, you may just repeat it again by pointing at the picture or by signing</a:t>
            </a:r>
            <a:r>
              <a:rPr lang="en-US" altLang="en-US" baseline="0" dirty="0" smtClean="0"/>
              <a:t> and saying you try "fire truck"</a:t>
            </a:r>
          </a:p>
          <a:p>
            <a:pPr eaLnBrk="1" hangingPunct="1">
              <a:spcBef>
                <a:spcPct val="0"/>
              </a:spcBef>
            </a:pPr>
            <a:endParaRPr lang="en-US" altLang="en-US" dirty="0" smtClean="0"/>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charset="0"/>
                <a:ea typeface="MS PGothic" pitchFamily="34" charset="-128"/>
              </a:defRPr>
            </a:lvl1pPr>
            <a:lvl2pPr marL="742950" indent="-285750">
              <a:defRPr sz="1400">
                <a:solidFill>
                  <a:schemeClr val="tx1"/>
                </a:solidFill>
                <a:latin typeface="Arial" charset="0"/>
                <a:ea typeface="MS PGothic" pitchFamily="34" charset="-128"/>
              </a:defRPr>
            </a:lvl2pPr>
            <a:lvl3pPr marL="1143000" indent="-228600">
              <a:defRPr sz="1400">
                <a:solidFill>
                  <a:schemeClr val="tx1"/>
                </a:solidFill>
                <a:latin typeface="Arial" charset="0"/>
                <a:ea typeface="MS PGothic" pitchFamily="34" charset="-128"/>
              </a:defRPr>
            </a:lvl3pPr>
            <a:lvl4pPr marL="1600200" indent="-228600">
              <a:defRPr sz="1400">
                <a:solidFill>
                  <a:schemeClr val="tx1"/>
                </a:solidFill>
                <a:latin typeface="Arial" charset="0"/>
                <a:ea typeface="MS PGothic" pitchFamily="34" charset="-128"/>
              </a:defRPr>
            </a:lvl4pPr>
            <a:lvl5pPr marL="2057400" indent="-228600">
              <a:defRPr sz="1400">
                <a:solidFill>
                  <a:schemeClr val="tx1"/>
                </a:solidFill>
                <a:latin typeface="Arial" charset="0"/>
                <a:ea typeface="MS PGothic" pitchFamily="34" charset="-128"/>
              </a:defRPr>
            </a:lvl5pPr>
            <a:lvl6pPr marL="2514600" indent="-228600" defTabSz="712788" eaLnBrk="0" fontAlgn="base" hangingPunct="0">
              <a:spcBef>
                <a:spcPct val="0"/>
              </a:spcBef>
              <a:spcAft>
                <a:spcPct val="0"/>
              </a:spcAft>
              <a:defRPr sz="1400">
                <a:solidFill>
                  <a:schemeClr val="tx1"/>
                </a:solidFill>
                <a:latin typeface="Arial" charset="0"/>
                <a:ea typeface="MS PGothic" pitchFamily="34" charset="-128"/>
              </a:defRPr>
            </a:lvl6pPr>
            <a:lvl7pPr marL="2971800" indent="-228600" defTabSz="712788" eaLnBrk="0" fontAlgn="base" hangingPunct="0">
              <a:spcBef>
                <a:spcPct val="0"/>
              </a:spcBef>
              <a:spcAft>
                <a:spcPct val="0"/>
              </a:spcAft>
              <a:defRPr sz="1400">
                <a:solidFill>
                  <a:schemeClr val="tx1"/>
                </a:solidFill>
                <a:latin typeface="Arial" charset="0"/>
                <a:ea typeface="MS PGothic" pitchFamily="34" charset="-128"/>
              </a:defRPr>
            </a:lvl7pPr>
            <a:lvl8pPr marL="3429000" indent="-228600" defTabSz="712788" eaLnBrk="0" fontAlgn="base" hangingPunct="0">
              <a:spcBef>
                <a:spcPct val="0"/>
              </a:spcBef>
              <a:spcAft>
                <a:spcPct val="0"/>
              </a:spcAft>
              <a:defRPr sz="1400">
                <a:solidFill>
                  <a:schemeClr val="tx1"/>
                </a:solidFill>
                <a:latin typeface="Arial" charset="0"/>
                <a:ea typeface="MS PGothic" pitchFamily="34" charset="-128"/>
              </a:defRPr>
            </a:lvl8pPr>
            <a:lvl9pPr marL="3886200" indent="-228600" defTabSz="712788" eaLnBrk="0" fontAlgn="base" hangingPunct="0">
              <a:spcBef>
                <a:spcPct val="0"/>
              </a:spcBef>
              <a:spcAft>
                <a:spcPct val="0"/>
              </a:spcAft>
              <a:defRPr sz="1400">
                <a:solidFill>
                  <a:schemeClr val="tx1"/>
                </a:solidFill>
                <a:latin typeface="Arial" charset="0"/>
                <a:ea typeface="MS PGothic" pitchFamily="34" charset="-128"/>
              </a:defRPr>
            </a:lvl9pPr>
          </a:lstStyle>
          <a:p>
            <a:fld id="{6C89941F-35EC-4B48-AF2F-E0C5E1DAA0EE}" type="slidenum">
              <a:rPr lang="en-US" altLang="en-US" sz="1200"/>
              <a:pPr/>
              <a:t>8</a:t>
            </a:fld>
            <a:endParaRPr lang="en-US" alt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of making children's utterance grammatically correct while expanding upon the content of what the child says</a:t>
            </a:r>
          </a:p>
          <a:p>
            <a:endParaRPr lang="en-US" dirty="0" smtClean="0"/>
          </a:p>
          <a:p>
            <a:r>
              <a:rPr lang="en-US" dirty="0" smtClean="0"/>
              <a:t>"Right" - affirming</a:t>
            </a:r>
            <a:r>
              <a:rPr lang="en-US" baseline="0" dirty="0" smtClean="0"/>
              <a:t> the child is correct (evaluation) and then adding information and correcting the grammar</a:t>
            </a:r>
          </a:p>
          <a:p>
            <a:r>
              <a:rPr lang="en-US" baseline="0" dirty="0" smtClean="0"/>
              <a:t> "It" - subbed in vocab word as extra exposure to vocabulary</a:t>
            </a:r>
          </a:p>
          <a:p>
            <a:r>
              <a:rPr lang="en-US" baseline="0" dirty="0" smtClean="0"/>
              <a:t>"up there" - "flying" - giving an example of using a verb correctly</a:t>
            </a:r>
          </a:p>
          <a:p>
            <a:r>
              <a:rPr lang="en-US" baseline="0" dirty="0" smtClean="0"/>
              <a:t>going to take kids longer to start to use verbs so providing models of how to use them is important*</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9</a:t>
            </a:fld>
            <a:endParaRPr lang="en-US" altLang="en-US"/>
          </a:p>
        </p:txBody>
      </p:sp>
    </p:spTree>
    <p:extLst>
      <p:ext uri="{BB962C8B-B14F-4D97-AF65-F5344CB8AC3E}">
        <p14:creationId xmlns:p14="http://schemas.microsoft.com/office/powerpoint/2010/main" val="7645019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2124" r="323" b="423"/>
          <a:stretch>
            <a:fillRect/>
          </a:stretch>
        </p:blipFill>
        <p:spPr bwMode="auto">
          <a:xfrm>
            <a:off x="1588" y="0"/>
            <a:ext cx="914082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8650" y="444500"/>
            <a:ext cx="6343650" cy="1524000"/>
          </a:xfrm>
        </p:spPr>
        <p:txBody>
          <a:bodyPr>
            <a:normAutofit/>
          </a:bodyPr>
          <a:lstStyle>
            <a:lvl1pPr algn="l">
              <a:defRPr sz="3400"/>
            </a:lvl1pPr>
          </a:lstStyle>
          <a:p>
            <a:r>
              <a:rPr lang="en-US"/>
              <a:t>Click to edit Master title style</a:t>
            </a:r>
            <a:endParaRPr lang="en-US" dirty="0"/>
          </a:p>
        </p:txBody>
      </p:sp>
      <p:sp>
        <p:nvSpPr>
          <p:cNvPr id="3" name="Subtitle 2"/>
          <p:cNvSpPr>
            <a:spLocks noGrp="1"/>
          </p:cNvSpPr>
          <p:nvPr>
            <p:ph type="subTitle" idx="1"/>
          </p:nvPr>
        </p:nvSpPr>
        <p:spPr>
          <a:xfrm>
            <a:off x="628650" y="2032000"/>
            <a:ext cx="5314950" cy="762000"/>
          </a:xfrm>
        </p:spPr>
        <p:txBody>
          <a:bodyPr>
            <a:normAutofit/>
          </a:bodyPr>
          <a:lstStyle>
            <a:lvl1pPr marL="0" indent="0" algn="l">
              <a:spcBef>
                <a:spcPts val="936"/>
              </a:spcBef>
              <a:buNone/>
              <a:defRPr sz="1900">
                <a:latin typeface="+mj-lt"/>
              </a:defRPr>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26005578"/>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wo Pictures with Captions">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5"/>
          <p:cNvSpPr>
            <a:spLocks/>
          </p:cNvSpPr>
          <p:nvPr/>
        </p:nvSpPr>
        <p:spPr bwMode="gray">
          <a:xfrm>
            <a:off x="5715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8" name="Freeform 5"/>
          <p:cNvSpPr>
            <a:spLocks/>
          </p:cNvSpPr>
          <p:nvPr/>
        </p:nvSpPr>
        <p:spPr bwMode="gray">
          <a:xfrm>
            <a:off x="39751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4327"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147926"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20" name="Text Placeholder 16"/>
          <p:cNvSpPr>
            <a:spLocks noGrp="1"/>
          </p:cNvSpPr>
          <p:nvPr>
            <p:ph type="body" sz="quarter" idx="16"/>
          </p:nvPr>
        </p:nvSpPr>
        <p:spPr>
          <a:xfrm>
            <a:off x="41750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Tree>
    <p:extLst>
      <p:ext uri="{BB962C8B-B14F-4D97-AF65-F5344CB8AC3E}">
        <p14:creationId xmlns:p14="http://schemas.microsoft.com/office/powerpoint/2010/main" val="1628204859"/>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hree Pictures with Caption">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571500" y="777875"/>
            <a:ext cx="4000500" cy="3424238"/>
          </a:xfrm>
          <a:custGeom>
            <a:avLst/>
            <a:gdLst>
              <a:gd name="T0" fmla="*/ 3730370 w 933"/>
              <a:gd name="T1" fmla="*/ 171899 h 1275"/>
              <a:gd name="T2" fmla="*/ 3730370 w 933"/>
              <a:gd name="T3" fmla="*/ 3258027 h 1275"/>
              <a:gd name="T4" fmla="*/ 261555 w 933"/>
              <a:gd name="T5" fmla="*/ 3258027 h 1275"/>
              <a:gd name="T6" fmla="*/ 261555 w 933"/>
              <a:gd name="T7" fmla="*/ 171899 h 1275"/>
              <a:gd name="T8" fmla="*/ 3730370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Freeform 5"/>
          <p:cNvSpPr>
            <a:spLocks/>
          </p:cNvSpPr>
          <p:nvPr/>
        </p:nvSpPr>
        <p:spPr bwMode="gray">
          <a:xfrm>
            <a:off x="4743450" y="806450"/>
            <a:ext cx="2243138" cy="1611313"/>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4743450" y="2551113"/>
            <a:ext cx="2243138" cy="1611312"/>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3916" y="927519"/>
            <a:ext cx="3655668"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879519" y="924786"/>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932712"/>
            <a:ext cx="6078062" cy="414517"/>
          </a:xfrm>
        </p:spPr>
        <p:txBody>
          <a:bodyPr>
            <a:normAutofit/>
          </a:bodyPr>
          <a:lstStyle>
            <a:lvl1pPr marL="0" indent="0">
              <a:spcBef>
                <a:spcPts val="0"/>
              </a:spcBef>
              <a:buNone/>
              <a:defRPr sz="12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13" name="Picture Placeholder 12"/>
          <p:cNvSpPr>
            <a:spLocks noGrp="1"/>
          </p:cNvSpPr>
          <p:nvPr>
            <p:ph type="pic" sz="quarter" idx="16"/>
          </p:nvPr>
        </p:nvSpPr>
        <p:spPr>
          <a:xfrm>
            <a:off x="4879519" y="2669484"/>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 name="Title 1"/>
          <p:cNvSpPr>
            <a:spLocks noGrp="1"/>
          </p:cNvSpPr>
          <p:nvPr>
            <p:ph type="title"/>
          </p:nvPr>
        </p:nvSpPr>
        <p:spPr>
          <a:xfrm>
            <a:off x="771436" y="4421187"/>
            <a:ext cx="6078062" cy="483268"/>
          </a:xfrm>
        </p:spPr>
        <p:txBody>
          <a:bodyPr>
            <a:normAutofit/>
          </a:bodyPr>
          <a:lstStyle>
            <a:lvl1pPr>
              <a:defRPr sz="1900">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486739744"/>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ive Pictures">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7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3136900" y="220663"/>
            <a:ext cx="3924300" cy="2516187"/>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612775" y="320675"/>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2" name="Freeform 5"/>
          <p:cNvSpPr>
            <a:spLocks/>
          </p:cNvSpPr>
          <p:nvPr/>
        </p:nvSpPr>
        <p:spPr bwMode="gray">
          <a:xfrm>
            <a:off x="612775" y="2065338"/>
            <a:ext cx="2359025" cy="1579562"/>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4" name="Freeform 5"/>
          <p:cNvSpPr>
            <a:spLocks/>
          </p:cNvSpPr>
          <p:nvPr/>
        </p:nvSpPr>
        <p:spPr bwMode="gray">
          <a:xfrm>
            <a:off x="612775" y="3810000"/>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6" name="Freeform 5"/>
          <p:cNvSpPr>
            <a:spLocks/>
          </p:cNvSpPr>
          <p:nvPr/>
        </p:nvSpPr>
        <p:spPr bwMode="gray">
          <a:xfrm>
            <a:off x="3136900" y="2873375"/>
            <a:ext cx="3924300" cy="2517775"/>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Picture Placeholder 8"/>
          <p:cNvSpPr>
            <a:spLocks noGrp="1"/>
          </p:cNvSpPr>
          <p:nvPr>
            <p:ph type="pic" sz="quarter" idx="13"/>
          </p:nvPr>
        </p:nvSpPr>
        <p:spPr>
          <a:xfrm>
            <a:off x="3318326" y="363596"/>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1" name="Picture Placeholder 10"/>
          <p:cNvSpPr>
            <a:spLocks noGrp="1"/>
          </p:cNvSpPr>
          <p:nvPr>
            <p:ph type="pic" sz="quarter" idx="15"/>
          </p:nvPr>
        </p:nvSpPr>
        <p:spPr>
          <a:xfrm>
            <a:off x="759767" y="448527"/>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3" name="Picture Placeholder 12"/>
          <p:cNvSpPr>
            <a:spLocks noGrp="1"/>
          </p:cNvSpPr>
          <p:nvPr>
            <p:ph type="pic" sz="quarter" idx="16"/>
          </p:nvPr>
        </p:nvSpPr>
        <p:spPr>
          <a:xfrm>
            <a:off x="759767" y="2193225"/>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5" name="Picture Placeholder 14"/>
          <p:cNvSpPr>
            <a:spLocks noGrp="1"/>
          </p:cNvSpPr>
          <p:nvPr>
            <p:ph type="pic" sz="quarter" idx="17"/>
          </p:nvPr>
        </p:nvSpPr>
        <p:spPr>
          <a:xfrm>
            <a:off x="759767" y="3937924"/>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1" name="Picture Placeholder 20"/>
          <p:cNvSpPr>
            <a:spLocks noGrp="1"/>
          </p:cNvSpPr>
          <p:nvPr>
            <p:ph type="pic" sz="quarter" idx="18"/>
          </p:nvPr>
        </p:nvSpPr>
        <p:spPr>
          <a:xfrm>
            <a:off x="3318326" y="3016485"/>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Tree>
    <p:extLst>
      <p:ext uri="{BB962C8B-B14F-4D97-AF65-F5344CB8AC3E}">
        <p14:creationId xmlns:p14="http://schemas.microsoft.com/office/powerpoint/2010/main" val="139146365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CD2D5E9-06D4-4B42-AF0E-43D32548CFE2}"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ADCEDB4-CEEA-4A9B-8895-8F0183B52B33}" type="slidenum">
              <a:rPr lang="en-US" altLang="en-US"/>
              <a:pPr/>
              <a:t>‹#›</a:t>
            </a:fld>
            <a:endParaRPr lang="en-US" altLang="en-US"/>
          </a:p>
        </p:txBody>
      </p:sp>
    </p:spTree>
    <p:extLst>
      <p:ext uri="{BB962C8B-B14F-4D97-AF65-F5344CB8AC3E}">
        <p14:creationId xmlns:p14="http://schemas.microsoft.com/office/powerpoint/2010/main" val="962815936"/>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304271"/>
            <a:ext cx="1371599" cy="41169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304271"/>
            <a:ext cx="5143500" cy="4116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BEE449-77B7-4AAB-8CED-EBC91BBB78B8}"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66CDEE5-7BF8-4EF1-9215-99B0DE3DFBA8}" type="slidenum">
              <a:rPr lang="en-US" altLang="en-US"/>
              <a:pPr/>
              <a:t>‹#›</a:t>
            </a:fld>
            <a:endParaRPr lang="en-US" altLang="en-US"/>
          </a:p>
        </p:txBody>
      </p:sp>
    </p:spTree>
    <p:extLst>
      <p:ext uri="{BB962C8B-B14F-4D97-AF65-F5344CB8AC3E}">
        <p14:creationId xmlns:p14="http://schemas.microsoft.com/office/powerpoint/2010/main" val="225947610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C31299F-0DB6-4549-B73F-068C7EFA23CB}"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583C815-6473-47AC-BD92-6176BF929F03}" type="slidenum">
              <a:rPr lang="en-US" altLang="en-US"/>
              <a:pPr/>
              <a:t>‹#›</a:t>
            </a:fld>
            <a:endParaRPr lang="en-US" altLang="en-US"/>
          </a:p>
        </p:txBody>
      </p:sp>
    </p:spTree>
    <p:extLst>
      <p:ext uri="{BB962C8B-B14F-4D97-AF65-F5344CB8AC3E}">
        <p14:creationId xmlns:p14="http://schemas.microsoft.com/office/powerpoint/2010/main" val="234127820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433" t="423"/>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14600" y="444500"/>
            <a:ext cx="5486400" cy="1524000"/>
          </a:xfrm>
        </p:spPr>
        <p:txBody>
          <a:bodyPr>
            <a:normAutofit/>
          </a:bodyPr>
          <a:lstStyle>
            <a:lvl1pPr>
              <a:defRPr sz="3400"/>
            </a:lvl1pPr>
          </a:lstStyle>
          <a:p>
            <a:r>
              <a:rPr lang="en-US"/>
              <a:t>Click to edit Master title style</a:t>
            </a:r>
          </a:p>
        </p:txBody>
      </p:sp>
      <p:sp>
        <p:nvSpPr>
          <p:cNvPr id="3" name="Text Placeholder 2"/>
          <p:cNvSpPr>
            <a:spLocks noGrp="1"/>
          </p:cNvSpPr>
          <p:nvPr>
            <p:ph type="body" idx="1"/>
          </p:nvPr>
        </p:nvSpPr>
        <p:spPr>
          <a:xfrm>
            <a:off x="2514600" y="2032000"/>
            <a:ext cx="4114800" cy="762000"/>
          </a:xfrm>
        </p:spPr>
        <p:txBody>
          <a:bodyPr>
            <a:normAutofit/>
          </a:bodyPr>
          <a:lstStyle>
            <a:lvl1pPr marL="0" indent="0">
              <a:spcBef>
                <a:spcPts val="936"/>
              </a:spcBef>
              <a:buNone/>
              <a:defRPr sz="1900">
                <a:solidFill>
                  <a:schemeClr val="tx1"/>
                </a:solidFill>
                <a:latin typeface="+mj-lt"/>
              </a:defRPr>
            </a:lvl1pPr>
            <a:lvl2pPr marL="356616" indent="0">
              <a:buNone/>
              <a:defRPr sz="1600">
                <a:solidFill>
                  <a:schemeClr val="tx1">
                    <a:tint val="75000"/>
                  </a:schemeClr>
                </a:solidFill>
              </a:defRPr>
            </a:lvl2pPr>
            <a:lvl3pPr marL="713232" indent="0">
              <a:buNone/>
              <a:defRPr sz="1400">
                <a:solidFill>
                  <a:schemeClr val="tx1">
                    <a:tint val="75000"/>
                  </a:schemeClr>
                </a:solidFill>
              </a:defRPr>
            </a:lvl3pPr>
            <a:lvl4pPr marL="1069848" indent="0">
              <a:buNone/>
              <a:defRPr sz="1200">
                <a:solidFill>
                  <a:schemeClr val="tx1">
                    <a:tint val="75000"/>
                  </a:schemeClr>
                </a:solidFill>
              </a:defRPr>
            </a:lvl4pPr>
            <a:lvl5pPr marL="1426464" indent="0">
              <a:buNone/>
              <a:defRPr sz="1200">
                <a:solidFill>
                  <a:schemeClr val="tx1">
                    <a:tint val="75000"/>
                  </a:schemeClr>
                </a:solidFill>
              </a:defRPr>
            </a:lvl5pPr>
            <a:lvl6pPr marL="1783080" indent="0">
              <a:buNone/>
              <a:defRPr sz="1200">
                <a:solidFill>
                  <a:schemeClr val="tx1">
                    <a:tint val="75000"/>
                  </a:schemeClr>
                </a:solidFill>
              </a:defRPr>
            </a:lvl6pPr>
            <a:lvl7pPr marL="2139696" indent="0">
              <a:buNone/>
              <a:defRPr sz="1200">
                <a:solidFill>
                  <a:schemeClr val="tx1">
                    <a:tint val="75000"/>
                  </a:schemeClr>
                </a:solidFill>
              </a:defRPr>
            </a:lvl7pPr>
            <a:lvl8pPr marL="2496312" indent="0">
              <a:buNone/>
              <a:defRPr sz="1200">
                <a:solidFill>
                  <a:schemeClr val="tx1">
                    <a:tint val="75000"/>
                  </a:schemeClr>
                </a:solidFill>
              </a:defRPr>
            </a:lvl8pPr>
            <a:lvl9pPr marL="2852928"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58211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916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96F0A7B-CE59-400E-8AFD-14C6B91F0FED}"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801B393-05DC-4AB1-B231-E6F80EE7F8D4}" type="slidenum">
              <a:rPr lang="en-US" altLang="en-US"/>
              <a:pPr/>
              <a:t>‹#›</a:t>
            </a:fld>
            <a:endParaRPr lang="en-US" altLang="en-US"/>
          </a:p>
        </p:txBody>
      </p:sp>
    </p:spTree>
    <p:extLst>
      <p:ext uri="{BB962C8B-B14F-4D97-AF65-F5344CB8AC3E}">
        <p14:creationId xmlns:p14="http://schemas.microsoft.com/office/powerpoint/2010/main" val="3408993710"/>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916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916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5116731-6E46-4001-9C6F-F1C736167CCE}" type="datetimeFigureOut">
              <a:rPr lang="en-US" altLang="en-US"/>
              <a:pPr>
                <a:defRPr/>
              </a:pPr>
              <a:t>5/11/2020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2908602-47DD-444B-B799-B1B597E8F25B}" type="slidenum">
              <a:rPr lang="en-US" altLang="en-US"/>
              <a:pPr/>
              <a:t>‹#›</a:t>
            </a:fld>
            <a:endParaRPr lang="en-US" altLang="en-US"/>
          </a:p>
        </p:txBody>
      </p:sp>
    </p:spTree>
    <p:extLst>
      <p:ext uri="{BB962C8B-B14F-4D97-AF65-F5344CB8AC3E}">
        <p14:creationId xmlns:p14="http://schemas.microsoft.com/office/powerpoint/2010/main" val="71327755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58D863F-FC70-45AA-B0F6-CA1360C6C29F}" type="datetimeFigureOut">
              <a:rPr lang="en-US" altLang="en-US"/>
              <a:pPr>
                <a:defRPr/>
              </a:pPr>
              <a:t>5/11/2020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8BB2332-4054-44B2-B0D5-A683CCA78C50}" type="slidenum">
              <a:rPr lang="en-US" altLang="en-US"/>
              <a:pPr/>
              <a:t>‹#›</a:t>
            </a:fld>
            <a:endParaRPr lang="en-US" altLang="en-US"/>
          </a:p>
        </p:txBody>
      </p:sp>
    </p:spTree>
    <p:extLst>
      <p:ext uri="{BB962C8B-B14F-4D97-AF65-F5344CB8AC3E}">
        <p14:creationId xmlns:p14="http://schemas.microsoft.com/office/powerpoint/2010/main" val="323784886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33DB96-D704-48AA-80F8-5AAE3F156678}" type="datetimeFigureOut">
              <a:rPr lang="en-US" altLang="en-US"/>
              <a:pPr>
                <a:defRPr/>
              </a:pPr>
              <a:t>5/11/2020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241F340-79F1-446B-9840-C906EE88A8C1}" type="slidenum">
              <a:rPr lang="en-US" altLang="en-US"/>
              <a:pPr/>
              <a:t>‹#›</a:t>
            </a:fld>
            <a:endParaRPr lang="en-US" altLang="en-US"/>
          </a:p>
        </p:txBody>
      </p:sp>
    </p:spTree>
    <p:extLst>
      <p:ext uri="{BB962C8B-B14F-4D97-AF65-F5344CB8AC3E}">
        <p14:creationId xmlns:p14="http://schemas.microsoft.com/office/powerpoint/2010/main" val="336246421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500"/>
            </a:lvl1pPr>
          </a:lstStyle>
          <a:p>
            <a:r>
              <a:rPr lang="en-US"/>
              <a:t>Click to edit Master title style</a:t>
            </a:r>
          </a:p>
        </p:txBody>
      </p:sp>
      <p:sp>
        <p:nvSpPr>
          <p:cNvPr id="3" name="Content Placeholder 2"/>
          <p:cNvSpPr>
            <a:spLocks noGrp="1"/>
          </p:cNvSpPr>
          <p:nvPr>
            <p:ph idx="1"/>
          </p:nvPr>
        </p:nvSpPr>
        <p:spPr>
          <a:xfrm>
            <a:off x="3543300" y="1524000"/>
            <a:ext cx="4457700" cy="28971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2999" y="1524000"/>
            <a:ext cx="2194560" cy="2897188"/>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3BCB1D-5B47-40C5-B433-310DA7232729}"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3E8ACF-386A-4111-85A0-65C9DAFD760C}" type="slidenum">
              <a:rPr lang="en-US" altLang="en-US"/>
              <a:pPr/>
              <a:t>‹#›</a:t>
            </a:fld>
            <a:endParaRPr lang="en-US" altLang="en-US"/>
          </a:p>
        </p:txBody>
      </p:sp>
    </p:spTree>
    <p:extLst>
      <p:ext uri="{BB962C8B-B14F-4D97-AF65-F5344CB8AC3E}">
        <p14:creationId xmlns:p14="http://schemas.microsoft.com/office/powerpoint/2010/main" val="48289397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Freeform 5"/>
          <p:cNvSpPr>
            <a:spLocks/>
          </p:cNvSpPr>
          <p:nvPr/>
        </p:nvSpPr>
        <p:spPr bwMode="gray">
          <a:xfrm>
            <a:off x="603250" y="1412875"/>
            <a:ext cx="4197350" cy="2746375"/>
          </a:xfrm>
          <a:custGeom>
            <a:avLst/>
            <a:gdLst>
              <a:gd name="T0" fmla="*/ 3985457 w 1347"/>
              <a:gd name="T1" fmla="*/ 2559755 h 986"/>
              <a:gd name="T2" fmla="*/ 202545 w 1347"/>
              <a:gd name="T3" fmla="*/ 2559755 h 986"/>
              <a:gd name="T4" fmla="*/ 202545 w 1347"/>
              <a:gd name="T5" fmla="*/ 178264 h 986"/>
              <a:gd name="T6" fmla="*/ 3985457 w 1347"/>
              <a:gd name="T7" fmla="*/ 178264 h 986"/>
              <a:gd name="T8" fmla="*/ 3985457 w 1347"/>
              <a:gd name="T9" fmla="*/ 2559755 h 9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2" name="Title 1"/>
          <p:cNvSpPr>
            <a:spLocks noGrp="1"/>
          </p:cNvSpPr>
          <p:nvPr>
            <p:ph type="title"/>
          </p:nvPr>
        </p:nvSpPr>
        <p:spPr/>
        <p:txBody>
          <a:bodyPr/>
          <a:lstStyle>
            <a:lvl1pPr>
              <a:defRPr sz="2500"/>
            </a:lvl1pPr>
          </a:lstStyle>
          <a:p>
            <a:r>
              <a:rPr lang="en-US"/>
              <a:t>Click to edit Master title style</a:t>
            </a:r>
          </a:p>
        </p:txBody>
      </p:sp>
      <p:sp>
        <p:nvSpPr>
          <p:cNvPr id="4" name="Text Placeholder 3"/>
          <p:cNvSpPr>
            <a:spLocks noGrp="1"/>
          </p:cNvSpPr>
          <p:nvPr>
            <p:ph type="body" sz="half" idx="2"/>
          </p:nvPr>
        </p:nvSpPr>
        <p:spPr>
          <a:xfrm>
            <a:off x="5257800" y="1871663"/>
            <a:ext cx="2743200" cy="1828800"/>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12" name="Picture Placeholder 11"/>
          <p:cNvSpPr>
            <a:spLocks noGrp="1"/>
          </p:cNvSpPr>
          <p:nvPr>
            <p:ph type="pic" idx="1"/>
          </p:nvPr>
        </p:nvSpPr>
        <p:spPr>
          <a:xfrm>
            <a:off x="754517" y="1562100"/>
            <a:ext cx="3894817" cy="2447925"/>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tIns="285293" rtlCol="0">
            <a:noAutofit/>
          </a:bodyPr>
          <a:lstStyle>
            <a:lvl1pPr marL="0" indent="0" algn="ctr">
              <a:buNone/>
              <a:defRPr sz="16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pPr lvl="0"/>
            <a:r>
              <a:rPr lang="en-US" noProof="0"/>
              <a:t>Click icon to add picture</a:t>
            </a:r>
          </a:p>
        </p:txBody>
      </p:sp>
      <p:sp>
        <p:nvSpPr>
          <p:cNvPr id="6" name="Date Placeholder 4"/>
          <p:cNvSpPr>
            <a:spLocks noGrp="1"/>
          </p:cNvSpPr>
          <p:nvPr>
            <p:ph type="dt" sz="half" idx="10"/>
          </p:nvPr>
        </p:nvSpPr>
        <p:spPr/>
        <p:txBody>
          <a:bodyPr/>
          <a:lstStyle>
            <a:lvl1pPr>
              <a:defRPr smtClean="0"/>
            </a:lvl1pPr>
          </a:lstStyle>
          <a:p>
            <a:pPr>
              <a:defRPr/>
            </a:pPr>
            <a:fld id="{1799C84C-16E3-43B6-9ADD-519F444ACD71}" type="datetimeFigureOut">
              <a:rPr lang="en-US" altLang="en-US"/>
              <a:pPr>
                <a:defRPr/>
              </a:pPr>
              <a:t>5/11/2020</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19AC7B3-D2C2-4774-85AE-3D301D6E76BA}" type="slidenum">
              <a:rPr lang="en-US" altLang="en-US"/>
              <a:pPr/>
              <a:t>‹#›</a:t>
            </a:fld>
            <a:endParaRPr lang="en-US" altLang="en-US"/>
          </a:p>
        </p:txBody>
      </p:sp>
    </p:spTree>
    <p:extLst>
      <p:ext uri="{BB962C8B-B14F-4D97-AF65-F5344CB8AC3E}">
        <p14:creationId xmlns:p14="http://schemas.microsoft.com/office/powerpoint/2010/main" val="1652317435"/>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16">
            <a:extLst>
              <a:ext uri="{28A0092B-C50C-407E-A947-70E740481C1C}">
                <a14:useLocalDpi xmlns:a14="http://schemas.microsoft.com/office/drawing/2010/main" val="0"/>
              </a:ext>
            </a:extLst>
          </a:blip>
          <a:srcRect l="525" t="511" r="525" b="2998"/>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628650" y="304800"/>
            <a:ext cx="737235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b"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143000" y="1524000"/>
            <a:ext cx="68580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257800" y="5346700"/>
            <a:ext cx="102870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smtClean="0">
                <a:latin typeface="Arial" panose="020B0604020202020204" pitchFamily="34" charset="0"/>
              </a:defRPr>
            </a:lvl1pPr>
          </a:lstStyle>
          <a:p>
            <a:pPr>
              <a:defRPr/>
            </a:pPr>
            <a:fld id="{BBB6A98A-E642-476A-9946-37D5D2E5C49D}" type="datetimeFigureOut">
              <a:rPr lang="en-US" altLang="en-US"/>
              <a:pPr>
                <a:defRPr/>
              </a:pPr>
              <a:t>5/11/2020</a:t>
            </a:fld>
            <a:endParaRPr lang="en-US" altLang="en-US"/>
          </a:p>
        </p:txBody>
      </p:sp>
      <p:sp>
        <p:nvSpPr>
          <p:cNvPr id="5" name="Footer Placeholder 4"/>
          <p:cNvSpPr>
            <a:spLocks noGrp="1"/>
          </p:cNvSpPr>
          <p:nvPr>
            <p:ph type="ftr" sz="quarter" idx="3"/>
          </p:nvPr>
        </p:nvSpPr>
        <p:spPr>
          <a:xfrm>
            <a:off x="1657350" y="5346700"/>
            <a:ext cx="3429000" cy="304800"/>
          </a:xfrm>
          <a:prstGeom prst="rect">
            <a:avLst/>
          </a:prstGeom>
        </p:spPr>
        <p:txBody>
          <a:bodyPr vert="horz" lIns="71323" tIns="35662" rIns="71323" bIns="35662" rtlCol="0" anchor="ctr"/>
          <a:lstStyle>
            <a:lvl1pPr algn="l" defTabSz="713232" eaLnBrk="1" fontAlgn="auto" hangingPunct="1">
              <a:spcBef>
                <a:spcPts val="0"/>
              </a:spcBef>
              <a:spcAft>
                <a:spcPts val="0"/>
              </a:spcAft>
              <a:defRPr sz="800">
                <a:solidFill>
                  <a:schemeClr val="tx1"/>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457950" y="5346700"/>
            <a:ext cx="62865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a:lvl1pPr>
          </a:lstStyle>
          <a:p>
            <a:fld id="{B8B8A195-617A-43E8-905F-54444D968E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700" r:id="rId10"/>
    <p:sldLayoutId id="2147483701" r:id="rId11"/>
    <p:sldLayoutId id="2147483702" r:id="rId12"/>
    <p:sldLayoutId id="2147483695" r:id="rId13"/>
    <p:sldLayoutId id="2147483696" r:id="rId14"/>
  </p:sldLayoutIdLst>
  <p:transition spd="med">
    <p:fade/>
  </p:transition>
  <p:txStyles>
    <p:titleStyle>
      <a:lvl1pPr algn="l" defTabSz="712788" rtl="0" eaLnBrk="0" fontAlgn="base" hangingPunct="0">
        <a:lnSpc>
          <a:spcPct val="90000"/>
        </a:lnSpc>
        <a:spcBef>
          <a:spcPct val="0"/>
        </a:spcBef>
        <a:spcAft>
          <a:spcPct val="0"/>
        </a:spcAft>
        <a:defRPr sz="2500" kern="1200">
          <a:solidFill>
            <a:schemeClr val="tx1"/>
          </a:solidFill>
          <a:latin typeface="+mj-lt"/>
          <a:ea typeface="MS PGothic" panose="020B0600070205080204" pitchFamily="34" charset="-128"/>
          <a:cs typeface="+mj-cs"/>
        </a:defRPr>
      </a:lvl1pPr>
      <a:lvl2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2pPr>
      <a:lvl3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3pPr>
      <a:lvl4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4pPr>
      <a:lvl5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5pPr>
      <a:lvl6pPr marL="4572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6pPr>
      <a:lvl7pPr marL="9144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7pPr>
      <a:lvl8pPr marL="13716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8pPr>
      <a:lvl9pPr marL="18288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9pPr>
    </p:titleStyle>
    <p:bodyStyle>
      <a:lvl1pPr marL="177800" indent="-177800" algn="l" defTabSz="712788" rtl="0" eaLnBrk="0" fontAlgn="base" hangingPunct="0">
        <a:lnSpc>
          <a:spcPct val="90000"/>
        </a:lnSpc>
        <a:spcBef>
          <a:spcPts val="1400"/>
        </a:spcBef>
        <a:spcAft>
          <a:spcPct val="0"/>
        </a:spcAft>
        <a:buFont typeface="Arial" charset="0"/>
        <a:buChar char="•"/>
        <a:defRPr sz="1600" kern="1200">
          <a:solidFill>
            <a:schemeClr val="tx1"/>
          </a:solidFill>
          <a:latin typeface="+mn-lt"/>
          <a:ea typeface="MS PGothic" panose="020B0600070205080204" pitchFamily="34" charset="-128"/>
          <a:cs typeface="+mn-cs"/>
        </a:defRPr>
      </a:lvl1pPr>
      <a:lvl2pPr marL="355600" indent="-141288" algn="l" defTabSz="712788" rtl="0" eaLnBrk="0" fontAlgn="base" hangingPunct="0">
        <a:lnSpc>
          <a:spcPct val="90000"/>
        </a:lnSpc>
        <a:spcBef>
          <a:spcPts val="938"/>
        </a:spcBef>
        <a:spcAft>
          <a:spcPct val="0"/>
        </a:spcAft>
        <a:buFont typeface="Arial" charset="0"/>
        <a:buChar char="•"/>
        <a:defRPr sz="1400" kern="1200">
          <a:solidFill>
            <a:schemeClr val="tx1"/>
          </a:solidFill>
          <a:latin typeface="+mn-lt"/>
          <a:ea typeface="MS PGothic" panose="020B0600070205080204" pitchFamily="34" charset="-128"/>
          <a:cs typeface="+mn-cs"/>
        </a:defRPr>
      </a:lvl2pPr>
      <a:lvl3pPr marL="533400" indent="-141288" algn="l" defTabSz="712788" rtl="0" eaLnBrk="0" fontAlgn="base" hangingPunct="0">
        <a:lnSpc>
          <a:spcPct val="90000"/>
        </a:lnSpc>
        <a:spcBef>
          <a:spcPts val="463"/>
        </a:spcBef>
        <a:spcAft>
          <a:spcPct val="0"/>
        </a:spcAft>
        <a:buFont typeface="Arial" charset="0"/>
        <a:buChar char="•"/>
        <a:defRPr sz="1200" kern="1200">
          <a:solidFill>
            <a:schemeClr val="tx1"/>
          </a:solidFill>
          <a:latin typeface="+mn-lt"/>
          <a:ea typeface="MS PGothic" panose="020B0600070205080204" pitchFamily="34" charset="-128"/>
          <a:cs typeface="+mn-cs"/>
        </a:defRPr>
      </a:lvl3pPr>
      <a:lvl4pPr marL="7127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4pPr>
      <a:lvl5pPr marL="8905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5pPr>
      <a:lvl6pPr marL="1069848"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6pPr>
      <a:lvl7pPr marL="1248156"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7pPr>
      <a:lvl8pPr marL="1426464"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8pPr>
      <a:lvl9pPr marL="1604772"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9pPr>
    </p:bodyStyle>
    <p:otherStyle>
      <a:defPPr>
        <a:defRPr lang="en-US"/>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eXmwfyxS1f8"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11.jpeg"/><Relationship Id="rId7"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microsoft.com/office/2007/relationships/hdphoto" Target="../media/hdphoto4.wdp"/><Relationship Id="rId5" Type="http://schemas.openxmlformats.org/officeDocument/2006/relationships/image" Target="../media/image12.png"/><Relationship Id="rId4" Type="http://schemas.microsoft.com/office/2007/relationships/hdphoto" Target="../media/hdphoto3.wdp"/></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ommunity.fpg.unc.edu/connect-modules/resources/videos/video-6-4"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8650" y="647700"/>
            <a:ext cx="6343650" cy="1041400"/>
          </a:xfrm>
        </p:spPr>
        <p:txBody>
          <a:bodyPr>
            <a:normAutofit fontScale="90000"/>
          </a:bodyPr>
          <a:lstStyle/>
          <a:p>
            <a:r>
              <a:rPr lang="en-US" sz="4000" b="1" dirty="0" smtClean="0">
                <a:ln w="0"/>
                <a:solidFill>
                  <a:schemeClr val="accent1"/>
                </a:solidFill>
                <a:effectLst>
                  <a:outerShdw blurRad="38100" dist="25400" dir="5400000" algn="ctr" rotWithShape="0">
                    <a:srgbClr val="6E747A">
                      <a:alpha val="43000"/>
                    </a:srgbClr>
                  </a:outerShdw>
                </a:effectLst>
              </a:rPr>
              <a:t>Providing feedback during dialogic reading</a:t>
            </a:r>
            <a:endParaRPr lang="en-US" sz="4000" b="1" dirty="0">
              <a:ln w="0"/>
              <a:solidFill>
                <a:schemeClr val="accent1"/>
              </a:solidFill>
              <a:effectLst>
                <a:outerShdw blurRad="38100" dist="25400" dir="5400000" algn="ctr" rotWithShape="0">
                  <a:srgbClr val="6E747A">
                    <a:alpha val="43000"/>
                  </a:srgbClr>
                </a:outerShdw>
              </a:effectLst>
            </a:endParaRPr>
          </a:p>
        </p:txBody>
      </p:sp>
      <p:sp>
        <p:nvSpPr>
          <p:cNvPr id="5" name="Subtitle 2"/>
          <p:cNvSpPr txBox="1">
            <a:spLocks/>
          </p:cNvSpPr>
          <p:nvPr/>
        </p:nvSpPr>
        <p:spPr bwMode="auto">
          <a:xfrm>
            <a:off x="762000" y="1943100"/>
            <a:ext cx="5057775" cy="871537"/>
          </a:xfrm>
          <a:prstGeom prst="rect">
            <a:avLst/>
          </a:prstGeom>
          <a:solidFill>
            <a:schemeClr val="accent5">
              <a:lumMod val="20000"/>
              <a:lumOff val="80000"/>
            </a:schemeClr>
          </a:solidFill>
          <a:ln w="38100">
            <a:solidFill>
              <a:srgbClr val="002060"/>
            </a:solidFill>
          </a:ln>
          <a:extLst/>
        </p:spPr>
        <p:txBody>
          <a:bodyPr vert="horz" wrap="square" lIns="71323" tIns="35662" rIns="71323" bIns="35662" numCol="1" rtlCol="0" anchor="t" anchorCtr="0" compatLnSpc="1">
            <a:prstTxWarp prst="textNoShape">
              <a:avLst/>
            </a:prstTxWarp>
            <a:normAutofit fontScale="92500"/>
          </a:bodyPr>
          <a:lstStyle>
            <a:lvl1pPr marL="0" indent="0" algn="l" defTabSz="712788" rtl="0" eaLnBrk="0" fontAlgn="base" hangingPunct="0">
              <a:lnSpc>
                <a:spcPct val="90000"/>
              </a:lnSpc>
              <a:spcBef>
                <a:spcPts val="936"/>
              </a:spcBef>
              <a:spcAft>
                <a:spcPct val="0"/>
              </a:spcAft>
              <a:buFont typeface="Arial" charset="0"/>
              <a:buNone/>
              <a:defRPr sz="1900" kern="1200">
                <a:solidFill>
                  <a:schemeClr val="tx1"/>
                </a:solidFill>
                <a:latin typeface="+mj-lt"/>
                <a:ea typeface="MS PGothic" panose="020B0600070205080204" pitchFamily="34" charset="-128"/>
                <a:cs typeface="+mn-cs"/>
              </a:defRPr>
            </a:lvl1pPr>
            <a:lvl2pPr marL="356616" indent="0" algn="ctr" defTabSz="712788" rtl="0" eaLnBrk="0" fontAlgn="base" hangingPunct="0">
              <a:lnSpc>
                <a:spcPct val="90000"/>
              </a:lnSpc>
              <a:spcBef>
                <a:spcPts val="938"/>
              </a:spcBef>
              <a:spcAft>
                <a:spcPct val="0"/>
              </a:spcAft>
              <a:buFont typeface="Arial" charset="0"/>
              <a:buNone/>
              <a:defRPr sz="1600" kern="1200">
                <a:solidFill>
                  <a:schemeClr val="tx1"/>
                </a:solidFill>
                <a:latin typeface="+mn-lt"/>
                <a:ea typeface="MS PGothic" panose="020B0600070205080204" pitchFamily="34" charset="-128"/>
                <a:cs typeface="+mn-cs"/>
              </a:defRPr>
            </a:lvl2pPr>
            <a:lvl3pPr marL="713232" indent="0" algn="ctr" defTabSz="712788" rtl="0" eaLnBrk="0" fontAlgn="base" hangingPunct="0">
              <a:lnSpc>
                <a:spcPct val="90000"/>
              </a:lnSpc>
              <a:spcBef>
                <a:spcPts val="463"/>
              </a:spcBef>
              <a:spcAft>
                <a:spcPct val="0"/>
              </a:spcAft>
              <a:buFont typeface="Arial" charset="0"/>
              <a:buNone/>
              <a:defRPr sz="1400" kern="1200">
                <a:solidFill>
                  <a:schemeClr val="tx1"/>
                </a:solidFill>
                <a:latin typeface="+mn-lt"/>
                <a:ea typeface="MS PGothic" panose="020B0600070205080204" pitchFamily="34" charset="-128"/>
                <a:cs typeface="+mn-cs"/>
              </a:defRPr>
            </a:lvl3pPr>
            <a:lvl4pPr marL="1069848"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4pPr>
            <a:lvl5pPr marL="1426464"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5pPr>
            <a:lvl6pPr marL="1783080"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6pPr>
            <a:lvl7pPr marL="2139696"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7pPr>
            <a:lvl8pPr marL="2496312"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8pPr>
            <a:lvl9pPr marL="2852928"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9pPr>
          </a:lstStyle>
          <a:p>
            <a:r>
              <a:rPr lang="en-US" sz="2400" dirty="0" smtClean="0"/>
              <a:t>Targeting language development through feedback &amp; maximizing vocabulary</a:t>
            </a:r>
            <a:endParaRPr lang="en-US" sz="2400" dirty="0"/>
          </a:p>
        </p:txBody>
      </p:sp>
    </p:spTree>
    <p:extLst>
      <p:ext uri="{BB962C8B-B14F-4D97-AF65-F5344CB8AC3E}">
        <p14:creationId xmlns:p14="http://schemas.microsoft.com/office/powerpoint/2010/main" val="1377702637"/>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753350" cy="6477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Let’s take a look at how feedback is given in this video:</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5" name="Content Placeholder 4"/>
          <p:cNvSpPr>
            <a:spLocks noGrp="1"/>
          </p:cNvSpPr>
          <p:nvPr>
            <p:ph idx="1"/>
          </p:nvPr>
        </p:nvSpPr>
        <p:spPr>
          <a:xfrm>
            <a:off x="914400" y="1250082"/>
            <a:ext cx="6858000" cy="495300"/>
          </a:xfrm>
        </p:spPr>
        <p:txBody>
          <a:bodyPr/>
          <a:lstStyle/>
          <a:p>
            <a:pPr marL="0" indent="0">
              <a:buNone/>
            </a:pPr>
            <a:r>
              <a:rPr lang="en-US" dirty="0" smtClean="0">
                <a:hlinkClick r:id="rId3"/>
              </a:rPr>
              <a:t>https://www.youtube.com/watch?v=eXmwfyxS1f8</a:t>
            </a:r>
            <a:endParaRPr lang="en-US" dirty="0" smtClean="0"/>
          </a:p>
          <a:p>
            <a:endParaRPr lang="en-US" dirty="0"/>
          </a:p>
        </p:txBody>
      </p:sp>
      <p:sp>
        <p:nvSpPr>
          <p:cNvPr id="8" name="Rectangular Callout 7"/>
          <p:cNvSpPr/>
          <p:nvPr/>
        </p:nvSpPr>
        <p:spPr>
          <a:xfrm rot="783096">
            <a:off x="1524000" y="2476500"/>
            <a:ext cx="3124200" cy="2057400"/>
          </a:xfrm>
          <a:prstGeom prst="wedge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rot="851297">
            <a:off x="1827977" y="2843480"/>
            <a:ext cx="2632364" cy="1323439"/>
          </a:xfrm>
          <a:prstGeom prst="rect">
            <a:avLst/>
          </a:prstGeom>
          <a:noFill/>
          <a:ln>
            <a:noFill/>
          </a:ln>
        </p:spPr>
        <p:txBody>
          <a:bodyPr wrap="square" rtlCol="0">
            <a:spAutoFit/>
          </a:bodyPr>
          <a:lstStyle/>
          <a:p>
            <a:r>
              <a:rPr lang="en-US" sz="1600" dirty="0" smtClean="0">
                <a:solidFill>
                  <a:schemeClr val="bg1"/>
                </a:solidFill>
              </a:rPr>
              <a:t>How does the mother respond to her child after he answers a question or makes comments while reading?</a:t>
            </a:r>
            <a:endParaRPr lang="en-US" sz="1600" dirty="0">
              <a:solidFill>
                <a:schemeClr val="bg1"/>
              </a:solidFill>
            </a:endParaRPr>
          </a:p>
        </p:txBody>
      </p:sp>
    </p:spTree>
    <p:extLst>
      <p:ext uri="{BB962C8B-B14F-4D97-AF65-F5344CB8AC3E}">
        <p14:creationId xmlns:p14="http://schemas.microsoft.com/office/powerpoint/2010/main" val="2031786988"/>
      </p:ext>
    </p:extLst>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38300"/>
            <a:ext cx="7010400" cy="2209800"/>
          </a:xfrm>
        </p:spPr>
        <p:txBody>
          <a:bodyPr/>
          <a:lstStyle/>
          <a:p>
            <a:r>
              <a:rPr lang="en-US" dirty="0" smtClean="0"/>
              <a:t>Children learn new words every day. </a:t>
            </a:r>
            <a:r>
              <a:rPr lang="en-US" dirty="0"/>
              <a:t>How many words they learn and how well they understand and use these words will have a significant impact on the kind of readers they eventually become</a:t>
            </a:r>
            <a:r>
              <a:rPr lang="en-US" dirty="0" smtClean="0"/>
              <a:t>.</a:t>
            </a:r>
          </a:p>
          <a:p>
            <a:r>
              <a:rPr lang="en-US" dirty="0"/>
              <a:t> Building children’s vocabulary in early childhood settings must therefore be a priority if children are to have the foundation they need to succeed at school.</a:t>
            </a:r>
            <a:endParaRPr lang="en-US" dirty="0" smtClean="0"/>
          </a:p>
          <a:p>
            <a:r>
              <a:rPr lang="en-US" dirty="0" smtClean="0"/>
              <a:t>Reading </a:t>
            </a:r>
            <a:r>
              <a:rPr lang="en-US" dirty="0"/>
              <a:t>aloud to children provides a powerful context for word learning (</a:t>
            </a:r>
            <a:r>
              <a:rPr lang="en-US" dirty="0" err="1"/>
              <a:t>Biemiller</a:t>
            </a:r>
            <a:r>
              <a:rPr lang="en-US" dirty="0"/>
              <a:t> &amp; </a:t>
            </a:r>
            <a:r>
              <a:rPr lang="en-US" dirty="0" err="1"/>
              <a:t>Boote</a:t>
            </a:r>
            <a:r>
              <a:rPr lang="en-US" dirty="0"/>
              <a:t>, </a:t>
            </a:r>
            <a:r>
              <a:rPr lang="en-US" dirty="0" smtClean="0"/>
              <a:t>2006)</a:t>
            </a:r>
          </a:p>
          <a:p>
            <a:r>
              <a:rPr lang="en-US" dirty="0"/>
              <a:t>Word learning is enhanced through </a:t>
            </a:r>
            <a:r>
              <a:rPr lang="en-US" b="1" dirty="0"/>
              <a:t>repeated</a:t>
            </a:r>
            <a:r>
              <a:rPr lang="en-US" dirty="0"/>
              <a:t> readings of text, which provide opportunities to revise and refine word </a:t>
            </a:r>
            <a:r>
              <a:rPr lang="en-US" dirty="0" smtClean="0"/>
              <a:t>meanings.</a:t>
            </a:r>
            <a:endParaRPr lang="en-US" dirty="0"/>
          </a:p>
        </p:txBody>
      </p:sp>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t="6031"/>
          <a:stretch/>
        </p:blipFill>
        <p:spPr>
          <a:xfrm>
            <a:off x="1934231" y="266700"/>
            <a:ext cx="4953000" cy="1187436"/>
          </a:xfrm>
          <a:prstGeom prst="rect">
            <a:avLst/>
          </a:prstGeom>
        </p:spPr>
      </p:pic>
      <p:sp>
        <p:nvSpPr>
          <p:cNvPr id="2" name="TextBox 1"/>
          <p:cNvSpPr txBox="1"/>
          <p:nvPr/>
        </p:nvSpPr>
        <p:spPr>
          <a:xfrm>
            <a:off x="2514600" y="5236535"/>
            <a:ext cx="4751622" cy="477054"/>
          </a:xfrm>
          <a:prstGeom prst="rect">
            <a:avLst/>
          </a:prstGeom>
          <a:noFill/>
        </p:spPr>
        <p:txBody>
          <a:bodyPr wrap="none" rtlCol="0">
            <a:spAutoFit/>
          </a:bodyPr>
          <a:lstStyle/>
          <a:p>
            <a:r>
              <a:rPr lang="en-US" sz="1100" i="1" dirty="0"/>
              <a:t>The </a:t>
            </a:r>
            <a:r>
              <a:rPr lang="en-US" sz="1100" i="1" dirty="0" err="1"/>
              <a:t>Hanen</a:t>
            </a:r>
            <a:r>
              <a:rPr lang="en-US" sz="1100" i="1" dirty="0"/>
              <a:t> I’m Ready!™ Program for Building Early Literacy in the Home</a:t>
            </a:r>
          </a:p>
          <a:p>
            <a:endParaRPr lang="en-US" dirty="0"/>
          </a:p>
        </p:txBody>
      </p:sp>
      <p:sp>
        <p:nvSpPr>
          <p:cNvPr id="5" name="TextBox 4"/>
          <p:cNvSpPr txBox="1"/>
          <p:nvPr/>
        </p:nvSpPr>
        <p:spPr>
          <a:xfrm>
            <a:off x="5943600" y="5407223"/>
            <a:ext cx="1180131" cy="307777"/>
          </a:xfrm>
          <a:prstGeom prst="rect">
            <a:avLst/>
          </a:prstGeom>
          <a:noFill/>
        </p:spPr>
        <p:txBody>
          <a:bodyPr wrap="none" rtlCol="0">
            <a:spAutoFit/>
          </a:bodyPr>
          <a:lstStyle/>
          <a:p>
            <a:r>
              <a:rPr lang="en-US" dirty="0" smtClean="0"/>
              <a:t>Kindle, 2009</a:t>
            </a:r>
            <a:endParaRPr lang="en-US" dirty="0"/>
          </a:p>
        </p:txBody>
      </p:sp>
    </p:spTree>
    <p:extLst>
      <p:ext uri="{BB962C8B-B14F-4D97-AF65-F5344CB8AC3E}">
        <p14:creationId xmlns:p14="http://schemas.microsoft.com/office/powerpoint/2010/main" val="2069533759"/>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90500"/>
            <a:ext cx="7372350" cy="6096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Repetition of story book reading</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4" name="Content Placeholder 3"/>
          <p:cNvSpPr>
            <a:spLocks noGrp="1"/>
          </p:cNvSpPr>
          <p:nvPr>
            <p:ph idx="1"/>
          </p:nvPr>
        </p:nvSpPr>
        <p:spPr>
          <a:xfrm>
            <a:off x="1066800" y="952500"/>
            <a:ext cx="7162800" cy="3124200"/>
          </a:xfrm>
        </p:spPr>
        <p:txBody>
          <a:bodyPr/>
          <a:lstStyle/>
          <a:p>
            <a:r>
              <a:rPr lang="en-US" dirty="0" smtClean="0"/>
              <a:t>Fung, 2005: Repetition of vocab words within books was the most </a:t>
            </a:r>
            <a:r>
              <a:rPr lang="en-US" dirty="0"/>
              <a:t>important step for children to gain novel vocabulary or information, so adults were encouraged to better use lip-motion, gesture, </a:t>
            </a:r>
            <a:r>
              <a:rPr lang="en-US" dirty="0" smtClean="0"/>
              <a:t>and </a:t>
            </a:r>
            <a:r>
              <a:rPr lang="en-US" dirty="0"/>
              <a:t>signing to clarify the meaning and the pronunciation. Slow but clear examples were given until children could provide correct </a:t>
            </a:r>
            <a:r>
              <a:rPr lang="en-US" dirty="0" smtClean="0"/>
              <a:t>responses. </a:t>
            </a:r>
            <a:endParaRPr lang="en-US" dirty="0"/>
          </a:p>
          <a:p>
            <a:r>
              <a:rPr lang="en-US" dirty="0" smtClean="0"/>
              <a:t>In a meta-analysis of 16 studies (</a:t>
            </a:r>
            <a:r>
              <a:rPr lang="en-US" dirty="0" err="1" smtClean="0"/>
              <a:t>Trivette</a:t>
            </a:r>
            <a:r>
              <a:rPr lang="en-US" dirty="0" smtClean="0"/>
              <a:t> et al., 2012), repeated book readings had positive effects on the expressive language, story-related vocabulary, and the story comprehension of young children.</a:t>
            </a:r>
          </a:p>
          <a:p>
            <a:r>
              <a:rPr lang="en-US" dirty="0" smtClean="0"/>
              <a:t>Certain characteristics of repeated book reading opportunities were associated with the most positive child outcomes – </a:t>
            </a:r>
          </a:p>
          <a:p>
            <a:pPr lvl="1"/>
            <a:r>
              <a:rPr lang="en-US" dirty="0"/>
              <a:t>F</a:t>
            </a:r>
            <a:r>
              <a:rPr lang="en-US" dirty="0" smtClean="0"/>
              <a:t>ocusing on one or two books at a time</a:t>
            </a:r>
          </a:p>
          <a:p>
            <a:pPr lvl="1"/>
            <a:r>
              <a:rPr lang="en-US" dirty="0" smtClean="0"/>
              <a:t>Reading each book four or more times</a:t>
            </a:r>
          </a:p>
          <a:p>
            <a:pPr lvl="1"/>
            <a:r>
              <a:rPr lang="en-US" dirty="0" smtClean="0"/>
              <a:t>Reading for 20 minutes or more if the child is still interested</a:t>
            </a:r>
          </a:p>
          <a:p>
            <a:pPr lvl="1"/>
            <a:r>
              <a:rPr lang="en-US" dirty="0" smtClean="0"/>
              <a:t>Reading the book daily or every other day</a:t>
            </a:r>
            <a:endParaRPr lang="en-US" dirty="0"/>
          </a:p>
        </p:txBody>
      </p:sp>
      <p:sp>
        <p:nvSpPr>
          <p:cNvPr id="2" name="TextBox 1"/>
          <p:cNvSpPr txBox="1"/>
          <p:nvPr/>
        </p:nvSpPr>
        <p:spPr>
          <a:xfrm>
            <a:off x="5410200" y="5295900"/>
            <a:ext cx="1708866" cy="307777"/>
          </a:xfrm>
          <a:prstGeom prst="rect">
            <a:avLst/>
          </a:prstGeom>
          <a:noFill/>
        </p:spPr>
        <p:txBody>
          <a:bodyPr wrap="none" rtlCol="0">
            <a:spAutoFit/>
          </a:bodyPr>
          <a:lstStyle/>
          <a:p>
            <a:r>
              <a:rPr lang="en-US" dirty="0" err="1" smtClean="0"/>
              <a:t>Trivette</a:t>
            </a:r>
            <a:r>
              <a:rPr lang="en-US" dirty="0" smtClean="0"/>
              <a:t> et al., 2012</a:t>
            </a:r>
            <a:endParaRPr lang="en-US" dirty="0"/>
          </a:p>
        </p:txBody>
      </p:sp>
    </p:spTree>
    <p:extLst>
      <p:ext uri="{BB962C8B-B14F-4D97-AF65-F5344CB8AC3E}">
        <p14:creationId xmlns:p14="http://schemas.microsoft.com/office/powerpoint/2010/main" val="1584237108"/>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8001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Vocab knowledge and reading achievement</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p:txBody>
          <a:bodyPr/>
          <a:lstStyle/>
          <a:p>
            <a:r>
              <a:rPr lang="en-US" dirty="0" smtClean="0"/>
              <a:t>Vocabulary knowledge is strongly associated with reading achievement and becomes increasingly predictive of overall reading proficiency as children progress through elementary grades</a:t>
            </a:r>
          </a:p>
          <a:p>
            <a:r>
              <a:rPr lang="en-US" dirty="0" smtClean="0"/>
              <a:t>Deaf and hard of hearing children often begin schooling with small </a:t>
            </a:r>
            <a:r>
              <a:rPr lang="en-US" b="1" u="sng" dirty="0" smtClean="0"/>
              <a:t>meaning vocabularies</a:t>
            </a:r>
            <a:r>
              <a:rPr lang="en-US" dirty="0" smtClean="0"/>
              <a:t>, putting them at risk of struggling to learn to read</a:t>
            </a:r>
          </a:p>
          <a:p>
            <a:pPr lvl="1"/>
            <a:r>
              <a:rPr lang="en-US" dirty="0" smtClean="0"/>
              <a:t>Meaning vocabularies: the number of words children have meanings for in their speaking and listening vocabularies</a:t>
            </a:r>
          </a:p>
          <a:p>
            <a:r>
              <a:rPr lang="en-US" dirty="0" smtClean="0"/>
              <a:t>Deaf and hard of hearing children are less likely to learn words </a:t>
            </a:r>
            <a:r>
              <a:rPr lang="en-US" b="1" u="sng" dirty="0" smtClean="0"/>
              <a:t>incidentally</a:t>
            </a:r>
            <a:r>
              <a:rPr lang="en-US" dirty="0" smtClean="0"/>
              <a:t> through conversation or storybook read-</a:t>
            </a:r>
            <a:r>
              <a:rPr lang="en-US" dirty="0" err="1" smtClean="0"/>
              <a:t>alouds</a:t>
            </a:r>
            <a:endParaRPr lang="en-US" dirty="0"/>
          </a:p>
        </p:txBody>
      </p:sp>
      <p:sp>
        <p:nvSpPr>
          <p:cNvPr id="4" name="TextBox 3"/>
          <p:cNvSpPr txBox="1"/>
          <p:nvPr/>
        </p:nvSpPr>
        <p:spPr>
          <a:xfrm>
            <a:off x="5638800" y="4838700"/>
            <a:ext cx="1350050" cy="307777"/>
          </a:xfrm>
          <a:prstGeom prst="rect">
            <a:avLst/>
          </a:prstGeom>
          <a:noFill/>
        </p:spPr>
        <p:txBody>
          <a:bodyPr wrap="none" rtlCol="0">
            <a:spAutoFit/>
          </a:bodyPr>
          <a:lstStyle/>
          <a:p>
            <a:r>
              <a:rPr lang="en-US" dirty="0" smtClean="0"/>
              <a:t>Williams, 2012</a:t>
            </a:r>
            <a:endParaRPr lang="en-US" dirty="0"/>
          </a:p>
        </p:txBody>
      </p:sp>
    </p:spTree>
    <p:extLst>
      <p:ext uri="{BB962C8B-B14F-4D97-AF65-F5344CB8AC3E}">
        <p14:creationId xmlns:p14="http://schemas.microsoft.com/office/powerpoint/2010/main" val="1390983594"/>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Explicit Vocabulary Instruction</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1143000" y="1028700"/>
            <a:ext cx="6858000" cy="3810000"/>
          </a:xfrm>
        </p:spPr>
        <p:txBody>
          <a:bodyPr/>
          <a:lstStyle/>
          <a:p>
            <a:r>
              <a:rPr lang="en-US" dirty="0" smtClean="0"/>
              <a:t>Research suggests that incorporating both </a:t>
            </a:r>
            <a:r>
              <a:rPr lang="en-US" b="1" dirty="0" smtClean="0"/>
              <a:t>explicit</a:t>
            </a:r>
            <a:r>
              <a:rPr lang="en-US" dirty="0" smtClean="0"/>
              <a:t> and </a:t>
            </a:r>
            <a:r>
              <a:rPr lang="en-US" b="1" dirty="0" smtClean="0"/>
              <a:t>implicit</a:t>
            </a:r>
            <a:r>
              <a:rPr lang="en-US" dirty="0" smtClean="0"/>
              <a:t> vocabulary instruction has more of an effect than implicit instruction alone, followed by multiple opportunities to interact with these words in varied contexts.</a:t>
            </a:r>
          </a:p>
          <a:p>
            <a:r>
              <a:rPr lang="en-US" dirty="0" err="1" smtClean="0"/>
              <a:t>Wasik</a:t>
            </a:r>
            <a:r>
              <a:rPr lang="en-US" dirty="0" smtClean="0"/>
              <a:t> and Bond (2001): implemented an interactive storybook reading with props that represented target vocabulary and follow-up activities that were related to the content of the storybook.</a:t>
            </a:r>
          </a:p>
          <a:p>
            <a:pPr lvl="1"/>
            <a:r>
              <a:rPr lang="en-US" dirty="0" smtClean="0"/>
              <a:t>“What do you call this?” using props</a:t>
            </a:r>
          </a:p>
          <a:p>
            <a:pPr lvl="1"/>
            <a:r>
              <a:rPr lang="en-US" dirty="0" smtClean="0"/>
              <a:t>Interactive reading and elicited further talk about the target vocabulary within the context of the book</a:t>
            </a:r>
          </a:p>
          <a:p>
            <a:pPr lvl="1"/>
            <a:r>
              <a:rPr lang="en-US" dirty="0" smtClean="0"/>
              <a:t>Vocabulary props also used in other contexts</a:t>
            </a:r>
          </a:p>
          <a:p>
            <a:pPr lvl="1"/>
            <a:r>
              <a:rPr lang="en-US" dirty="0" smtClean="0"/>
              <a:t>Directly teaching the vocabulary words and providing children multiple opportunities to interact with words in meaningful contexts supported the children’s word learning</a:t>
            </a:r>
          </a:p>
          <a:p>
            <a:pPr lvl="1"/>
            <a:r>
              <a:rPr lang="en-US" dirty="0" err="1" smtClean="0"/>
              <a:t>Wasik</a:t>
            </a:r>
            <a:r>
              <a:rPr lang="en-US" dirty="0" smtClean="0"/>
              <a:t>, Bong, &amp; </a:t>
            </a:r>
            <a:r>
              <a:rPr lang="en-US" dirty="0" err="1" smtClean="0"/>
              <a:t>Hindman</a:t>
            </a:r>
            <a:r>
              <a:rPr lang="en-US" dirty="0" smtClean="0"/>
              <a:t> (2006): same results with 3 year old children</a:t>
            </a:r>
            <a:endParaRPr lang="en-US" dirty="0"/>
          </a:p>
        </p:txBody>
      </p:sp>
    </p:spTree>
    <p:extLst>
      <p:ext uri="{BB962C8B-B14F-4D97-AF65-F5344CB8AC3E}">
        <p14:creationId xmlns:p14="http://schemas.microsoft.com/office/powerpoint/2010/main" val="1856582325"/>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150" y="175916"/>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For children at the one-word stage:</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438150" y="841177"/>
            <a:ext cx="7753350" cy="1905000"/>
          </a:xfrm>
        </p:spPr>
        <p:txBody>
          <a:bodyPr/>
          <a:lstStyle/>
          <a:p>
            <a:r>
              <a:rPr lang="en-US" dirty="0" smtClean="0"/>
              <a:t>Research evidence suggests that linguistic mapping, a language technique, is most beneficial to use with children at the one-word stage of development</a:t>
            </a:r>
          </a:p>
          <a:p>
            <a:r>
              <a:rPr lang="en-US" dirty="0" smtClean="0"/>
              <a:t>Requires caregivers to put into words the presumed meaning of their child’s nonverbal communication attempts such as stating, ”You like the lion” or “You want to turn the page!” in response to nonverbal sounds or gestures produced by the child.</a:t>
            </a:r>
          </a:p>
          <a:p>
            <a:r>
              <a:rPr lang="en-US" dirty="0" smtClean="0"/>
              <a:t>If your child is at the 3 - 4 word phrase level, the use of higher facilitative techniques should be used.</a:t>
            </a:r>
            <a:endParaRPr lang="en-US" dirty="0"/>
          </a:p>
        </p:txBody>
      </p:sp>
      <p:sp>
        <p:nvSpPr>
          <p:cNvPr id="4" name="TextBox 3"/>
          <p:cNvSpPr txBox="1"/>
          <p:nvPr/>
        </p:nvSpPr>
        <p:spPr>
          <a:xfrm>
            <a:off x="3218190" y="5389905"/>
            <a:ext cx="4003019" cy="307777"/>
          </a:xfrm>
          <a:prstGeom prst="rect">
            <a:avLst/>
          </a:prstGeom>
          <a:noFill/>
        </p:spPr>
        <p:txBody>
          <a:bodyPr wrap="none" rtlCol="0">
            <a:spAutoFit/>
          </a:bodyPr>
          <a:lstStyle/>
          <a:p>
            <a:r>
              <a:rPr lang="en-US" dirty="0" smtClean="0"/>
              <a:t>(</a:t>
            </a:r>
            <a:r>
              <a:rPr lang="en-US" dirty="0" err="1" smtClean="0"/>
              <a:t>DesJardin</a:t>
            </a:r>
            <a:r>
              <a:rPr lang="en-US" dirty="0" smtClean="0"/>
              <a:t> et al., 2007; </a:t>
            </a:r>
            <a:r>
              <a:rPr lang="en-US" dirty="0" err="1" smtClean="0"/>
              <a:t>Girolametto</a:t>
            </a:r>
            <a:r>
              <a:rPr lang="en-US" dirty="0" smtClean="0"/>
              <a:t> et al., 2002)</a:t>
            </a:r>
            <a:endParaRPr lang="en-US" dirty="0"/>
          </a:p>
        </p:txBody>
      </p:sp>
      <p:sp>
        <p:nvSpPr>
          <p:cNvPr id="6" name="TextBox 5"/>
          <p:cNvSpPr txBox="1"/>
          <p:nvPr/>
        </p:nvSpPr>
        <p:spPr>
          <a:xfrm rot="20117281">
            <a:off x="6230541" y="3335837"/>
            <a:ext cx="1114408" cy="523220"/>
          </a:xfrm>
          <a:prstGeom prst="rect">
            <a:avLst/>
          </a:prstGeom>
          <a:noFill/>
        </p:spPr>
        <p:txBody>
          <a:bodyPr wrap="none" rtlCol="0">
            <a:spAutoFit/>
          </a:bodyPr>
          <a:lstStyle/>
          <a:p>
            <a:r>
              <a:rPr lang="en-US" sz="2800" dirty="0" smtClean="0">
                <a:ln w="0"/>
                <a:solidFill>
                  <a:schemeClr val="accent1"/>
                </a:solidFill>
                <a:effectLst>
                  <a:outerShdw blurRad="38100" dist="25400" dir="5400000" algn="ctr" rotWithShape="0">
                    <a:srgbClr val="6E747A">
                      <a:alpha val="43000"/>
                    </a:srgbClr>
                  </a:outerShdw>
                </a:effectLst>
              </a:rPr>
              <a:t>“Lion”</a:t>
            </a:r>
            <a:endParaRPr lang="en-US" sz="2800" dirty="0">
              <a:ln w="0"/>
              <a:solidFill>
                <a:schemeClr val="accent1"/>
              </a:solidFill>
              <a:effectLst>
                <a:outerShdw blurRad="38100" dist="25400" dir="5400000" algn="ctr" rotWithShape="0">
                  <a:srgbClr val="6E747A">
                    <a:alpha val="43000"/>
                  </a:srgbClr>
                </a:outerShdw>
              </a:effectLst>
            </a:endParaRPr>
          </a:p>
        </p:txBody>
      </p:sp>
      <p:sp>
        <p:nvSpPr>
          <p:cNvPr id="7" name="TextBox 6"/>
          <p:cNvSpPr txBox="1"/>
          <p:nvPr/>
        </p:nvSpPr>
        <p:spPr>
          <a:xfrm rot="881455">
            <a:off x="5477359" y="4703280"/>
            <a:ext cx="832279" cy="400110"/>
          </a:xfrm>
          <a:prstGeom prst="rect">
            <a:avLst/>
          </a:prstGeom>
          <a:noFill/>
        </p:spPr>
        <p:txBody>
          <a:bodyPr wrap="none" rtlCol="0">
            <a:spAutoFit/>
          </a:bodyPr>
          <a:lstStyle/>
          <a:p>
            <a:r>
              <a:rPr lang="en-US" sz="2000" smtClean="0">
                <a:ln w="0"/>
                <a:solidFill>
                  <a:schemeClr val="accent1"/>
                </a:solidFill>
                <a:effectLst>
                  <a:outerShdw blurRad="38100" dist="25400" dir="5400000" algn="ctr" rotWithShape="0">
                    <a:srgbClr val="6E747A">
                      <a:alpha val="43000"/>
                    </a:srgbClr>
                  </a:outerShdw>
                </a:effectLst>
              </a:rPr>
              <a:t>“Dog”</a:t>
            </a:r>
            <a:endParaRPr lang="en-US" sz="2000" dirty="0"/>
          </a:p>
        </p:txBody>
      </p:sp>
      <p:sp>
        <p:nvSpPr>
          <p:cNvPr id="8" name="TextBox 7"/>
          <p:cNvSpPr txBox="1"/>
          <p:nvPr/>
        </p:nvSpPr>
        <p:spPr>
          <a:xfrm rot="20623675">
            <a:off x="1743177" y="3781818"/>
            <a:ext cx="760144" cy="400110"/>
          </a:xfrm>
          <a:prstGeom prst="rect">
            <a:avLst/>
          </a:prstGeom>
          <a:noFill/>
        </p:spPr>
        <p:txBody>
          <a:bodyPr wrap="none" rtlCol="0">
            <a:spAutoFit/>
          </a:bodyPr>
          <a:lstStyle/>
          <a:p>
            <a:r>
              <a:rPr lang="en-US" sz="2000" dirty="0" smtClean="0">
                <a:ln w="0"/>
                <a:solidFill>
                  <a:schemeClr val="accent1"/>
                </a:solidFill>
                <a:effectLst>
                  <a:outerShdw blurRad="38100" dist="25400" dir="5400000" algn="ctr" rotWithShape="0">
                    <a:srgbClr val="6E747A">
                      <a:alpha val="43000"/>
                    </a:srgbClr>
                  </a:outerShdw>
                </a:effectLst>
              </a:rPr>
              <a:t>“Cat”</a:t>
            </a:r>
            <a:endParaRPr lang="en-US" dirty="0"/>
          </a:p>
        </p:txBody>
      </p:sp>
    </p:spTree>
    <p:extLst>
      <p:ext uri="{BB962C8B-B14F-4D97-AF65-F5344CB8AC3E}">
        <p14:creationId xmlns:p14="http://schemas.microsoft.com/office/powerpoint/2010/main" val="1123343561"/>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373450"/>
            <a:ext cx="7372350" cy="57905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Introducing new vocabulary</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419100" y="1267894"/>
            <a:ext cx="6037100" cy="2895600"/>
          </a:xfrm>
        </p:spPr>
        <p:txBody>
          <a:bodyPr/>
          <a:lstStyle/>
          <a:p>
            <a:r>
              <a:rPr lang="en-US" dirty="0" smtClean="0"/>
              <a:t>Focus on illustrations</a:t>
            </a:r>
          </a:p>
          <a:p>
            <a:r>
              <a:rPr lang="en-US" dirty="0" smtClean="0"/>
              <a:t>Asking basic labeling questions: What’s this?</a:t>
            </a:r>
          </a:p>
          <a:p>
            <a:r>
              <a:rPr lang="en-US" dirty="0" smtClean="0"/>
              <a:t>Asking about specific features (attributes): What color is it?</a:t>
            </a:r>
          </a:p>
          <a:p>
            <a:r>
              <a:rPr lang="en-US" dirty="0" smtClean="0"/>
              <a:t>Ask about the utility of the object (function): What do you do with it?</a:t>
            </a:r>
          </a:p>
          <a:p>
            <a:r>
              <a:rPr lang="en-US" dirty="0" smtClean="0"/>
              <a:t>Ask the child to repeat the new word or phrase</a:t>
            </a:r>
          </a:p>
          <a:p>
            <a:r>
              <a:rPr lang="en-US" dirty="0" smtClean="0"/>
              <a:t>Provide opportunities for the child to spontaneously practice and use the the word later on in the book: “What do you see here?”</a:t>
            </a:r>
          </a:p>
          <a:p>
            <a:endParaRPr lang="en-US" dirty="0"/>
          </a:p>
        </p:txBody>
      </p:sp>
      <p:sp>
        <p:nvSpPr>
          <p:cNvPr id="4" name="TextBox 3"/>
          <p:cNvSpPr txBox="1"/>
          <p:nvPr/>
        </p:nvSpPr>
        <p:spPr>
          <a:xfrm>
            <a:off x="5943600" y="4914900"/>
            <a:ext cx="1105944" cy="307777"/>
          </a:xfrm>
          <a:prstGeom prst="rect">
            <a:avLst/>
          </a:prstGeom>
          <a:noFill/>
        </p:spPr>
        <p:txBody>
          <a:bodyPr wrap="none" rtlCol="0">
            <a:spAutoFit/>
          </a:bodyPr>
          <a:lstStyle/>
          <a:p>
            <a:r>
              <a:rPr lang="en-US" dirty="0" smtClean="0"/>
              <a:t>Flynn, 2011</a:t>
            </a:r>
            <a:endParaRPr lang="en-US" dirty="0"/>
          </a:p>
        </p:txBody>
      </p:sp>
      <p:sp>
        <p:nvSpPr>
          <p:cNvPr id="6" name="TextBox 5"/>
          <p:cNvSpPr txBox="1"/>
          <p:nvPr/>
        </p:nvSpPr>
        <p:spPr>
          <a:xfrm>
            <a:off x="6793223" y="2932714"/>
            <a:ext cx="1688154" cy="58477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scene3d>
              <a:camera prst="orthographicFront"/>
              <a:lightRig rig="soft" dir="t">
                <a:rot lat="0" lon="0" rev="15600000"/>
              </a:lightRig>
            </a:scene3d>
            <a:sp3d extrusionH="57150" prstMaterial="softEdge">
              <a:bevelT w="25400" h="38100"/>
            </a:sp3d>
          </a:bodyPr>
          <a:lstStyle/>
          <a:p>
            <a:r>
              <a:rPr lang="en-US" sz="3200" b="1" dirty="0" smtClean="0">
                <a:ln/>
                <a:solidFill>
                  <a:schemeClr val="accent4"/>
                </a:solidFill>
              </a:rPr>
              <a:t>“Truck”</a:t>
            </a:r>
            <a:endParaRPr lang="en-US" sz="3200" b="1" dirty="0">
              <a:ln/>
              <a:solidFill>
                <a:schemeClr val="accent4"/>
              </a:solidFill>
            </a:endParaRPr>
          </a:p>
        </p:txBody>
      </p:sp>
      <p:sp>
        <p:nvSpPr>
          <p:cNvPr id="8" name="Oval Callout 7"/>
          <p:cNvSpPr/>
          <p:nvPr/>
        </p:nvSpPr>
        <p:spPr>
          <a:xfrm rot="19931031">
            <a:off x="5869287" y="196124"/>
            <a:ext cx="1626111" cy="1012439"/>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rot="19869646">
            <a:off x="5818265" y="462920"/>
            <a:ext cx="1653017" cy="400110"/>
          </a:xfrm>
          <a:prstGeom prst="rect">
            <a:avLst/>
          </a:prstGeom>
          <a:noFill/>
          <a:ln>
            <a:noFill/>
          </a:ln>
        </p:spPr>
        <p:txBody>
          <a:bodyPr wrap="none" rtlCol="0">
            <a:spAutoFit/>
          </a:bodyPr>
          <a:lstStyle/>
          <a:p>
            <a:r>
              <a:rPr lang="en-US" sz="2000" b="1"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rPr>
              <a:t>Beep! beep!</a:t>
            </a:r>
            <a:endParaRPr lang="en-US" sz="20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9" name="Rectangle 8"/>
          <p:cNvSpPr/>
          <p:nvPr/>
        </p:nvSpPr>
        <p:spPr>
          <a:xfrm>
            <a:off x="6456200" y="1485900"/>
            <a:ext cx="245920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Truck picture</a:t>
            </a:r>
            <a:endParaRPr lang="en-US" dirty="0"/>
          </a:p>
        </p:txBody>
      </p:sp>
    </p:spTree>
    <p:extLst>
      <p:ext uri="{BB962C8B-B14F-4D97-AF65-F5344CB8AC3E}">
        <p14:creationId xmlns:p14="http://schemas.microsoft.com/office/powerpoint/2010/main" val="61008758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905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Explaining what a word means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81000" y="952500"/>
            <a:ext cx="8610600" cy="2895600"/>
          </a:xfrm>
        </p:spPr>
        <p:txBody>
          <a:bodyPr/>
          <a:lstStyle/>
          <a:p>
            <a:pPr marL="342900" indent="-342900">
              <a:buFont typeface="+mj-lt"/>
              <a:buAutoNum type="arabicPeriod"/>
            </a:pPr>
            <a:r>
              <a:rPr lang="en-US" dirty="0"/>
              <a:t>First, provide a simple, kid-friendly definition for the new </a:t>
            </a:r>
            <a:r>
              <a:rPr lang="en-US" dirty="0" smtClean="0"/>
              <a:t>word:</a:t>
            </a:r>
          </a:p>
          <a:p>
            <a:pPr marL="0" indent="0">
              <a:buNone/>
            </a:pPr>
            <a:r>
              <a:rPr lang="en-US" b="1" dirty="0" smtClean="0"/>
              <a:t>Enormous</a:t>
            </a:r>
            <a:r>
              <a:rPr lang="en-US" dirty="0"/>
              <a:t> means that something is really, really big</a:t>
            </a:r>
            <a:r>
              <a:rPr lang="en-US" dirty="0" smtClean="0"/>
              <a:t>.</a:t>
            </a:r>
          </a:p>
          <a:p>
            <a:pPr marL="342900" indent="-342900">
              <a:buFont typeface="+mj-lt"/>
              <a:buAutoNum type="arabicPeriod" startAt="2"/>
            </a:pPr>
            <a:r>
              <a:rPr lang="en-US" dirty="0"/>
              <a:t>P</a:t>
            </a:r>
            <a:r>
              <a:rPr lang="en-US" dirty="0" smtClean="0"/>
              <a:t>rovide </a:t>
            </a:r>
            <a:r>
              <a:rPr lang="en-US" dirty="0"/>
              <a:t>a simple, kid-friendly example that makes sense within their daily </a:t>
            </a:r>
            <a:r>
              <a:rPr lang="en-US" dirty="0" smtClean="0"/>
              <a:t>life.</a:t>
            </a:r>
          </a:p>
          <a:p>
            <a:pPr marL="0" indent="0">
              <a:buNone/>
            </a:pPr>
            <a:r>
              <a:rPr lang="en-US" dirty="0"/>
              <a:t>Remember that really big watermelon we got at the grocery store? That was an </a:t>
            </a:r>
            <a:r>
              <a:rPr lang="en-US" b="1" dirty="0"/>
              <a:t>enormous </a:t>
            </a:r>
            <a:r>
              <a:rPr lang="en-US" dirty="0"/>
              <a:t>watermelon</a:t>
            </a:r>
            <a:r>
              <a:rPr lang="en-US" dirty="0" smtClean="0"/>
              <a:t>!</a:t>
            </a:r>
          </a:p>
          <a:p>
            <a:pPr marL="342900" indent="-342900">
              <a:buFont typeface="+mj-lt"/>
              <a:buAutoNum type="arabicPeriod" startAt="3"/>
            </a:pPr>
            <a:r>
              <a:rPr lang="en-US" dirty="0" smtClean="0"/>
              <a:t>Third</a:t>
            </a:r>
            <a:r>
              <a:rPr lang="en-US" dirty="0"/>
              <a:t>, encourage your child to develop their own example:</a:t>
            </a:r>
          </a:p>
          <a:p>
            <a:r>
              <a:rPr lang="en-US" dirty="0"/>
              <a:t>What </a:t>
            </a:r>
            <a:r>
              <a:rPr lang="en-US" b="1" dirty="0"/>
              <a:t>enormous</a:t>
            </a:r>
            <a:r>
              <a:rPr lang="en-US" dirty="0"/>
              <a:t> thing can you think of? Can you think of something really big that you saw today? That's right! The bulldozer near the park was </a:t>
            </a:r>
            <a:r>
              <a:rPr lang="en-US" b="1" dirty="0"/>
              <a:t>enormous</a:t>
            </a:r>
            <a:r>
              <a:rPr lang="en-US" dirty="0"/>
              <a:t>! Those tires were huge</a:t>
            </a:r>
            <a:r>
              <a:rPr lang="en-US" dirty="0" smtClean="0"/>
              <a:t>.</a:t>
            </a:r>
          </a:p>
          <a:p>
            <a:pPr marL="342900" indent="-342900">
              <a:buFont typeface="+mj-lt"/>
              <a:buAutoNum type="arabicPeriod" startAt="4"/>
            </a:pPr>
            <a:r>
              <a:rPr lang="en-US" dirty="0" smtClean="0"/>
              <a:t>Keep new words active within your house!</a:t>
            </a:r>
            <a:endParaRPr lang="en-US" dirty="0"/>
          </a:p>
          <a:p>
            <a:pPr marL="342900" indent="-342900">
              <a:buFont typeface="+mj-lt"/>
              <a:buAutoNum type="arabicPeriod" startAt="2"/>
            </a:pPr>
            <a:endParaRPr lang="en-US" dirty="0"/>
          </a:p>
          <a:p>
            <a:pPr marL="342900" indent="-342900">
              <a:buFont typeface="+mj-lt"/>
              <a:buAutoNum type="arabicPeriod" startAt="2"/>
            </a:pPr>
            <a:endParaRPr lang="en-US" dirty="0"/>
          </a:p>
          <a:p>
            <a:pPr marL="342900" indent="-342900">
              <a:buFont typeface="+mj-lt"/>
              <a:buAutoNum type="arabicPeriod" startAt="2"/>
            </a:pPr>
            <a:endParaRPr lang="en-US" dirty="0"/>
          </a:p>
        </p:txBody>
      </p:sp>
      <p:sp>
        <p:nvSpPr>
          <p:cNvPr id="4" name="TextBox 3"/>
          <p:cNvSpPr txBox="1"/>
          <p:nvPr/>
        </p:nvSpPr>
        <p:spPr>
          <a:xfrm>
            <a:off x="5105400" y="5295900"/>
            <a:ext cx="2045753" cy="307777"/>
          </a:xfrm>
          <a:prstGeom prst="rect">
            <a:avLst/>
          </a:prstGeom>
          <a:noFill/>
        </p:spPr>
        <p:txBody>
          <a:bodyPr wrap="none" rtlCol="0">
            <a:spAutoFit/>
          </a:bodyPr>
          <a:lstStyle/>
          <a:p>
            <a:r>
              <a:rPr lang="en-US" smtClean="0"/>
              <a:t>Reading Rockets, 2009</a:t>
            </a:r>
            <a:endParaRPr lang="en-US"/>
          </a:p>
        </p:txBody>
      </p:sp>
    </p:spTree>
    <p:extLst>
      <p:ext uri="{BB962C8B-B14F-4D97-AF65-F5344CB8AC3E}">
        <p14:creationId xmlns:p14="http://schemas.microsoft.com/office/powerpoint/2010/main" val="2055978722"/>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
            <a:ext cx="7372350" cy="4953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What does the research say?</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81000" y="1028700"/>
            <a:ext cx="7848600" cy="2895600"/>
          </a:xfrm>
        </p:spPr>
        <p:txBody>
          <a:bodyPr/>
          <a:lstStyle/>
          <a:p>
            <a:r>
              <a:rPr lang="en-US" dirty="0" smtClean="0"/>
              <a:t>Children </a:t>
            </a:r>
            <a:r>
              <a:rPr lang="en-US" dirty="0"/>
              <a:t>of 27 months had better vocabularies if their mothers asked questions, imitated their child, and related the story to the child’s experience (Blake, Macdonald, </a:t>
            </a:r>
            <a:r>
              <a:rPr lang="en-US" dirty="0" err="1"/>
              <a:t>Bayrami</a:t>
            </a:r>
            <a:r>
              <a:rPr lang="en-US" dirty="0"/>
              <a:t>, </a:t>
            </a:r>
            <a:r>
              <a:rPr lang="en-US" dirty="0" err="1"/>
              <a:t>Agosta</a:t>
            </a:r>
            <a:r>
              <a:rPr lang="en-US" dirty="0"/>
              <a:t>, &amp; </a:t>
            </a:r>
            <a:r>
              <a:rPr lang="en-US" dirty="0" err="1"/>
              <a:t>Milian</a:t>
            </a:r>
            <a:r>
              <a:rPr lang="en-US" dirty="0"/>
              <a:t>, 2006). </a:t>
            </a:r>
            <a:endParaRPr lang="en-US" dirty="0" smtClean="0"/>
          </a:p>
          <a:p>
            <a:r>
              <a:rPr lang="en-US" dirty="0" smtClean="0"/>
              <a:t>In a 2012 study, Rowe looked at factors that contribute most to child’s later development. She studied the vocabulary of 50 young children when they were 18, 30, 42, and 54 months of age, as well as the amount and type of words the parents used. Results found:</a:t>
            </a:r>
          </a:p>
          <a:p>
            <a:pPr lvl="1"/>
            <a:r>
              <a:rPr lang="en-US" dirty="0" smtClean="0"/>
              <a:t>Young children (12-24 month olds) benefit from exposure to lots of words – </a:t>
            </a:r>
            <a:r>
              <a:rPr lang="en-US" b="1" dirty="0" smtClean="0"/>
              <a:t>quantity</a:t>
            </a:r>
          </a:p>
          <a:p>
            <a:pPr lvl="1"/>
            <a:r>
              <a:rPr lang="en-US" dirty="0" smtClean="0"/>
              <a:t>Toddlers (24-36 months) benefit from hearing </a:t>
            </a:r>
            <a:r>
              <a:rPr lang="en-US" b="1" u="sng" dirty="0" smtClean="0"/>
              <a:t>variety</a:t>
            </a:r>
            <a:r>
              <a:rPr lang="en-US" dirty="0" smtClean="0"/>
              <a:t> of sophisticated words (e.g. ”purchase” instead of “buy”</a:t>
            </a:r>
          </a:p>
          <a:p>
            <a:pPr lvl="1"/>
            <a:r>
              <a:rPr lang="en-US" dirty="0" smtClean="0"/>
              <a:t>Preschool children (36-48 months) benefit from conversations about past and future events as well as explanations about things (e.g. answering “why” questions)</a:t>
            </a:r>
            <a:endParaRPr lang="en-US" dirty="0"/>
          </a:p>
        </p:txBody>
      </p:sp>
    </p:spTree>
    <p:extLst>
      <p:ext uri="{BB962C8B-B14F-4D97-AF65-F5344CB8AC3E}">
        <p14:creationId xmlns:p14="http://schemas.microsoft.com/office/powerpoint/2010/main" val="995157317"/>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7318"/>
            <a:ext cx="9220200" cy="495300"/>
          </a:xfrm>
        </p:spPr>
        <p:txBody>
          <a:bodyPr/>
          <a:lstStyle/>
          <a:p>
            <a:r>
              <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T</a:t>
            </a:r>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ips to keep in mind when modeling new vocabulary for your child:</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990600" y="647700"/>
            <a:ext cx="6629400" cy="3441700"/>
          </a:xfrm>
        </p:spPr>
        <p:txBody>
          <a:bodyPr/>
          <a:lstStyle/>
          <a:p>
            <a:r>
              <a:rPr lang="en-US" sz="1400" b="1" dirty="0" smtClean="0"/>
              <a:t>Follow your child’s lead.</a:t>
            </a:r>
          </a:p>
          <a:p>
            <a:pPr lvl="1"/>
            <a:r>
              <a:rPr lang="en-US" sz="1100" dirty="0" smtClean="0"/>
              <a:t>If your child likes cars, you can read a book about cars and model words like “push,” “beep beep,” or “fast” or more complicated words like “speed or “traffic” with a toddler. </a:t>
            </a:r>
          </a:p>
          <a:p>
            <a:r>
              <a:rPr lang="en-US" sz="1400" b="1" dirty="0" smtClean="0"/>
              <a:t>Children need to hear a word several times before they start to use it.</a:t>
            </a:r>
          </a:p>
          <a:p>
            <a:pPr lvl="1"/>
            <a:r>
              <a:rPr lang="en-US" sz="1100" dirty="0" smtClean="0"/>
              <a:t>You may use a words with your child many times before your child says the word himself. Children’s understanding of words precedes their use of words. Repeat words for your child on different occasions. </a:t>
            </a:r>
          </a:p>
          <a:p>
            <a:r>
              <a:rPr lang="en-US" sz="1400" b="1" dirty="0" smtClean="0"/>
              <a:t>Don’t bombard your child with words.</a:t>
            </a:r>
          </a:p>
          <a:p>
            <a:pPr lvl="1"/>
            <a:r>
              <a:rPr lang="en-US" sz="1100" dirty="0" smtClean="0"/>
              <a:t>Just because quantity is important at some stages of development, doesn’t mean you need to shower your child with constant talk. It is important to establish a balanced conversation while reading – it is important to wait after you say something to give your child a chance to respond.</a:t>
            </a:r>
          </a:p>
          <a:p>
            <a:r>
              <a:rPr lang="en-US" sz="1400" b="1" dirty="0" smtClean="0"/>
              <a:t>Help your child understand what a new word means. </a:t>
            </a:r>
          </a:p>
          <a:p>
            <a:pPr lvl="1"/>
            <a:r>
              <a:rPr lang="en-US" sz="1100" dirty="0" smtClean="0"/>
              <a:t>By giving details about new words or explaining what it means, you build your child’s understanding of new words. For example, if you are reading a book about cars, you may introduce the word “wheel.”</a:t>
            </a:r>
          </a:p>
          <a:p>
            <a:r>
              <a:rPr lang="en-US" sz="1400" b="1" dirty="0" smtClean="0"/>
              <a:t>Actions can speak louder than words. </a:t>
            </a:r>
          </a:p>
          <a:p>
            <a:pPr lvl="1"/>
            <a:r>
              <a:rPr lang="en-US" sz="1100" dirty="0" smtClean="0"/>
              <a:t>Accompany words read aloud with actions, gestures, or facial expressions to help your child understand the meaning of the words. For example, when modeling the word “tired” you could do a sleeping action or yawn and your tone of voice can also add meaning to a word. </a:t>
            </a:r>
            <a:endParaRPr lang="en-US" sz="1100" dirty="0"/>
          </a:p>
        </p:txBody>
      </p:sp>
    </p:spTree>
    <p:extLst>
      <p:ext uri="{BB962C8B-B14F-4D97-AF65-F5344CB8AC3E}">
        <p14:creationId xmlns:p14="http://schemas.microsoft.com/office/powerpoint/2010/main" val="1576472723"/>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
            <a:ext cx="7372350" cy="571500"/>
          </a:xfrm>
        </p:spPr>
        <p:txBody>
          <a:bodyPr/>
          <a:lstStyle/>
          <a:p>
            <a:r>
              <a:rPr lang="en-US" dirty="0" smtClean="0">
                <a:ln w="0"/>
                <a:solidFill>
                  <a:schemeClr val="accent1"/>
                </a:solidFill>
                <a:effectLst>
                  <a:outerShdw blurRad="38100" dist="25400" dir="5400000" algn="ctr" rotWithShape="0">
                    <a:srgbClr val="6E747A">
                      <a:alpha val="43000"/>
                    </a:srgbClr>
                  </a:outerShdw>
                </a:effectLst>
              </a:rPr>
              <a:t>Let’s do a quick review from last week!</a:t>
            </a:r>
            <a:endParaRPr lang="en-US" dirty="0">
              <a:ln w="0"/>
              <a:solidFill>
                <a:schemeClr val="accent1"/>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1295400" y="876300"/>
            <a:ext cx="7315200" cy="4191000"/>
          </a:xfrm>
        </p:spPr>
        <p:txBody>
          <a:bodyPr/>
          <a:lstStyle/>
          <a:p>
            <a:r>
              <a:rPr lang="en-US" sz="1800" dirty="0" smtClean="0"/>
              <a:t>What is the emergent literacy phase? Examples of children’s development within this stage.</a:t>
            </a:r>
          </a:p>
          <a:p>
            <a:r>
              <a:rPr lang="en-US" sz="1800" dirty="0" smtClean="0"/>
              <a:t>What is dialogic reading?</a:t>
            </a:r>
          </a:p>
          <a:p>
            <a:r>
              <a:rPr lang="en-US" sz="1800" dirty="0" smtClean="0"/>
              <a:t>CROWD question prompts – what does each letter stand for?</a:t>
            </a:r>
          </a:p>
          <a:p>
            <a:pPr marL="177800" lvl="1" indent="0">
              <a:buNone/>
            </a:pPr>
            <a:r>
              <a:rPr lang="en-US" sz="2600" b="1" dirty="0" smtClean="0">
                <a:ln w="22225">
                  <a:solidFill>
                    <a:schemeClr val="accent2"/>
                  </a:solidFill>
                  <a:prstDash val="solid"/>
                </a:ln>
                <a:solidFill>
                  <a:schemeClr val="accent2">
                    <a:lumMod val="40000"/>
                    <a:lumOff val="60000"/>
                  </a:schemeClr>
                </a:solidFill>
              </a:rPr>
              <a:t>C </a:t>
            </a:r>
          </a:p>
          <a:p>
            <a:pPr marL="177800" lvl="1" indent="0">
              <a:buNone/>
            </a:pPr>
            <a:r>
              <a:rPr lang="en-US" sz="2600" b="1" dirty="0" smtClean="0">
                <a:ln w="22225">
                  <a:solidFill>
                    <a:schemeClr val="accent2"/>
                  </a:solidFill>
                  <a:prstDash val="solid"/>
                </a:ln>
                <a:solidFill>
                  <a:schemeClr val="accent2">
                    <a:lumMod val="40000"/>
                    <a:lumOff val="60000"/>
                  </a:schemeClr>
                </a:solidFill>
              </a:rPr>
              <a:t>R</a:t>
            </a:r>
          </a:p>
          <a:p>
            <a:pPr marL="177800" lvl="1" indent="0">
              <a:buNone/>
            </a:pPr>
            <a:r>
              <a:rPr lang="en-US" sz="2600" b="1" dirty="0" smtClean="0">
                <a:ln w="22225">
                  <a:solidFill>
                    <a:schemeClr val="accent2"/>
                  </a:solidFill>
                  <a:prstDash val="solid"/>
                </a:ln>
                <a:solidFill>
                  <a:schemeClr val="accent2">
                    <a:lumMod val="40000"/>
                    <a:lumOff val="60000"/>
                  </a:schemeClr>
                </a:solidFill>
              </a:rPr>
              <a:t>O</a:t>
            </a:r>
          </a:p>
          <a:p>
            <a:pPr marL="177800" lvl="1" indent="0">
              <a:buNone/>
            </a:pPr>
            <a:r>
              <a:rPr lang="en-US" sz="2600" b="1" dirty="0" smtClean="0">
                <a:ln w="22225">
                  <a:solidFill>
                    <a:schemeClr val="accent2"/>
                  </a:solidFill>
                  <a:prstDash val="solid"/>
                </a:ln>
                <a:solidFill>
                  <a:schemeClr val="accent2">
                    <a:lumMod val="40000"/>
                    <a:lumOff val="60000"/>
                  </a:schemeClr>
                </a:solidFill>
              </a:rPr>
              <a:t>W</a:t>
            </a:r>
          </a:p>
          <a:p>
            <a:pPr marL="177800" lvl="1" indent="0">
              <a:buNone/>
            </a:pPr>
            <a:r>
              <a:rPr lang="en-US" sz="2600" b="1" dirty="0" smtClean="0">
                <a:ln w="22225">
                  <a:solidFill>
                    <a:schemeClr val="accent2"/>
                  </a:solidFill>
                  <a:prstDash val="solid"/>
                </a:ln>
                <a:solidFill>
                  <a:schemeClr val="accent2">
                    <a:lumMod val="40000"/>
                    <a:lumOff val="60000"/>
                  </a:schemeClr>
                </a:solidFill>
              </a:rPr>
              <a:t>D</a:t>
            </a:r>
          </a:p>
        </p:txBody>
      </p:sp>
    </p:spTree>
    <p:extLst>
      <p:ext uri="{BB962C8B-B14F-4D97-AF65-F5344CB8AC3E}">
        <p14:creationId xmlns:p14="http://schemas.microsoft.com/office/powerpoint/2010/main" val="339460854"/>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9140" y="208062"/>
            <a:ext cx="7372350" cy="571500"/>
          </a:xfrm>
        </p:spPr>
        <p:txBody>
          <a:bodyPr/>
          <a:lstStyle/>
          <a:p>
            <a:r>
              <a:rPr lang="en-US" dirty="0" smtClean="0">
                <a:latin typeface="Franklin Gothic Book" charset="0"/>
                <a:ea typeface="Franklin Gothic Book" charset="0"/>
                <a:cs typeface="Franklin Gothic Book" charset="0"/>
              </a:rPr>
              <a:t>Shoot for the </a:t>
            </a:r>
            <a:r>
              <a:rPr lang="en-US" dirty="0" err="1" smtClean="0">
                <a:latin typeface="Franklin Gothic Book" charset="0"/>
                <a:ea typeface="Franklin Gothic Book" charset="0"/>
                <a:cs typeface="Franklin Gothic Book" charset="0"/>
              </a:rPr>
              <a:t>SSTaRS</a:t>
            </a:r>
            <a:r>
              <a:rPr lang="en-US" dirty="0" smtClean="0">
                <a:latin typeface="Franklin Gothic Book" charset="0"/>
                <a:ea typeface="Franklin Gothic Book" charset="0"/>
                <a:cs typeface="Franklin Gothic Book" charset="0"/>
              </a:rPr>
              <a:t> is an acronym that represents:</a:t>
            </a:r>
            <a:endParaRPr lang="en-US"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1371600" y="1541473"/>
            <a:ext cx="6858000" cy="2895600"/>
          </a:xfrm>
        </p:spPr>
        <p:txBody>
          <a:bodyPr/>
          <a:lstStyle/>
          <a:p>
            <a:pPr marL="0" indent="0">
              <a:buNone/>
            </a:pPr>
            <a:r>
              <a:rPr lang="en-US" sz="2000" dirty="0">
                <a:solidFill>
                  <a:srgbClr val="C00000"/>
                </a:solidFill>
              </a:rPr>
              <a:t>Stress</a:t>
            </a:r>
            <a:r>
              <a:rPr lang="en-US" dirty="0"/>
              <a:t> the new </a:t>
            </a:r>
            <a:r>
              <a:rPr lang="en-US" dirty="0" smtClean="0"/>
              <a:t>word</a:t>
            </a:r>
          </a:p>
          <a:p>
            <a:pPr marL="0" indent="0">
              <a:buNone/>
            </a:pPr>
            <a:r>
              <a:rPr lang="en-US" sz="2000" dirty="0">
                <a:solidFill>
                  <a:srgbClr val="C00000"/>
                </a:solidFill>
              </a:rPr>
              <a:t>Show</a:t>
            </a:r>
            <a:r>
              <a:rPr lang="en-US" dirty="0"/>
              <a:t> </a:t>
            </a:r>
            <a:r>
              <a:rPr lang="en-US" dirty="0" smtClean="0"/>
              <a:t>the </a:t>
            </a:r>
            <a:r>
              <a:rPr lang="en-US" dirty="0"/>
              <a:t>children what the word </a:t>
            </a:r>
            <a:r>
              <a:rPr lang="en-US" dirty="0" smtClean="0"/>
              <a:t>means</a:t>
            </a:r>
            <a:r>
              <a:rPr lang="en-US" dirty="0"/>
              <a:t> </a:t>
            </a:r>
            <a:endParaRPr lang="en-US" dirty="0" smtClean="0"/>
          </a:p>
          <a:p>
            <a:pPr marL="0" indent="0">
              <a:buNone/>
            </a:pPr>
            <a:r>
              <a:rPr lang="en-US" sz="2000" dirty="0">
                <a:solidFill>
                  <a:srgbClr val="C00000"/>
                </a:solidFill>
              </a:rPr>
              <a:t>Tell</a:t>
            </a:r>
            <a:r>
              <a:rPr lang="en-US" dirty="0"/>
              <a:t> the </a:t>
            </a:r>
            <a:r>
              <a:rPr lang="en-US" dirty="0" smtClean="0"/>
              <a:t>children what the word means</a:t>
            </a:r>
          </a:p>
          <a:p>
            <a:pPr marL="0" indent="0">
              <a:buNone/>
            </a:pPr>
            <a:r>
              <a:rPr lang="en-US" sz="2000" i="1" dirty="0"/>
              <a:t>and</a:t>
            </a:r>
          </a:p>
          <a:p>
            <a:pPr marL="0" indent="0">
              <a:buNone/>
            </a:pPr>
            <a:r>
              <a:rPr lang="en-US" sz="2000" dirty="0">
                <a:solidFill>
                  <a:srgbClr val="C00000"/>
                </a:solidFill>
              </a:rPr>
              <a:t>Relate</a:t>
            </a:r>
            <a:r>
              <a:rPr lang="en-US" dirty="0"/>
              <a:t> the word to the children’s experience, background knowledge and other </a:t>
            </a:r>
            <a:r>
              <a:rPr lang="en-US" dirty="0" smtClean="0"/>
              <a:t>situations</a:t>
            </a:r>
            <a:endParaRPr lang="en-US" dirty="0"/>
          </a:p>
          <a:p>
            <a:pPr marL="0" indent="0">
              <a:buNone/>
            </a:pPr>
            <a:r>
              <a:rPr lang="en-US" sz="2000" dirty="0">
                <a:solidFill>
                  <a:srgbClr val="C00000"/>
                </a:solidFill>
              </a:rPr>
              <a:t>Say</a:t>
            </a:r>
            <a:r>
              <a:rPr lang="en-US" dirty="0"/>
              <a:t> it again</a:t>
            </a:r>
          </a:p>
        </p:txBody>
      </p:sp>
      <p:sp>
        <p:nvSpPr>
          <p:cNvPr id="4" name="TextBox 3"/>
          <p:cNvSpPr txBox="1"/>
          <p:nvPr/>
        </p:nvSpPr>
        <p:spPr>
          <a:xfrm>
            <a:off x="1143000" y="5295900"/>
            <a:ext cx="6144631" cy="261610"/>
          </a:xfrm>
          <a:prstGeom prst="rect">
            <a:avLst/>
          </a:prstGeom>
          <a:noFill/>
        </p:spPr>
        <p:txBody>
          <a:bodyPr wrap="none" rtlCol="0">
            <a:spAutoFit/>
          </a:bodyPr>
          <a:lstStyle/>
          <a:p>
            <a:r>
              <a:rPr lang="en-US" sz="1100" dirty="0" smtClean="0"/>
              <a:t>The </a:t>
            </a:r>
            <a:r>
              <a:rPr lang="en-US" sz="1100" dirty="0" err="1" smtClean="0"/>
              <a:t>Hanen</a:t>
            </a:r>
            <a:r>
              <a:rPr lang="en-US" sz="1100" dirty="0" smtClean="0"/>
              <a:t> Centre, </a:t>
            </a:r>
            <a:r>
              <a:rPr lang="en-US" sz="1100" i="1" dirty="0"/>
              <a:t>ABC and Beyond™: Building Emergent Literacy in Early Childhood Settings</a:t>
            </a:r>
            <a:endParaRPr lang="en-US" sz="1100" dirty="0"/>
          </a:p>
        </p:txBody>
      </p:sp>
      <p:sp>
        <p:nvSpPr>
          <p:cNvPr id="5" name="TextBox 4"/>
          <p:cNvSpPr txBox="1"/>
          <p:nvPr/>
        </p:nvSpPr>
        <p:spPr>
          <a:xfrm>
            <a:off x="529140" y="855782"/>
            <a:ext cx="6658981" cy="523220"/>
          </a:xfrm>
          <a:prstGeom prst="rect">
            <a:avLst/>
          </a:prstGeom>
          <a:noFill/>
        </p:spPr>
        <p:txBody>
          <a:bodyPr wrap="square" rtlCol="0">
            <a:spAutoFit/>
          </a:bodyPr>
          <a:lstStyle/>
          <a:p>
            <a:r>
              <a:rPr lang="en-US" dirty="0" smtClean="0"/>
              <a:t>Depending on your child’s language level, this is a strategy that can be </a:t>
            </a:r>
            <a:r>
              <a:rPr lang="en-US" smtClean="0"/>
              <a:t>naturally used during shared book reading: </a:t>
            </a:r>
            <a:endParaRPr lang="en-US"/>
          </a:p>
        </p:txBody>
      </p:sp>
    </p:spTree>
    <p:extLst>
      <p:ext uri="{BB962C8B-B14F-4D97-AF65-F5344CB8AC3E}">
        <p14:creationId xmlns:p14="http://schemas.microsoft.com/office/powerpoint/2010/main" val="22326176"/>
      </p:ext>
    </p:extLst>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4600" y="800100"/>
            <a:ext cx="4611624" cy="3390900"/>
          </a:xfrm>
        </p:spPr>
      </p:pic>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backgroundRemoval t="0" b="97549" l="0" r="100000">
                        <a14:foregroundMark x1="62309" y1="49510" x2="62309" y2="49510"/>
                        <a14:foregroundMark x1="66723" y1="25000" x2="66723" y2="25000"/>
                        <a14:foregroundMark x1="52462" y1="7108" x2="52462" y2="7108"/>
                        <a14:foregroundMark x1="48048" y1="30147" x2="48048" y2="30147"/>
                        <a14:foregroundMark x1="38200" y1="37255" x2="38200" y2="37255"/>
                        <a14:foregroundMark x1="27504" y1="36520" x2="27504" y2="36520"/>
                        <a14:foregroundMark x1="61969" y1="51716" x2="61969" y2="51716"/>
                        <a14:foregroundMark x1="39389" y1="54657" x2="39389" y2="54657"/>
                        <a14:foregroundMark x1="48727" y1="68873" x2="48727" y2="68873"/>
                        <a14:foregroundMark x1="50764" y1="53431" x2="50764" y2="53431"/>
                        <a14:foregroundMark x1="53480" y1="34314" x2="53480" y2="34314"/>
                        <a14:foregroundMark x1="39049" y1="23039" x2="39049" y2="23039"/>
                        <a14:foregroundMark x1="42615" y1="20833" x2="42615" y2="20833"/>
                        <a14:foregroundMark x1="38031" y1="15686" x2="38031" y2="15686"/>
                        <a14:backgroundMark x1="63497" y1="48529" x2="63497" y2="48529"/>
                      </a14:backgroundRemoval>
                    </a14:imgEffect>
                  </a14:imgLayer>
                </a14:imgProps>
              </a:ext>
              <a:ext uri="{28A0092B-C50C-407E-A947-70E740481C1C}">
                <a14:useLocalDpi xmlns:a14="http://schemas.microsoft.com/office/drawing/2010/main" val="0"/>
              </a:ext>
            </a:extLst>
          </a:blip>
          <a:stretch>
            <a:fillRect/>
          </a:stretch>
        </p:blipFill>
        <p:spPr>
          <a:xfrm>
            <a:off x="-304800" y="432955"/>
            <a:ext cx="2977619" cy="2062595"/>
          </a:xfrm>
          <a:prstGeom prst="rect">
            <a:avLst/>
          </a:prstGeom>
        </p:spPr>
      </p:pic>
    </p:spTree>
    <p:extLst>
      <p:ext uri="{BB962C8B-B14F-4D97-AF65-F5344CB8AC3E}">
        <p14:creationId xmlns:p14="http://schemas.microsoft.com/office/powerpoint/2010/main" val="132592797"/>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533400" y="183085"/>
            <a:ext cx="7372350" cy="9017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Using picture cards or concrete objects with deaf and hard of hearing children</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10" name="Content Placeholder 9"/>
          <p:cNvSpPr>
            <a:spLocks noGrp="1"/>
          </p:cNvSpPr>
          <p:nvPr>
            <p:ph idx="1"/>
          </p:nvPr>
        </p:nvSpPr>
        <p:spPr>
          <a:xfrm>
            <a:off x="1157223" y="1276927"/>
            <a:ext cx="4470198" cy="2645147"/>
          </a:xfrm>
        </p:spPr>
        <p:txBody>
          <a:bodyPr/>
          <a:lstStyle/>
          <a:p>
            <a:r>
              <a:rPr lang="en-US" dirty="0" smtClean="0">
                <a:solidFill>
                  <a:schemeClr val="tx2"/>
                </a:solidFill>
                <a:latin typeface="Franklin Gothic Book" charset="0"/>
                <a:ea typeface="Franklin Gothic Book" charset="0"/>
                <a:cs typeface="Franklin Gothic Book" charset="0"/>
              </a:rPr>
              <a:t>Using </a:t>
            </a:r>
            <a:r>
              <a:rPr lang="en-US" dirty="0">
                <a:solidFill>
                  <a:schemeClr val="tx2"/>
                </a:solidFill>
                <a:latin typeface="Franklin Gothic Book" charset="0"/>
                <a:ea typeface="Franklin Gothic Book" charset="0"/>
                <a:cs typeface="Franklin Gothic Book" charset="0"/>
              </a:rPr>
              <a:t>pictorial materials has proven to be beneficial for receptive vocabulary learning among </a:t>
            </a:r>
            <a:r>
              <a:rPr lang="en-US" dirty="0" err="1">
                <a:solidFill>
                  <a:schemeClr val="tx2"/>
                </a:solidFill>
                <a:latin typeface="Franklin Gothic Book" charset="0"/>
                <a:ea typeface="Franklin Gothic Book" charset="0"/>
                <a:cs typeface="Franklin Gothic Book" charset="0"/>
              </a:rPr>
              <a:t>prelingually</a:t>
            </a:r>
            <a:r>
              <a:rPr lang="en-US" dirty="0">
                <a:solidFill>
                  <a:schemeClr val="tx2"/>
                </a:solidFill>
                <a:latin typeface="Franklin Gothic Book" charset="0"/>
                <a:ea typeface="Franklin Gothic Book" charset="0"/>
                <a:cs typeface="Franklin Gothic Book" charset="0"/>
              </a:rPr>
              <a:t> deaf children </a:t>
            </a:r>
            <a:endParaRPr lang="en-US" dirty="0" smtClean="0">
              <a:solidFill>
                <a:schemeClr val="tx2"/>
              </a:solidFill>
              <a:latin typeface="Franklin Gothic Book" charset="0"/>
              <a:ea typeface="Franklin Gothic Book" charset="0"/>
              <a:cs typeface="Franklin Gothic Book" charset="0"/>
            </a:endParaRPr>
          </a:p>
          <a:p>
            <a:r>
              <a:rPr lang="en-US" dirty="0" smtClean="0">
                <a:solidFill>
                  <a:schemeClr val="tx2"/>
                </a:solidFill>
                <a:latin typeface="Franklin Gothic Book" charset="0"/>
                <a:ea typeface="Franklin Gothic Book" charset="0"/>
                <a:cs typeface="Franklin Gothic Book" charset="0"/>
              </a:rPr>
              <a:t>Pictures </a:t>
            </a:r>
            <a:r>
              <a:rPr lang="en-US" dirty="0">
                <a:solidFill>
                  <a:schemeClr val="tx2"/>
                </a:solidFill>
                <a:latin typeface="Franklin Gothic Book" charset="0"/>
                <a:ea typeface="Franklin Gothic Book" charset="0"/>
                <a:cs typeface="Franklin Gothic Book" charset="0"/>
              </a:rPr>
              <a:t>activate relevant prior knowledge for readers and facilitate learning by inducing readers to form mental images of the information, an essential part of cognitive processing involving interaction with text </a:t>
            </a:r>
            <a:endParaRPr lang="en-US" dirty="0" smtClean="0">
              <a:solidFill>
                <a:schemeClr val="tx2"/>
              </a:solidFill>
              <a:latin typeface="Franklin Gothic Book" charset="0"/>
              <a:ea typeface="Franklin Gothic Book" charset="0"/>
              <a:cs typeface="Franklin Gothic Book" charset="0"/>
            </a:endParaRPr>
          </a:p>
          <a:p>
            <a:r>
              <a:rPr lang="en-US" dirty="0" smtClean="0">
                <a:solidFill>
                  <a:schemeClr val="tx2"/>
                </a:solidFill>
                <a:latin typeface="Franklin Gothic Book" charset="0"/>
                <a:ea typeface="Franklin Gothic Book" charset="0"/>
                <a:cs typeface="Franklin Gothic Book" charset="0"/>
              </a:rPr>
              <a:t>Reinforce vocabulary by using concrete objects that represent words in the text (</a:t>
            </a:r>
            <a:r>
              <a:rPr lang="en-US" dirty="0" err="1" smtClean="0">
                <a:solidFill>
                  <a:schemeClr val="tx2"/>
                </a:solidFill>
                <a:latin typeface="Franklin Gothic Book" charset="0"/>
                <a:ea typeface="Franklin Gothic Book" charset="0"/>
                <a:cs typeface="Franklin Gothic Book" charset="0"/>
              </a:rPr>
              <a:t>Wasik</a:t>
            </a:r>
            <a:r>
              <a:rPr lang="en-US" dirty="0" smtClean="0">
                <a:solidFill>
                  <a:schemeClr val="tx2"/>
                </a:solidFill>
                <a:latin typeface="Franklin Gothic Book" charset="0"/>
                <a:ea typeface="Franklin Gothic Book" charset="0"/>
                <a:cs typeface="Franklin Gothic Book" charset="0"/>
              </a:rPr>
              <a:t> &amp; Bond, 2001)</a:t>
            </a:r>
            <a:endParaRPr lang="en-US" dirty="0">
              <a:solidFill>
                <a:schemeClr val="tx2"/>
              </a:solidFill>
              <a:latin typeface="Franklin Gothic Book" charset="0"/>
              <a:ea typeface="Franklin Gothic Book" charset="0"/>
              <a:cs typeface="Franklin Gothic Book" charset="0"/>
            </a:endParaRPr>
          </a:p>
          <a:p>
            <a:endParaRPr lang="en-US" dirty="0"/>
          </a:p>
        </p:txBody>
      </p:sp>
      <p:pic>
        <p:nvPicPr>
          <p:cNvPr id="3" name="Picture 2"/>
          <p:cNvPicPr>
            <a:picLocks noChangeAspect="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tretch>
            <a:fillRect/>
          </a:stretch>
        </p:blipFill>
        <p:spPr>
          <a:xfrm>
            <a:off x="5666263" y="905320"/>
            <a:ext cx="2537857" cy="3095190"/>
          </a:xfrm>
          <a:prstGeom prst="rect">
            <a:avLst/>
          </a:prstGeom>
        </p:spPr>
      </p:pic>
      <p:sp>
        <p:nvSpPr>
          <p:cNvPr id="4" name="TextBox 3"/>
          <p:cNvSpPr txBox="1"/>
          <p:nvPr/>
        </p:nvSpPr>
        <p:spPr>
          <a:xfrm>
            <a:off x="6400800" y="2134732"/>
            <a:ext cx="427513" cy="25997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050" dirty="0" smtClean="0"/>
              <a:t>bird</a:t>
            </a:r>
            <a:endParaRPr lang="en-US" sz="1050" dirty="0"/>
          </a:p>
        </p:txBody>
      </p:sp>
      <p:sp>
        <p:nvSpPr>
          <p:cNvPr id="5" name="TextBox 4"/>
          <p:cNvSpPr txBox="1"/>
          <p:nvPr/>
        </p:nvSpPr>
        <p:spPr>
          <a:xfrm>
            <a:off x="7784278" y="2191305"/>
            <a:ext cx="381000"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100" dirty="0" smtClean="0"/>
              <a:t>cat</a:t>
            </a:r>
            <a:endParaRPr lang="en-US" sz="1100" dirty="0"/>
          </a:p>
        </p:txBody>
      </p:sp>
      <p:sp>
        <p:nvSpPr>
          <p:cNvPr id="6" name="TextBox 5"/>
          <p:cNvSpPr txBox="1"/>
          <p:nvPr/>
        </p:nvSpPr>
        <p:spPr>
          <a:xfrm>
            <a:off x="6406738" y="3668158"/>
            <a:ext cx="431470" cy="253916"/>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050" dirty="0" smtClean="0"/>
              <a:t>pig</a:t>
            </a:r>
            <a:endParaRPr lang="en-US" sz="1050" dirty="0"/>
          </a:p>
        </p:txBody>
      </p:sp>
      <p:sp>
        <p:nvSpPr>
          <p:cNvPr id="11" name="TextBox 10"/>
          <p:cNvSpPr txBox="1"/>
          <p:nvPr/>
        </p:nvSpPr>
        <p:spPr>
          <a:xfrm>
            <a:off x="7674929" y="3660464"/>
            <a:ext cx="457200" cy="2616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1100" smtClean="0"/>
              <a:t>fish</a:t>
            </a:r>
            <a:endParaRPr lang="en-US" sz="1100" dirty="0"/>
          </a:p>
        </p:txBody>
      </p:sp>
      <p:pic>
        <p:nvPicPr>
          <p:cNvPr id="2" name="Picture 1"/>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3276600" y="4635450"/>
            <a:ext cx="942975" cy="1033282"/>
          </a:xfrm>
          <a:prstGeom prst="rect">
            <a:avLst/>
          </a:prstGeom>
        </p:spPr>
      </p:pic>
      <p:pic>
        <p:nvPicPr>
          <p:cNvPr id="7" name="Picture 6"/>
          <p:cNvPicPr>
            <a:picLocks noChangeAspect="1"/>
          </p:cNvPicPr>
          <p:nvPr/>
        </p:nvPicPr>
        <p:blipFill>
          <a:blip r:embed="rId7" cstate="print">
            <a:extLst>
              <a:ext uri="{BEBA8EAE-BF5A-486C-A8C5-ECC9F3942E4B}">
                <a14:imgProps xmlns:a14="http://schemas.microsoft.com/office/drawing/2010/main">
                  <a14:imgLayer r:embed="rId8">
                    <a14:imgEffect>
                      <a14:backgroundRemoval t="0" b="100000" l="0" r="99777"/>
                    </a14:imgEffect>
                  </a14:imgLayer>
                </a14:imgProps>
              </a:ext>
              <a:ext uri="{28A0092B-C50C-407E-A947-70E740481C1C}">
                <a14:useLocalDpi xmlns:a14="http://schemas.microsoft.com/office/drawing/2010/main" val="0"/>
              </a:ext>
            </a:extLst>
          </a:blip>
          <a:stretch>
            <a:fillRect/>
          </a:stretch>
        </p:blipFill>
        <p:spPr>
          <a:xfrm>
            <a:off x="1676400" y="4604277"/>
            <a:ext cx="1363259" cy="949412"/>
          </a:xfrm>
          <a:prstGeom prst="rect">
            <a:avLst/>
          </a:prstGeom>
        </p:spPr>
      </p:pic>
      <p:sp>
        <p:nvSpPr>
          <p:cNvPr id="8" name="TextBox 7"/>
          <p:cNvSpPr txBox="1"/>
          <p:nvPr/>
        </p:nvSpPr>
        <p:spPr>
          <a:xfrm>
            <a:off x="5959342" y="5306963"/>
            <a:ext cx="1088760" cy="307777"/>
          </a:xfrm>
          <a:prstGeom prst="rect">
            <a:avLst/>
          </a:prstGeom>
          <a:noFill/>
        </p:spPr>
        <p:txBody>
          <a:bodyPr wrap="none" rtlCol="0">
            <a:spAutoFit/>
          </a:bodyPr>
          <a:lstStyle/>
          <a:p>
            <a:r>
              <a:rPr lang="en-US" smtClean="0"/>
              <a:t>Fung, 2005</a:t>
            </a:r>
            <a:endParaRPr lang="en-US"/>
          </a:p>
        </p:txBody>
      </p:sp>
    </p:spTree>
    <p:extLst>
      <p:ext uri="{BB962C8B-B14F-4D97-AF65-F5344CB8AC3E}">
        <p14:creationId xmlns:p14="http://schemas.microsoft.com/office/powerpoint/2010/main" val="714398509"/>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018"/>
            <a:ext cx="7372350" cy="693882"/>
          </a:xfrm>
        </p:spPr>
        <p:txBody>
          <a:bodyPr/>
          <a:lstStyle/>
          <a:p>
            <a:r>
              <a:rPr lang="en-US" dirty="0" smtClean="0">
                <a:latin typeface="Franklin Gothic Book" charset="0"/>
                <a:ea typeface="Franklin Gothic Book" charset="0"/>
                <a:cs typeface="Franklin Gothic Book" charset="0"/>
              </a:rPr>
              <a:t>Let’s practice using this week’s books!</a:t>
            </a:r>
            <a:endParaRPr lang="en-US"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228600" y="1028700"/>
            <a:ext cx="5788549" cy="2895600"/>
          </a:xfrm>
        </p:spPr>
        <p:txBody>
          <a:bodyPr/>
          <a:lstStyle/>
          <a:p>
            <a:r>
              <a:rPr lang="en-US" b="1" dirty="0" smtClean="0"/>
              <a:t>My Truck is Stuck by Kevin Lewis </a:t>
            </a:r>
          </a:p>
          <a:p>
            <a:r>
              <a:rPr lang="en-US" b="1" dirty="0" smtClean="0"/>
              <a:t>The Birthday Box by Leslie Patricelli</a:t>
            </a:r>
          </a:p>
          <a:p>
            <a:r>
              <a:rPr lang="en-US" dirty="0" smtClean="0"/>
              <a:t>Activity:</a:t>
            </a:r>
          </a:p>
          <a:p>
            <a:r>
              <a:rPr lang="en-US" dirty="0" smtClean="0"/>
              <a:t>Choose target vocab words for each book and attach sticky notes on </a:t>
            </a:r>
            <a:r>
              <a:rPr lang="en-US" dirty="0"/>
              <a:t>the back of the book to use as a reference during the </a:t>
            </a:r>
            <a:r>
              <a:rPr lang="en-US" dirty="0" smtClean="0"/>
              <a:t>dialogic reading </a:t>
            </a:r>
            <a:r>
              <a:rPr lang="en-US" dirty="0"/>
              <a:t>session. </a:t>
            </a:r>
          </a:p>
          <a:p>
            <a:endParaRPr lang="en-US" dirty="0"/>
          </a:p>
        </p:txBody>
      </p:sp>
      <p:sp>
        <p:nvSpPr>
          <p:cNvPr id="6" name="TextBox 5"/>
          <p:cNvSpPr txBox="1"/>
          <p:nvPr/>
        </p:nvSpPr>
        <p:spPr>
          <a:xfrm>
            <a:off x="6596483" y="3560992"/>
            <a:ext cx="781432" cy="338554"/>
          </a:xfrm>
          <a:prstGeom prst="rect">
            <a:avLst/>
          </a:prstGeom>
          <a:noFill/>
        </p:spPr>
        <p:txBody>
          <a:bodyPr wrap="none" rtlCol="0">
            <a:spAutoFit/>
          </a:bodyPr>
          <a:lstStyle/>
          <a:p>
            <a:pPr algn="ctr"/>
            <a:r>
              <a:rPr lang="en-US" sz="1600" dirty="0" smtClean="0">
                <a:ln w="0"/>
                <a:solidFill>
                  <a:schemeClr val="accent1"/>
                </a:solidFill>
                <a:effectLst>
                  <a:outerShdw blurRad="38100" dist="25400" dir="5400000" algn="ctr" rotWithShape="0">
                    <a:srgbClr val="6E747A">
                      <a:alpha val="43000"/>
                    </a:srgbClr>
                  </a:outerShdw>
                </a:effectLst>
              </a:rPr>
              <a:t>“Tired”</a:t>
            </a:r>
          </a:p>
        </p:txBody>
      </p:sp>
      <p:sp>
        <p:nvSpPr>
          <p:cNvPr id="7" name="TextBox 6"/>
          <p:cNvSpPr txBox="1"/>
          <p:nvPr/>
        </p:nvSpPr>
        <p:spPr>
          <a:xfrm>
            <a:off x="6784830" y="2057638"/>
            <a:ext cx="1825949" cy="338554"/>
          </a:xfrm>
          <a:prstGeom prst="rect">
            <a:avLst/>
          </a:prstGeom>
          <a:noFill/>
        </p:spPr>
        <p:txBody>
          <a:bodyPr wrap="none" rtlCol="0">
            <a:spAutoFit/>
          </a:bodyPr>
          <a:lstStyle/>
          <a:p>
            <a:r>
              <a:rPr lang="en-US" sz="1600" dirty="0" smtClean="0">
                <a:ln w="0"/>
                <a:effectLst>
                  <a:outerShdw blurRad="38100" dist="19050" dir="2700000" algn="tl" rotWithShape="0">
                    <a:schemeClr val="dk1">
                      <a:alpha val="40000"/>
                    </a:schemeClr>
                  </a:outerShdw>
                </a:effectLst>
                <a:latin typeface="+mn-lt"/>
                <a:ea typeface="Franklin Gothic Book" charset="0"/>
                <a:cs typeface="Franklin Gothic Book" charset="0"/>
              </a:rPr>
              <a:t>Target Vocabulary</a:t>
            </a:r>
            <a:endParaRPr lang="en-US" sz="1600" dirty="0">
              <a:ln w="0"/>
              <a:effectLst>
                <a:outerShdw blurRad="38100" dist="19050" dir="2700000" algn="tl" rotWithShape="0">
                  <a:schemeClr val="dk1">
                    <a:alpha val="40000"/>
                  </a:schemeClr>
                </a:outerShdw>
              </a:effectLst>
              <a:latin typeface="+mn-lt"/>
              <a:ea typeface="Franklin Gothic Book" charset="0"/>
              <a:cs typeface="Franklin Gothic Book" charset="0"/>
            </a:endParaRPr>
          </a:p>
        </p:txBody>
      </p:sp>
      <p:sp>
        <p:nvSpPr>
          <p:cNvPr id="10" name="TextBox 9"/>
          <p:cNvSpPr txBox="1"/>
          <p:nvPr/>
        </p:nvSpPr>
        <p:spPr>
          <a:xfrm>
            <a:off x="7828028" y="2575709"/>
            <a:ext cx="697627" cy="523220"/>
          </a:xfrm>
          <a:prstGeom prst="rect">
            <a:avLst/>
          </a:prstGeom>
          <a:noFill/>
        </p:spPr>
        <p:txBody>
          <a:bodyPr wrap="none" rtlCol="0">
            <a:spAutoFit/>
          </a:bodyPr>
          <a:lstStyle/>
          <a:p>
            <a:r>
              <a:rPr lang="en-US" b="1" dirty="0" smtClean="0">
                <a:ln/>
                <a:solidFill>
                  <a:schemeClr val="accent4"/>
                </a:solidFill>
              </a:rPr>
              <a:t>“Box</a:t>
            </a:r>
            <a:r>
              <a:rPr lang="en-US" b="1" dirty="0">
                <a:ln/>
                <a:solidFill>
                  <a:schemeClr val="accent4"/>
                </a:solidFill>
              </a:rPr>
              <a:t>”</a:t>
            </a:r>
          </a:p>
          <a:p>
            <a:endParaRPr lang="en-US" dirty="0"/>
          </a:p>
        </p:txBody>
      </p:sp>
      <p:sp>
        <p:nvSpPr>
          <p:cNvPr id="11" name="TextBox 10"/>
          <p:cNvSpPr txBox="1"/>
          <p:nvPr/>
        </p:nvSpPr>
        <p:spPr>
          <a:xfrm>
            <a:off x="7663950" y="3253215"/>
            <a:ext cx="915635" cy="307777"/>
          </a:xfrm>
          <a:prstGeom prst="rect">
            <a:avLst/>
          </a:prstGeom>
          <a:noFill/>
        </p:spPr>
        <p:txBody>
          <a:bodyPr wrap="none" rtlCol="0">
            <a:spAutoFit/>
          </a:bodyPr>
          <a:lstStyle/>
          <a:p>
            <a:pPr algn="ctr"/>
            <a:r>
              <a:rPr lang="en-US" b="1" dirty="0" smtClean="0">
                <a:ln/>
                <a:solidFill>
                  <a:schemeClr val="accent4"/>
                </a:solidFill>
              </a:rPr>
              <a:t>“Doggy</a:t>
            </a:r>
            <a:r>
              <a:rPr lang="en-US" b="1" dirty="0">
                <a:ln/>
                <a:solidFill>
                  <a:schemeClr val="accent4"/>
                </a:solidFill>
              </a:rPr>
              <a:t>”</a:t>
            </a:r>
          </a:p>
        </p:txBody>
      </p:sp>
      <p:sp>
        <p:nvSpPr>
          <p:cNvPr id="12" name="TextBox 11"/>
          <p:cNvSpPr txBox="1"/>
          <p:nvPr/>
        </p:nvSpPr>
        <p:spPr>
          <a:xfrm>
            <a:off x="6987199" y="2945041"/>
            <a:ext cx="1021433" cy="307777"/>
          </a:xfrm>
          <a:prstGeom prst="rect">
            <a:avLst/>
          </a:prstGeom>
          <a:noFill/>
        </p:spPr>
        <p:txBody>
          <a:bodyPr wrap="none" rtlCol="0">
            <a:spAutoFit/>
          </a:bodyPr>
          <a:lstStyle/>
          <a:p>
            <a:r>
              <a:rPr lang="en-US" b="1">
                <a:ln/>
                <a:solidFill>
                  <a:schemeClr val="accent4"/>
                </a:solidFill>
              </a:rPr>
              <a:t>“Present</a:t>
            </a:r>
            <a:r>
              <a:rPr lang="en-US" b="1" smtClean="0">
                <a:ln/>
                <a:solidFill>
                  <a:schemeClr val="accent4"/>
                </a:solidFill>
              </a:rPr>
              <a:t>”</a:t>
            </a:r>
            <a:endParaRPr lang="en-US" b="1">
              <a:ln/>
              <a:solidFill>
                <a:schemeClr val="accent4"/>
              </a:solidFill>
            </a:endParaRPr>
          </a:p>
        </p:txBody>
      </p:sp>
      <p:sp>
        <p:nvSpPr>
          <p:cNvPr id="14" name="TextBox 13"/>
          <p:cNvSpPr txBox="1"/>
          <p:nvPr/>
        </p:nvSpPr>
        <p:spPr>
          <a:xfrm>
            <a:off x="8121768" y="3685805"/>
            <a:ext cx="742511" cy="338554"/>
          </a:xfrm>
          <a:prstGeom prst="rect">
            <a:avLst/>
          </a:prstGeom>
          <a:noFill/>
        </p:spPr>
        <p:txBody>
          <a:bodyPr wrap="none" rtlCol="0">
            <a:spAutoFit/>
          </a:bodyPr>
          <a:lstStyle/>
          <a:p>
            <a:r>
              <a:rPr lang="en-US" sz="1600" dirty="0">
                <a:ln w="0"/>
                <a:solidFill>
                  <a:schemeClr val="accent1"/>
                </a:solidFill>
                <a:effectLst>
                  <a:outerShdw blurRad="38100" dist="25400" dir="5400000" algn="ctr" rotWithShape="0">
                    <a:srgbClr val="6E747A">
                      <a:alpha val="43000"/>
                    </a:srgbClr>
                  </a:outerShdw>
                </a:effectLst>
              </a:rPr>
              <a:t>“Hole</a:t>
            </a:r>
            <a:r>
              <a:rPr lang="en-US" sz="1600" dirty="0" smtClean="0">
                <a:ln w="0"/>
                <a:solidFill>
                  <a:schemeClr val="accent1"/>
                </a:solidFill>
                <a:effectLst>
                  <a:outerShdw blurRad="38100" dist="25400" dir="5400000" algn="ctr" rotWithShape="0">
                    <a:srgbClr val="6E747A">
                      <a:alpha val="43000"/>
                    </a:srgbClr>
                  </a:outerShdw>
                </a:effectLst>
              </a:rPr>
              <a:t>”</a:t>
            </a:r>
            <a:endParaRPr lang="en-US" sz="1600" dirty="0">
              <a:ln w="0"/>
              <a:solidFill>
                <a:schemeClr val="accent1"/>
              </a:solidFill>
              <a:effectLst>
                <a:outerShdw blurRad="38100" dist="25400" dir="5400000" algn="ctr" rotWithShape="0">
                  <a:srgbClr val="6E747A">
                    <a:alpha val="43000"/>
                  </a:srgbClr>
                </a:outerShdw>
              </a:effectLst>
            </a:endParaRPr>
          </a:p>
        </p:txBody>
      </p:sp>
      <p:sp>
        <p:nvSpPr>
          <p:cNvPr id="15" name="TextBox 14"/>
          <p:cNvSpPr txBox="1"/>
          <p:nvPr/>
        </p:nvSpPr>
        <p:spPr>
          <a:xfrm>
            <a:off x="7335222" y="3944573"/>
            <a:ext cx="731290" cy="338554"/>
          </a:xfrm>
          <a:prstGeom prst="rect">
            <a:avLst/>
          </a:prstGeom>
          <a:noFill/>
        </p:spPr>
        <p:txBody>
          <a:bodyPr wrap="none" rtlCol="0">
            <a:spAutoFit/>
          </a:bodyPr>
          <a:lstStyle/>
          <a:p>
            <a:r>
              <a:rPr lang="en-US" sz="1600" dirty="0">
                <a:ln w="0"/>
                <a:solidFill>
                  <a:schemeClr val="accent1"/>
                </a:solidFill>
                <a:effectLst>
                  <a:outerShdw blurRad="38100" dist="25400" dir="5400000" algn="ctr" rotWithShape="0">
                    <a:srgbClr val="6E747A">
                      <a:alpha val="43000"/>
                    </a:srgbClr>
                  </a:outerShdw>
                </a:effectLst>
              </a:rPr>
              <a:t>“Ship</a:t>
            </a:r>
            <a:r>
              <a:rPr lang="en-US" sz="1600" dirty="0" smtClean="0">
                <a:ln w="0"/>
                <a:solidFill>
                  <a:schemeClr val="accent1"/>
                </a:solidFill>
                <a:effectLst>
                  <a:outerShdw blurRad="38100" dist="25400" dir="5400000" algn="ctr" rotWithShape="0">
                    <a:srgbClr val="6E747A">
                      <a:alpha val="43000"/>
                    </a:srgbClr>
                  </a:outerShdw>
                </a:effectLst>
              </a:rPr>
              <a:t>”</a:t>
            </a:r>
            <a:endParaRPr lang="en-US" sz="1600" dirty="0">
              <a:ln w="0"/>
              <a:solidFill>
                <a:schemeClr val="accent1"/>
              </a:solidFill>
              <a:effectLst>
                <a:outerShdw blurRad="38100" dist="25400" dir="5400000" algn="ctr" rotWithShape="0">
                  <a:srgbClr val="6E747A">
                    <a:alpha val="43000"/>
                  </a:srgbClr>
                </a:outerShdw>
              </a:effectLst>
            </a:endParaRPr>
          </a:p>
        </p:txBody>
      </p:sp>
      <p:sp>
        <p:nvSpPr>
          <p:cNvPr id="4" name="Rectangle 3"/>
          <p:cNvSpPr/>
          <p:nvPr/>
        </p:nvSpPr>
        <p:spPr>
          <a:xfrm>
            <a:off x="6400800" y="190500"/>
            <a:ext cx="2463479" cy="1828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Picture from The Birthday Box</a:t>
            </a:r>
            <a:endParaRPr lang="en-US" dirty="0"/>
          </a:p>
        </p:txBody>
      </p:sp>
    </p:spTree>
    <p:extLst>
      <p:ext uri="{BB962C8B-B14F-4D97-AF65-F5344CB8AC3E}">
        <p14:creationId xmlns:p14="http://schemas.microsoft.com/office/powerpoint/2010/main" val="152408585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500" fill="hold"/>
                                        <p:tgtEl>
                                          <p:spTgt spid="14"/>
                                        </p:tgtEl>
                                        <p:attrNameLst>
                                          <p:attrName>ppt_x</p:attrName>
                                        </p:attrNameLst>
                                      </p:cBhvr>
                                      <p:tavLst>
                                        <p:tav tm="0">
                                          <p:val>
                                            <p:strVal val="#ppt_x"/>
                                          </p:val>
                                        </p:tav>
                                        <p:tav tm="100000">
                                          <p:val>
                                            <p:strVal val="#ppt_x"/>
                                          </p:val>
                                        </p:tav>
                                      </p:tavLst>
                                    </p:anim>
                                    <p:anim calcmode="lin" valueType="num">
                                      <p:cBhvr additive="base">
                                        <p:cTn id="3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1" grpId="0"/>
      <p:bldP spid="12" grpId="0"/>
      <p:bldP spid="14" grpId="0"/>
      <p:bldP spid="1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66700"/>
            <a:ext cx="8229600" cy="228600"/>
          </a:xfrm>
        </p:spPr>
        <p:txBody>
          <a:bodyPr/>
          <a:lstStyle/>
          <a:p>
            <a:pPr algn="ctr"/>
            <a:r>
              <a:rPr lang="en-US" sz="2400" b="1" dirty="0" smtClean="0">
                <a:latin typeface="Franklin Gothic Book" charset="0"/>
                <a:ea typeface="Franklin Gothic Book" charset="0"/>
                <a:cs typeface="Franklin Gothic Book" charset="0"/>
              </a:rPr>
              <a:t>References</a:t>
            </a:r>
            <a:endParaRPr lang="en-US" sz="2400" b="1"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304800" y="495300"/>
            <a:ext cx="8458200" cy="3657600"/>
          </a:xfrm>
        </p:spPr>
        <p:txBody>
          <a:bodyPr/>
          <a:lstStyle/>
          <a:p>
            <a:pPr marL="0" indent="0">
              <a:buNone/>
            </a:pPr>
            <a:r>
              <a:rPr lang="en-US" sz="1050" dirty="0"/>
              <a:t>Blake, J., Macdonald, S., </a:t>
            </a:r>
            <a:r>
              <a:rPr lang="en-US" sz="1050" dirty="0" err="1"/>
              <a:t>Bayrami</a:t>
            </a:r>
            <a:r>
              <a:rPr lang="en-US" sz="1050" dirty="0"/>
              <a:t>, L., </a:t>
            </a:r>
            <a:r>
              <a:rPr lang="en-US" sz="1050" dirty="0" err="1"/>
              <a:t>Agosta</a:t>
            </a:r>
            <a:r>
              <a:rPr lang="en-US" sz="1050" dirty="0"/>
              <a:t>, V., &amp; </a:t>
            </a:r>
            <a:r>
              <a:rPr lang="en-US" sz="1050" dirty="0" err="1"/>
              <a:t>Milian</a:t>
            </a:r>
            <a:r>
              <a:rPr lang="en-US" sz="1050" dirty="0"/>
              <a:t>, A. (2006). Book reading styles in dual-parent and single-mother families. </a:t>
            </a:r>
            <a:r>
              <a:rPr lang="en-US" sz="1050" i="1" dirty="0"/>
              <a:t>British Journal of Educational Psychology,</a:t>
            </a:r>
            <a:r>
              <a:rPr lang="en-US" sz="1050" dirty="0"/>
              <a:t> </a:t>
            </a:r>
            <a:r>
              <a:rPr lang="en-US" sz="1050" i="1" dirty="0"/>
              <a:t>76</a:t>
            </a:r>
            <a:r>
              <a:rPr lang="en-US" sz="1050" dirty="0"/>
              <a:t>(3), 501-515. </a:t>
            </a:r>
            <a:endParaRPr lang="en-US" sz="1050" dirty="0" smtClean="0"/>
          </a:p>
          <a:p>
            <a:pPr marL="0" indent="0">
              <a:buNone/>
            </a:pPr>
            <a:r>
              <a:rPr lang="en-US" sz="1050" dirty="0"/>
              <a:t>Flynn, K. S. (2011). Developing </a:t>
            </a:r>
            <a:r>
              <a:rPr lang="en-US" sz="1050" dirty="0" err="1"/>
              <a:t>Childrens</a:t>
            </a:r>
            <a:r>
              <a:rPr lang="en-US" sz="1050" dirty="0"/>
              <a:t> Oral Language Skills through Dialogic Reading. </a:t>
            </a:r>
            <a:r>
              <a:rPr lang="en-US" sz="1050" i="1" dirty="0"/>
              <a:t>TEACHING Exceptional Children,</a:t>
            </a:r>
            <a:r>
              <a:rPr lang="en-US" sz="1050" dirty="0"/>
              <a:t> </a:t>
            </a:r>
            <a:r>
              <a:rPr lang="en-US" sz="1050" i="1" dirty="0"/>
              <a:t>44</a:t>
            </a:r>
            <a:r>
              <a:rPr lang="en-US" sz="1050" dirty="0"/>
              <a:t>(2), 8-16.</a:t>
            </a:r>
            <a:endParaRPr lang="en-US" sz="1050" dirty="0" smtClean="0"/>
          </a:p>
          <a:p>
            <a:pPr marL="0" indent="0">
              <a:buNone/>
            </a:pPr>
            <a:r>
              <a:rPr lang="en-US" sz="1050" dirty="0" smtClean="0"/>
              <a:t>Fung</a:t>
            </a:r>
            <a:r>
              <a:rPr lang="en-US" sz="1050" dirty="0"/>
              <a:t>, P. (2005). The Impact of a Dialogic Reading Program on Deaf and Hard-of-Hearing Kindergarten and Early Primary School-Aged Students in Hong Kong. </a:t>
            </a:r>
            <a:r>
              <a:rPr lang="en-US" sz="1050" i="1" dirty="0"/>
              <a:t>Journal of Deaf Studies and Deaf Education,</a:t>
            </a:r>
            <a:r>
              <a:rPr lang="en-US" sz="1050" dirty="0"/>
              <a:t> </a:t>
            </a:r>
            <a:r>
              <a:rPr lang="en-US" sz="1050" i="1" dirty="0"/>
              <a:t>10</a:t>
            </a:r>
            <a:r>
              <a:rPr lang="en-US" sz="1050" dirty="0"/>
              <a:t>(1), 82-95</a:t>
            </a:r>
            <a:r>
              <a:rPr lang="en-US" sz="1050" dirty="0" smtClean="0"/>
              <a:t>.</a:t>
            </a:r>
          </a:p>
          <a:p>
            <a:pPr marL="0" indent="0">
              <a:buNone/>
            </a:pPr>
            <a:r>
              <a:rPr lang="en-US" sz="1050" dirty="0"/>
              <a:t>Kindle, K.J. (</a:t>
            </a:r>
            <a:r>
              <a:rPr lang="en-US" sz="1050" dirty="0" smtClean="0"/>
              <a:t>2009). </a:t>
            </a:r>
            <a:r>
              <a:rPr lang="en-US" sz="1050" dirty="0"/>
              <a:t>Vocabulary Development During Read-</a:t>
            </a:r>
            <a:r>
              <a:rPr lang="en-US" sz="1050" dirty="0" err="1"/>
              <a:t>Alouds</a:t>
            </a:r>
            <a:r>
              <a:rPr lang="en-US" sz="1050" dirty="0"/>
              <a:t>: Primary Practices. </a:t>
            </a:r>
            <a:r>
              <a:rPr lang="en-US" sz="1050" i="1" dirty="0"/>
              <a:t>The Reading Teacher</a:t>
            </a:r>
            <a:r>
              <a:rPr lang="en-US" sz="1050" dirty="0"/>
              <a:t>, 63(3), 202-211.</a:t>
            </a:r>
            <a:endParaRPr lang="en-US" sz="1050" dirty="0" smtClean="0"/>
          </a:p>
          <a:p>
            <a:pPr marL="0" indent="0">
              <a:buNone/>
            </a:pPr>
            <a:r>
              <a:rPr lang="en-US" sz="1050" dirty="0" smtClean="0"/>
              <a:t>Rowe</a:t>
            </a:r>
            <a:r>
              <a:rPr lang="en-US" sz="1050" dirty="0"/>
              <a:t>, M. (2012). A Longitudinal Investigation of the Role of Quantity and Quality of Child-Directed Speech in Vocabulary Development. Child Development: 83(5), 1762-1774</a:t>
            </a:r>
            <a:r>
              <a:rPr lang="en-US" sz="1050" dirty="0" smtClean="0"/>
              <a:t>.</a:t>
            </a:r>
          </a:p>
          <a:p>
            <a:pPr marL="0" indent="0">
              <a:buNone/>
            </a:pPr>
            <a:r>
              <a:rPr lang="en-US" sz="1050" dirty="0" err="1"/>
              <a:t>Trivette</a:t>
            </a:r>
            <a:r>
              <a:rPr lang="en-US" sz="1050" dirty="0"/>
              <a:t>, C. M., </a:t>
            </a:r>
            <a:r>
              <a:rPr lang="en-US" sz="1050" dirty="0" err="1"/>
              <a:t>Simkus</a:t>
            </a:r>
            <a:r>
              <a:rPr lang="en-US" sz="1050" dirty="0"/>
              <a:t>, A., Dunst, C.J., Hamby, D.W. (2012). Repeated book reading and preschoolers’ early literacy development. </a:t>
            </a:r>
            <a:r>
              <a:rPr lang="en-US" sz="1050" i="1" dirty="0"/>
              <a:t>CELL reviews</a:t>
            </a:r>
            <a:r>
              <a:rPr lang="en-US" sz="1050" dirty="0"/>
              <a:t>, 5 (5</a:t>
            </a:r>
            <a:r>
              <a:rPr lang="en-US" sz="1050" dirty="0" smtClean="0"/>
              <a:t>).</a:t>
            </a:r>
          </a:p>
          <a:p>
            <a:pPr marL="0" indent="0">
              <a:buNone/>
            </a:pPr>
            <a:r>
              <a:rPr lang="en-US" sz="1050" dirty="0" err="1"/>
              <a:t>Wasik</a:t>
            </a:r>
            <a:r>
              <a:rPr lang="en-US" sz="1050" dirty="0"/>
              <a:t>, B. A., &amp; Bond, M. A. (2001). Beyond the pages of a book: Interactive book reading and language development in preschool classrooms. </a:t>
            </a:r>
            <a:r>
              <a:rPr lang="en-US" sz="1050" i="1" dirty="0"/>
              <a:t>Journal of Educational Psychology,</a:t>
            </a:r>
            <a:r>
              <a:rPr lang="en-US" sz="1050" dirty="0"/>
              <a:t> </a:t>
            </a:r>
            <a:r>
              <a:rPr lang="en-US" sz="1050" i="1" dirty="0"/>
              <a:t>93</a:t>
            </a:r>
            <a:r>
              <a:rPr lang="en-US" sz="1050" dirty="0"/>
              <a:t>(2), 243-250</a:t>
            </a:r>
            <a:r>
              <a:rPr lang="en-US" sz="1050" dirty="0" smtClean="0"/>
              <a:t>.</a:t>
            </a:r>
          </a:p>
          <a:p>
            <a:pPr marL="0" indent="0">
              <a:buNone/>
            </a:pPr>
            <a:r>
              <a:rPr lang="en-US" sz="1050" dirty="0" err="1" smtClean="0"/>
              <a:t>Wasik</a:t>
            </a:r>
            <a:r>
              <a:rPr lang="en-US" sz="1050" dirty="0"/>
              <a:t>, B. A., Bond, M. A., &amp; </a:t>
            </a:r>
            <a:r>
              <a:rPr lang="en-US" sz="1050" dirty="0" err="1"/>
              <a:t>Hindman</a:t>
            </a:r>
            <a:r>
              <a:rPr lang="en-US" sz="1050" dirty="0"/>
              <a:t>, A. (2006). The effects of a language and literacy </a:t>
            </a:r>
            <a:r>
              <a:rPr lang="en-US" sz="1050" dirty="0" smtClean="0"/>
              <a:t>intervention </a:t>
            </a:r>
            <a:r>
              <a:rPr lang="en-US" sz="1050" dirty="0"/>
              <a:t>on Head Start children and </a:t>
            </a:r>
            <a:r>
              <a:rPr lang="en-US" sz="1050" dirty="0" smtClean="0"/>
              <a:t>teachers. </a:t>
            </a:r>
            <a:r>
              <a:rPr lang="en-US" sz="1050" i="1" dirty="0" smtClean="0"/>
              <a:t>Journal of Educational Psychology</a:t>
            </a:r>
            <a:r>
              <a:rPr lang="en-US" sz="1050" dirty="0" smtClean="0"/>
              <a:t>, </a:t>
            </a:r>
            <a:r>
              <a:rPr lang="en-US" sz="1050" i="1" dirty="0"/>
              <a:t>98, </a:t>
            </a:r>
            <a:r>
              <a:rPr lang="en-US" sz="1050" dirty="0"/>
              <a:t>63-74. </a:t>
            </a:r>
            <a:endParaRPr lang="en-US" sz="1050" dirty="0" smtClean="0"/>
          </a:p>
          <a:p>
            <a:pPr marL="0" indent="0">
              <a:buNone/>
            </a:pPr>
            <a:r>
              <a:rPr lang="en-US" sz="1050" dirty="0" smtClean="0"/>
              <a:t>Williams</a:t>
            </a:r>
            <a:r>
              <a:rPr lang="en-US" sz="1050" dirty="0"/>
              <a:t>, C. (2012). Promoting vocabulary learning in young children who are d/Deaf and hard of hearing: </a:t>
            </a:r>
            <a:r>
              <a:rPr lang="en-US" sz="1050" dirty="0" smtClean="0"/>
              <a:t>Translating </a:t>
            </a:r>
            <a:r>
              <a:rPr lang="en-US" sz="1050" dirty="0"/>
              <a:t>research into practice. </a:t>
            </a:r>
            <a:r>
              <a:rPr lang="en-US" sz="1050" i="1" dirty="0"/>
              <a:t>American Annals of the Deaf 156(5), </a:t>
            </a:r>
            <a:r>
              <a:rPr lang="en-US" sz="1050" dirty="0"/>
              <a:t>501-508 </a:t>
            </a:r>
          </a:p>
          <a:p>
            <a:endParaRPr lang="en-US" dirty="0"/>
          </a:p>
          <a:p>
            <a:endParaRPr lang="en-US" dirty="0"/>
          </a:p>
        </p:txBody>
      </p:sp>
    </p:spTree>
    <p:extLst>
      <p:ext uri="{BB962C8B-B14F-4D97-AF65-F5344CB8AC3E}">
        <p14:creationId xmlns:p14="http://schemas.microsoft.com/office/powerpoint/2010/main" val="16173000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19100"/>
            <a:ext cx="7372350" cy="495300"/>
          </a:xfrm>
        </p:spPr>
        <p:txBody>
          <a:bodyPr/>
          <a:lstStyle/>
          <a:p>
            <a:r>
              <a:rPr lang="en-US" sz="2800" b="1" dirty="0" smtClean="0">
                <a:ln w="0"/>
                <a:solidFill>
                  <a:schemeClr val="accent1"/>
                </a:solidFill>
                <a:effectLst>
                  <a:outerShdw blurRad="38100" dist="25400" dir="5400000" algn="ctr" rotWithShape="0">
                    <a:srgbClr val="6E747A">
                      <a:alpha val="43000"/>
                    </a:srgbClr>
                  </a:outerShdw>
                </a:effectLst>
              </a:rPr>
              <a:t>Pre-questionnaire Overview</a:t>
            </a:r>
            <a:endParaRPr lang="en-US" sz="2800" b="1" dirty="0">
              <a:ln w="0"/>
              <a:solidFill>
                <a:schemeClr val="accent1"/>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628650" y="1058333"/>
            <a:ext cx="7372350" cy="381000"/>
          </a:xfrm>
        </p:spPr>
        <p:txBody>
          <a:bodyPr/>
          <a:lstStyle/>
          <a:p>
            <a:pPr marL="0" lvl="0" indent="0">
              <a:buNone/>
            </a:pPr>
            <a:r>
              <a:rPr lang="en-US" sz="2000" dirty="0"/>
              <a:t>Which of the following is an effective way to provide feedback when your child produces </a:t>
            </a:r>
            <a:r>
              <a:rPr lang="en-US" sz="2000" dirty="0" smtClean="0"/>
              <a:t>a grammatically </a:t>
            </a:r>
            <a:r>
              <a:rPr lang="en-US" sz="2000" dirty="0"/>
              <a:t>incorrect response during shared book reading:</a:t>
            </a:r>
          </a:p>
          <a:p>
            <a:endParaRPr lang="en-US" dirty="0"/>
          </a:p>
        </p:txBody>
      </p:sp>
      <p:sp>
        <p:nvSpPr>
          <p:cNvPr id="4" name="TextBox 3"/>
          <p:cNvSpPr txBox="1"/>
          <p:nvPr/>
        </p:nvSpPr>
        <p:spPr>
          <a:xfrm>
            <a:off x="628650" y="2842083"/>
            <a:ext cx="7239000" cy="307777"/>
          </a:xfrm>
          <a:prstGeom prst="rect">
            <a:avLst/>
          </a:prstGeom>
          <a:noFill/>
        </p:spPr>
        <p:txBody>
          <a:bodyPr wrap="square" rtlCol="0">
            <a:spAutoFit/>
          </a:bodyPr>
          <a:lstStyle/>
          <a:p>
            <a:pPr marL="342900" lvl="0" indent="-342900">
              <a:buFont typeface="+mj-lt"/>
              <a:buAutoNum type="alphaLcPeriod" startAt="3"/>
            </a:pPr>
            <a:r>
              <a:rPr lang="en-US"/>
              <a:t>Provide feedback at the end of the book in order to maintain story momentum</a:t>
            </a:r>
          </a:p>
        </p:txBody>
      </p:sp>
      <p:sp>
        <p:nvSpPr>
          <p:cNvPr id="5" name="TextBox 4"/>
          <p:cNvSpPr txBox="1"/>
          <p:nvPr/>
        </p:nvSpPr>
        <p:spPr>
          <a:xfrm>
            <a:off x="628650" y="2058135"/>
            <a:ext cx="7086600" cy="307777"/>
          </a:xfrm>
          <a:prstGeom prst="rect">
            <a:avLst/>
          </a:prstGeom>
          <a:noFill/>
        </p:spPr>
        <p:txBody>
          <a:bodyPr wrap="square" rtlCol="0">
            <a:spAutoFit/>
          </a:bodyPr>
          <a:lstStyle/>
          <a:p>
            <a:pPr marL="342900" lvl="0" indent="-342900">
              <a:buFont typeface="+mj-lt"/>
              <a:buAutoNum type="alphaLcPeriod"/>
            </a:pPr>
            <a:r>
              <a:rPr lang="en-US" dirty="0"/>
              <a:t>Encourage the child to “try again!” </a:t>
            </a:r>
          </a:p>
        </p:txBody>
      </p:sp>
      <p:sp>
        <p:nvSpPr>
          <p:cNvPr id="6" name="TextBox 5"/>
          <p:cNvSpPr txBox="1"/>
          <p:nvPr/>
        </p:nvSpPr>
        <p:spPr>
          <a:xfrm>
            <a:off x="628650" y="2450109"/>
            <a:ext cx="7162800" cy="307777"/>
          </a:xfrm>
          <a:prstGeom prst="rect">
            <a:avLst/>
          </a:prstGeom>
          <a:noFill/>
        </p:spPr>
        <p:txBody>
          <a:bodyPr wrap="square" rtlCol="0">
            <a:spAutoFit/>
          </a:bodyPr>
          <a:lstStyle/>
          <a:p>
            <a:pPr marL="342900" lvl="0" indent="-342900">
              <a:buFont typeface="+mj-lt"/>
              <a:buAutoNum type="alphaLcPeriod" startAt="2"/>
            </a:pPr>
            <a:r>
              <a:rPr lang="en-US" dirty="0"/>
              <a:t>Provide consistent verbal praise as to increase the child’s confidence</a:t>
            </a:r>
          </a:p>
        </p:txBody>
      </p:sp>
      <p:sp>
        <p:nvSpPr>
          <p:cNvPr id="8" name="TextBox 7"/>
          <p:cNvSpPr txBox="1"/>
          <p:nvPr/>
        </p:nvSpPr>
        <p:spPr>
          <a:xfrm>
            <a:off x="628650" y="3304707"/>
            <a:ext cx="7239000" cy="307777"/>
          </a:xfrm>
          <a:prstGeom prst="rect">
            <a:avLst/>
          </a:prstGeom>
          <a:noFill/>
        </p:spPr>
        <p:txBody>
          <a:bodyPr wrap="square" rtlCol="0">
            <a:spAutoFit/>
          </a:bodyPr>
          <a:lstStyle/>
          <a:p>
            <a:pPr marL="342900" lvl="0" indent="-342900">
              <a:buFont typeface="+mj-lt"/>
              <a:buAutoNum type="alphaLcPeriod" startAt="4"/>
            </a:pPr>
            <a:r>
              <a:rPr lang="en-US" dirty="0"/>
              <a:t>Repeat the child’s utterance to make </a:t>
            </a:r>
            <a:r>
              <a:rPr lang="en-US" dirty="0" smtClean="0"/>
              <a:t>it </a:t>
            </a:r>
            <a:r>
              <a:rPr lang="en-US" dirty="0"/>
              <a:t>correct</a:t>
            </a:r>
          </a:p>
        </p:txBody>
      </p:sp>
    </p:spTree>
    <p:extLst>
      <p:ext uri="{BB962C8B-B14F-4D97-AF65-F5344CB8AC3E}">
        <p14:creationId xmlns:p14="http://schemas.microsoft.com/office/powerpoint/2010/main" val="55159063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8">
                                            <p:txEl>
                                              <p:pRg st="0" end="0"/>
                                            </p:txEl>
                                          </p:spTgt>
                                        </p:tgtEl>
                                        <p:attrNameLst>
                                          <p:attrName>style.color</p:attrName>
                                        </p:attrNameLst>
                                      </p:cBhvr>
                                      <p:to>
                                        <p:clrVal>
                                          <a:srgbClr val="48C715"/>
                                        </p:clrVal>
                                      </p:to>
                                    </p:set>
                                    <p:set>
                                      <p:cBhvr>
                                        <p:cTn id="7" dur="500" fill="hold"/>
                                        <p:tgtEl>
                                          <p:spTgt spid="8">
                                            <p:txEl>
                                              <p:pRg st="0" end="0"/>
                                            </p:txEl>
                                          </p:spTgt>
                                        </p:tgtEl>
                                        <p:attrNameLst>
                                          <p:attrName>fillcolor</p:attrName>
                                        </p:attrNameLst>
                                      </p:cBhvr>
                                      <p:to>
                                        <p:clrVal>
                                          <a:srgbClr val="48C715"/>
                                        </p:clrVal>
                                      </p:to>
                                    </p:set>
                                    <p:set>
                                      <p:cBhvr>
                                        <p:cTn id="8" dur="500" fill="hold"/>
                                        <p:tgtEl>
                                          <p:spTgt spid="8">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660" y="464601"/>
            <a:ext cx="6858000" cy="801056"/>
          </a:xfrm>
        </p:spPr>
        <p:txBody>
          <a:bodyPr/>
          <a:lstStyle/>
          <a:p>
            <a:pPr marL="0" lvl="0" indent="0">
              <a:buNone/>
            </a:pPr>
            <a:r>
              <a:rPr lang="en-US" sz="2000" dirty="0"/>
              <a:t>What are recommended strategies to use when engaging your child in a dialogic reading experience</a:t>
            </a:r>
            <a:r>
              <a:rPr lang="en-US" sz="2000" dirty="0" smtClean="0"/>
              <a:t>?</a:t>
            </a:r>
            <a:endParaRPr lang="en-US" sz="2000" dirty="0"/>
          </a:p>
        </p:txBody>
      </p:sp>
      <p:sp>
        <p:nvSpPr>
          <p:cNvPr id="4" name="TextBox 3"/>
          <p:cNvSpPr txBox="1"/>
          <p:nvPr/>
        </p:nvSpPr>
        <p:spPr>
          <a:xfrm>
            <a:off x="751801" y="1330802"/>
            <a:ext cx="6477000" cy="523220"/>
          </a:xfrm>
          <a:prstGeom prst="rect">
            <a:avLst/>
          </a:prstGeom>
          <a:noFill/>
        </p:spPr>
        <p:txBody>
          <a:bodyPr wrap="square" rtlCol="0">
            <a:spAutoFit/>
          </a:bodyPr>
          <a:lstStyle/>
          <a:p>
            <a:pPr marL="342900" lvl="0" indent="-342900">
              <a:buFont typeface="+mj-lt"/>
              <a:buAutoNum type="alphaLcPeriod"/>
            </a:pPr>
            <a:r>
              <a:rPr lang="en-US" dirty="0"/>
              <a:t>Prompt your child to comment about the book and reinforce the answer or offer the correct </a:t>
            </a:r>
            <a:r>
              <a:rPr lang="en-US" dirty="0" smtClean="0"/>
              <a:t>answer</a:t>
            </a:r>
            <a:endParaRPr lang="en-US" dirty="0"/>
          </a:p>
        </p:txBody>
      </p:sp>
      <p:sp>
        <p:nvSpPr>
          <p:cNvPr id="6" name="TextBox 5"/>
          <p:cNvSpPr txBox="1"/>
          <p:nvPr/>
        </p:nvSpPr>
        <p:spPr>
          <a:xfrm>
            <a:off x="751801" y="2037747"/>
            <a:ext cx="4838678" cy="523220"/>
          </a:xfrm>
          <a:prstGeom prst="rect">
            <a:avLst/>
          </a:prstGeom>
          <a:noFill/>
        </p:spPr>
        <p:txBody>
          <a:bodyPr wrap="square" rtlCol="0">
            <a:spAutoFit/>
          </a:bodyPr>
          <a:lstStyle/>
          <a:p>
            <a:pPr marL="342900" lvl="0" indent="-342900">
              <a:buFont typeface="+mj-lt"/>
              <a:buAutoNum type="alphaLcPeriod" startAt="2"/>
            </a:pPr>
            <a:r>
              <a:rPr lang="en-US" dirty="0" smtClean="0"/>
              <a:t>Expand a child’s response by adding in details</a:t>
            </a:r>
          </a:p>
          <a:p>
            <a:endParaRPr lang="en-US" dirty="0"/>
          </a:p>
        </p:txBody>
      </p:sp>
      <p:sp>
        <p:nvSpPr>
          <p:cNvPr id="7" name="TextBox 6"/>
          <p:cNvSpPr txBox="1"/>
          <p:nvPr/>
        </p:nvSpPr>
        <p:spPr>
          <a:xfrm>
            <a:off x="756959" y="2573750"/>
            <a:ext cx="8014886" cy="523220"/>
          </a:xfrm>
          <a:prstGeom prst="rect">
            <a:avLst/>
          </a:prstGeom>
          <a:noFill/>
        </p:spPr>
        <p:txBody>
          <a:bodyPr wrap="none" rtlCol="0">
            <a:spAutoFit/>
          </a:bodyPr>
          <a:lstStyle/>
          <a:p>
            <a:pPr marL="342900" lvl="0" indent="-342900">
              <a:buFont typeface="+mj-lt"/>
              <a:buAutoNum type="alphaLcPeriod" startAt="3"/>
            </a:pPr>
            <a:r>
              <a:rPr lang="en-US" dirty="0"/>
              <a:t>If your child responds to a prompt inaccurately, practice errorless learning and continue to read</a:t>
            </a:r>
          </a:p>
          <a:p>
            <a:endParaRPr lang="en-US" dirty="0"/>
          </a:p>
        </p:txBody>
      </p:sp>
      <p:sp>
        <p:nvSpPr>
          <p:cNvPr id="8" name="TextBox 7"/>
          <p:cNvSpPr txBox="1"/>
          <p:nvPr/>
        </p:nvSpPr>
        <p:spPr>
          <a:xfrm>
            <a:off x="751801" y="3096970"/>
            <a:ext cx="1904999" cy="523220"/>
          </a:xfrm>
          <a:prstGeom prst="rect">
            <a:avLst/>
          </a:prstGeom>
          <a:noFill/>
        </p:spPr>
        <p:txBody>
          <a:bodyPr wrap="square" rtlCol="0">
            <a:spAutoFit/>
          </a:bodyPr>
          <a:lstStyle/>
          <a:p>
            <a:pPr marL="342900" lvl="0" indent="-342900">
              <a:buFont typeface="+mj-lt"/>
              <a:buAutoNum type="alphaLcPeriod" startAt="4"/>
            </a:pPr>
            <a:r>
              <a:rPr lang="en-US" dirty="0"/>
              <a:t>A and B</a:t>
            </a:r>
          </a:p>
          <a:p>
            <a:endParaRPr lang="en-US" dirty="0"/>
          </a:p>
        </p:txBody>
      </p:sp>
      <p:sp>
        <p:nvSpPr>
          <p:cNvPr id="10" name="TextBox 9"/>
          <p:cNvSpPr txBox="1"/>
          <p:nvPr/>
        </p:nvSpPr>
        <p:spPr>
          <a:xfrm>
            <a:off x="751801" y="3620190"/>
            <a:ext cx="1228221" cy="307777"/>
          </a:xfrm>
          <a:prstGeom prst="rect">
            <a:avLst/>
          </a:prstGeom>
          <a:noFill/>
        </p:spPr>
        <p:txBody>
          <a:bodyPr wrap="none" rtlCol="0">
            <a:spAutoFit/>
          </a:bodyPr>
          <a:lstStyle/>
          <a:p>
            <a:pPr marL="342900" lvl="0" indent="-342900">
              <a:buFont typeface="+mj-lt"/>
              <a:buAutoNum type="alphaLcPeriod" startAt="5"/>
            </a:pPr>
            <a:r>
              <a:rPr lang="en-US" dirty="0"/>
              <a:t>B and C </a:t>
            </a:r>
          </a:p>
        </p:txBody>
      </p:sp>
    </p:spTree>
    <p:extLst>
      <p:ext uri="{BB962C8B-B14F-4D97-AF65-F5344CB8AC3E}">
        <p14:creationId xmlns:p14="http://schemas.microsoft.com/office/powerpoint/2010/main" val="104124168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8"/>
                                        </p:tgtEl>
                                        <p:attrNameLst>
                                          <p:attrName>style.color</p:attrName>
                                        </p:attrNameLst>
                                      </p:cBhvr>
                                      <p:to>
                                        <p:clrVal>
                                          <a:srgbClr val="12C604"/>
                                        </p:clrVal>
                                      </p:to>
                                    </p:set>
                                    <p:set>
                                      <p:cBhvr>
                                        <p:cTn id="7" dur="500" fill="hold"/>
                                        <p:tgtEl>
                                          <p:spTgt spid="8"/>
                                        </p:tgtEl>
                                        <p:attrNameLst>
                                          <p:attrName>fillcolor</p:attrName>
                                        </p:attrNameLst>
                                      </p:cBhvr>
                                      <p:to>
                                        <p:clrVal>
                                          <a:srgbClr val="12C604"/>
                                        </p:clrVal>
                                      </p:to>
                                    </p:set>
                                    <p:set>
                                      <p:cBhvr>
                                        <p:cTn id="8" dur="500" fill="hold"/>
                                        <p:tgtEl>
                                          <p:spTgt spid="8"/>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46021"/>
            <a:ext cx="7767540" cy="801056"/>
          </a:xfrm>
        </p:spPr>
        <p:txBody>
          <a:bodyPr/>
          <a:lstStyle/>
          <a:p>
            <a:pPr marL="0" lvl="0" indent="0">
              <a:buNone/>
            </a:pPr>
            <a:r>
              <a:rPr lang="en-US" sz="2000" dirty="0"/>
              <a:t>As your child gets older around 4-5 years of age, research suggests it is beneficial to prompt your child during dialogic book reading to:</a:t>
            </a:r>
          </a:p>
        </p:txBody>
      </p:sp>
      <p:sp>
        <p:nvSpPr>
          <p:cNvPr id="4" name="TextBox 3"/>
          <p:cNvSpPr txBox="1"/>
          <p:nvPr/>
        </p:nvSpPr>
        <p:spPr>
          <a:xfrm>
            <a:off x="751801" y="1330802"/>
            <a:ext cx="6477000" cy="307777"/>
          </a:xfrm>
          <a:prstGeom prst="rect">
            <a:avLst/>
          </a:prstGeom>
          <a:noFill/>
        </p:spPr>
        <p:txBody>
          <a:bodyPr wrap="square" rtlCol="0">
            <a:spAutoFit/>
          </a:bodyPr>
          <a:lstStyle/>
          <a:p>
            <a:pPr marL="342900" lvl="0" indent="-342900">
              <a:buFont typeface="+mj-lt"/>
              <a:buAutoNum type="alphaLcPeriod"/>
            </a:pPr>
            <a:r>
              <a:rPr lang="en-US" dirty="0"/>
              <a:t>Relate the pictures or words in the book to experiences of his or her own</a:t>
            </a:r>
          </a:p>
        </p:txBody>
      </p:sp>
      <p:sp>
        <p:nvSpPr>
          <p:cNvPr id="6" name="TextBox 5"/>
          <p:cNvSpPr txBox="1"/>
          <p:nvPr/>
        </p:nvSpPr>
        <p:spPr>
          <a:xfrm>
            <a:off x="751801" y="1860413"/>
            <a:ext cx="6715799" cy="523220"/>
          </a:xfrm>
          <a:prstGeom prst="rect">
            <a:avLst/>
          </a:prstGeom>
          <a:noFill/>
        </p:spPr>
        <p:txBody>
          <a:bodyPr wrap="square" rtlCol="0">
            <a:spAutoFit/>
          </a:bodyPr>
          <a:lstStyle/>
          <a:p>
            <a:pPr marL="342900" lvl="0" indent="-342900">
              <a:buFont typeface="+mj-lt"/>
              <a:buAutoNum type="alphaLcPeriod" startAt="2"/>
            </a:pPr>
            <a:r>
              <a:rPr lang="en-US" dirty="0"/>
              <a:t>Answer a series of questions after the book is read through in its entirety</a:t>
            </a:r>
          </a:p>
          <a:p>
            <a:endParaRPr lang="en-US" dirty="0"/>
          </a:p>
        </p:txBody>
      </p:sp>
      <p:sp>
        <p:nvSpPr>
          <p:cNvPr id="7" name="TextBox 6"/>
          <p:cNvSpPr txBox="1"/>
          <p:nvPr/>
        </p:nvSpPr>
        <p:spPr>
          <a:xfrm>
            <a:off x="751801" y="2450751"/>
            <a:ext cx="5386411" cy="523220"/>
          </a:xfrm>
          <a:prstGeom prst="rect">
            <a:avLst/>
          </a:prstGeom>
          <a:noFill/>
        </p:spPr>
        <p:txBody>
          <a:bodyPr wrap="none" rtlCol="0">
            <a:spAutoFit/>
          </a:bodyPr>
          <a:lstStyle/>
          <a:p>
            <a:pPr marL="342900" lvl="0" indent="-342900">
              <a:buFont typeface="+mj-lt"/>
              <a:buAutoNum type="alphaLcPeriod" startAt="3"/>
            </a:pPr>
            <a:r>
              <a:rPr lang="en-US" dirty="0"/>
              <a:t>Encourage the child to look up unknown words in a dictionary</a:t>
            </a:r>
          </a:p>
          <a:p>
            <a:endParaRPr lang="en-US" dirty="0"/>
          </a:p>
        </p:txBody>
      </p:sp>
      <p:sp>
        <p:nvSpPr>
          <p:cNvPr id="8" name="TextBox 7"/>
          <p:cNvSpPr txBox="1"/>
          <p:nvPr/>
        </p:nvSpPr>
        <p:spPr>
          <a:xfrm>
            <a:off x="751801" y="2982300"/>
            <a:ext cx="4201199" cy="523220"/>
          </a:xfrm>
          <a:prstGeom prst="rect">
            <a:avLst/>
          </a:prstGeom>
          <a:noFill/>
        </p:spPr>
        <p:txBody>
          <a:bodyPr wrap="square" rtlCol="0">
            <a:spAutoFit/>
          </a:bodyPr>
          <a:lstStyle/>
          <a:p>
            <a:pPr marL="342900" lvl="0" indent="-342900">
              <a:buFont typeface="+mj-lt"/>
              <a:buAutoNum type="alphaLcPeriod" startAt="4"/>
            </a:pPr>
            <a:r>
              <a:rPr lang="en-US" dirty="0"/>
              <a:t>Increase overall pace of reading</a:t>
            </a:r>
          </a:p>
          <a:p>
            <a:endParaRPr lang="en-US" dirty="0"/>
          </a:p>
        </p:txBody>
      </p:sp>
    </p:spTree>
    <p:extLst>
      <p:ext uri="{BB962C8B-B14F-4D97-AF65-F5344CB8AC3E}">
        <p14:creationId xmlns:p14="http://schemas.microsoft.com/office/powerpoint/2010/main" val="19498391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4"/>
                                        </p:tgtEl>
                                        <p:attrNameLst>
                                          <p:attrName>style.color</p:attrName>
                                        </p:attrNameLst>
                                      </p:cBhvr>
                                      <p:to>
                                        <p:clrVal>
                                          <a:srgbClr val="48C715"/>
                                        </p:clrVal>
                                      </p:to>
                                    </p:set>
                                    <p:set>
                                      <p:cBhvr>
                                        <p:cTn id="7" dur="500" fill="hold"/>
                                        <p:tgtEl>
                                          <p:spTgt spid="4"/>
                                        </p:tgtEl>
                                        <p:attrNameLst>
                                          <p:attrName>fillcolor</p:attrName>
                                        </p:attrNameLst>
                                      </p:cBhvr>
                                      <p:to>
                                        <p:clrVal>
                                          <a:srgbClr val="48C715"/>
                                        </p:clrVal>
                                      </p:to>
                                    </p:set>
                                    <p:set>
                                      <p:cBhvr>
                                        <p:cTn id="8"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66700"/>
            <a:ext cx="5867400" cy="901700"/>
          </a:xfrm>
        </p:spPr>
        <p:txBody>
          <a:bodyPr/>
          <a:lstStyle/>
          <a:p>
            <a:r>
              <a:rPr lang="en-US" dirty="0" smtClean="0"/>
              <a:t>Whitehurst &amp; Dialogic Reading: </a:t>
            </a:r>
            <a:br>
              <a:rPr lang="en-US" dirty="0" smtClean="0"/>
            </a:br>
            <a:r>
              <a:rPr lang="en-US" dirty="0" smtClean="0"/>
              <a:t>Let’s consider the “levels” involved</a:t>
            </a:r>
            <a:endParaRPr lang="en-US" dirty="0"/>
          </a:p>
        </p:txBody>
      </p:sp>
      <p:sp>
        <p:nvSpPr>
          <p:cNvPr id="3" name="Content Placeholder 2"/>
          <p:cNvSpPr>
            <a:spLocks noGrp="1"/>
          </p:cNvSpPr>
          <p:nvPr>
            <p:ph idx="1"/>
          </p:nvPr>
        </p:nvSpPr>
        <p:spPr>
          <a:xfrm>
            <a:off x="685800" y="1562100"/>
            <a:ext cx="6858000" cy="381000"/>
          </a:xfrm>
        </p:spPr>
        <p:txBody>
          <a:bodyPr/>
          <a:lstStyle/>
          <a:p>
            <a:pPr marL="0" indent="0">
              <a:buNone/>
            </a:pPr>
            <a:r>
              <a:rPr lang="en-US" dirty="0">
                <a:hlinkClick r:id="rId3"/>
              </a:rPr>
              <a:t>http://</a:t>
            </a:r>
            <a:r>
              <a:rPr lang="en-US" dirty="0" smtClean="0">
                <a:hlinkClick r:id="rId3"/>
              </a:rPr>
              <a:t>community.fpg.unc.edu/connect-modules/resources/videos/video-6-4</a:t>
            </a:r>
            <a:endParaRPr lang="en-US" dirty="0" smtClean="0"/>
          </a:p>
        </p:txBody>
      </p:sp>
    </p:spTree>
    <p:extLst>
      <p:ext uri="{BB962C8B-B14F-4D97-AF65-F5344CB8AC3E}">
        <p14:creationId xmlns:p14="http://schemas.microsoft.com/office/powerpoint/2010/main" val="1308205899"/>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266700"/>
            <a:ext cx="7372350" cy="419100"/>
          </a:xfrm>
        </p:spPr>
        <p:txBody>
          <a:bodyPr/>
          <a:lstStyle/>
          <a:p>
            <a:pPr eaLnBrk="1" hangingPunct="1"/>
            <a:r>
              <a:rPr lang="en-US" altLang="en-US" dirty="0" smtClean="0">
                <a:ln w="0"/>
                <a:solidFill>
                  <a:schemeClr val="accent1"/>
                </a:solidFill>
                <a:effectLst>
                  <a:outerShdw blurRad="38100" dist="25400" dir="5400000" algn="ctr" rotWithShape="0">
                    <a:srgbClr val="6E747A">
                      <a:alpha val="43000"/>
                    </a:srgbClr>
                  </a:outerShdw>
                </a:effectLst>
                <a:latin typeface="Franklin Gothic Medium" pitchFamily="34" charset="0"/>
              </a:rPr>
              <a:t>PEER Sequence</a:t>
            </a:r>
          </a:p>
        </p:txBody>
      </p:sp>
      <p:sp>
        <p:nvSpPr>
          <p:cNvPr id="15363" name="TextBox 2"/>
          <p:cNvSpPr txBox="1">
            <a:spLocks noChangeArrowheads="1"/>
          </p:cNvSpPr>
          <p:nvPr/>
        </p:nvSpPr>
        <p:spPr bwMode="auto">
          <a:xfrm>
            <a:off x="386644" y="695678"/>
            <a:ext cx="8286750" cy="3780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1323" tIns="35662" rIns="71323" bIns="35662">
            <a:spAutoFit/>
          </a:bodyPr>
          <a:lstStyle>
            <a:lvl1pPr>
              <a:defRPr sz="1400">
                <a:solidFill>
                  <a:schemeClr val="tx1"/>
                </a:solidFill>
                <a:latin typeface="Arial" charset="0"/>
                <a:ea typeface="MS PGothic" pitchFamily="34" charset="-128"/>
              </a:defRPr>
            </a:lvl1pPr>
            <a:lvl2pPr marL="742950" indent="-285750">
              <a:defRPr sz="1400">
                <a:solidFill>
                  <a:schemeClr val="tx1"/>
                </a:solidFill>
                <a:latin typeface="Arial" charset="0"/>
                <a:ea typeface="MS PGothic" pitchFamily="34" charset="-128"/>
              </a:defRPr>
            </a:lvl2pPr>
            <a:lvl3pPr marL="1143000" indent="-228600">
              <a:defRPr sz="1400">
                <a:solidFill>
                  <a:schemeClr val="tx1"/>
                </a:solidFill>
                <a:latin typeface="Arial" charset="0"/>
                <a:ea typeface="MS PGothic" pitchFamily="34" charset="-128"/>
              </a:defRPr>
            </a:lvl3pPr>
            <a:lvl4pPr marL="1600200" indent="-228600">
              <a:defRPr sz="1400">
                <a:solidFill>
                  <a:schemeClr val="tx1"/>
                </a:solidFill>
                <a:latin typeface="Arial" charset="0"/>
                <a:ea typeface="MS PGothic" pitchFamily="34" charset="-128"/>
              </a:defRPr>
            </a:lvl4pPr>
            <a:lvl5pPr marL="2057400" indent="-228600">
              <a:defRPr sz="1400">
                <a:solidFill>
                  <a:schemeClr val="tx1"/>
                </a:solidFill>
                <a:latin typeface="Arial" charset="0"/>
                <a:ea typeface="MS PGothic" pitchFamily="34" charset="-128"/>
              </a:defRPr>
            </a:lvl5pPr>
            <a:lvl6pPr marL="2514600" indent="-228600" defTabSz="712788" eaLnBrk="0" fontAlgn="base" hangingPunct="0">
              <a:spcBef>
                <a:spcPct val="0"/>
              </a:spcBef>
              <a:spcAft>
                <a:spcPct val="0"/>
              </a:spcAft>
              <a:defRPr sz="1400">
                <a:solidFill>
                  <a:schemeClr val="tx1"/>
                </a:solidFill>
                <a:latin typeface="Arial" charset="0"/>
                <a:ea typeface="MS PGothic" pitchFamily="34" charset="-128"/>
              </a:defRPr>
            </a:lvl6pPr>
            <a:lvl7pPr marL="2971800" indent="-228600" defTabSz="712788" eaLnBrk="0" fontAlgn="base" hangingPunct="0">
              <a:spcBef>
                <a:spcPct val="0"/>
              </a:spcBef>
              <a:spcAft>
                <a:spcPct val="0"/>
              </a:spcAft>
              <a:defRPr sz="1400">
                <a:solidFill>
                  <a:schemeClr val="tx1"/>
                </a:solidFill>
                <a:latin typeface="Arial" charset="0"/>
                <a:ea typeface="MS PGothic" pitchFamily="34" charset="-128"/>
              </a:defRPr>
            </a:lvl7pPr>
            <a:lvl8pPr marL="3429000" indent="-228600" defTabSz="712788" eaLnBrk="0" fontAlgn="base" hangingPunct="0">
              <a:spcBef>
                <a:spcPct val="0"/>
              </a:spcBef>
              <a:spcAft>
                <a:spcPct val="0"/>
              </a:spcAft>
              <a:defRPr sz="1400">
                <a:solidFill>
                  <a:schemeClr val="tx1"/>
                </a:solidFill>
                <a:latin typeface="Arial" charset="0"/>
                <a:ea typeface="MS PGothic" pitchFamily="34" charset="-128"/>
              </a:defRPr>
            </a:lvl8pPr>
            <a:lvl9pPr marL="3886200" indent="-228600" defTabSz="712788" eaLnBrk="0" fontAlgn="base" hangingPunct="0">
              <a:spcBef>
                <a:spcPct val="0"/>
              </a:spcBef>
              <a:spcAft>
                <a:spcPct val="0"/>
              </a:spcAft>
              <a:defRPr sz="1400">
                <a:solidFill>
                  <a:schemeClr val="tx1"/>
                </a:solidFill>
                <a:latin typeface="Arial" charset="0"/>
                <a:ea typeface="MS PGothic" pitchFamily="34" charset="-128"/>
              </a:defRPr>
            </a:lvl9pPr>
          </a:lstStyle>
          <a:p>
            <a:pPr eaLnBrk="1" hangingPunct="1"/>
            <a:r>
              <a:rPr lang="en-US" altLang="en-US" sz="1900" b="1" dirty="0" smtClean="0">
                <a:latin typeface="Franklin Gothic Book" pitchFamily="34" charset="0"/>
              </a:rPr>
              <a:t>In dialogic reading, the </a:t>
            </a:r>
            <a:r>
              <a:rPr lang="en-US" altLang="en-US" sz="1900" b="1" dirty="0">
                <a:latin typeface="Franklin Gothic Book" pitchFamily="34" charset="0"/>
              </a:rPr>
              <a:t>adult does not read to the child while the child passively listens – Instead, the adult helps the child become the teller of the </a:t>
            </a:r>
            <a:r>
              <a:rPr lang="en-US" altLang="en-US" sz="1900" b="1" dirty="0" smtClean="0">
                <a:latin typeface="Franklin Gothic Book" pitchFamily="34" charset="0"/>
              </a:rPr>
              <a:t>story. The </a:t>
            </a:r>
            <a:r>
              <a:rPr lang="en-US" altLang="en-US" sz="1900" b="1" dirty="0">
                <a:latin typeface="Franklin Gothic Book" pitchFamily="34" charset="0"/>
              </a:rPr>
              <a:t>adult is the listener, questioner, and audience for the </a:t>
            </a:r>
            <a:r>
              <a:rPr lang="en-US" altLang="en-US" sz="1900" b="1" dirty="0" smtClean="0">
                <a:latin typeface="Franklin Gothic Book" pitchFamily="34" charset="0"/>
              </a:rPr>
              <a:t>child. Children </a:t>
            </a:r>
            <a:r>
              <a:rPr lang="en-US" altLang="en-US" sz="1900" b="1" dirty="0">
                <a:latin typeface="Franklin Gothic Book" pitchFamily="34" charset="0"/>
              </a:rPr>
              <a:t>are actively involved in </a:t>
            </a:r>
            <a:r>
              <a:rPr lang="en-US" altLang="en-US" sz="1900" b="1" dirty="0" smtClean="0">
                <a:latin typeface="Franklin Gothic Book" pitchFamily="34" charset="0"/>
              </a:rPr>
              <a:t>reading.</a:t>
            </a:r>
          </a:p>
          <a:p>
            <a:pPr eaLnBrk="1" hangingPunct="1"/>
            <a:endParaRPr lang="en-US" altLang="en-US" sz="1900" b="1" dirty="0">
              <a:latin typeface="Franklin Gothic Book" pitchFamily="34" charset="0"/>
            </a:endParaRPr>
          </a:p>
          <a:p>
            <a:pPr eaLnBrk="1" hangingPunct="1"/>
            <a:r>
              <a:rPr lang="en-US" altLang="en-US" sz="1900" b="1" dirty="0">
                <a:latin typeface="Franklin Gothic Book" pitchFamily="34" charset="0"/>
              </a:rPr>
              <a:t>The PEER sequence is used as a short interaction between child and </a:t>
            </a:r>
            <a:r>
              <a:rPr lang="en-US" altLang="en-US" sz="1900" b="1" dirty="0" smtClean="0">
                <a:latin typeface="Franklin Gothic Book" pitchFamily="34" charset="0"/>
              </a:rPr>
              <a:t>adult.</a:t>
            </a:r>
            <a:endParaRPr lang="en-US" altLang="en-US" sz="1900" b="1" dirty="0">
              <a:latin typeface="Franklin Gothic Book" pitchFamily="34" charset="0"/>
            </a:endParaRPr>
          </a:p>
          <a:p>
            <a:pPr eaLnBrk="1" hangingPunct="1"/>
            <a:endParaRPr lang="en-US" altLang="en-US" sz="100" b="1" dirty="0" smtClean="0">
              <a:ln w="22225">
                <a:solidFill>
                  <a:schemeClr val="accent2"/>
                </a:solidFill>
                <a:prstDash val="solid"/>
              </a:ln>
              <a:solidFill>
                <a:schemeClr val="accent2">
                  <a:lumMod val="40000"/>
                  <a:lumOff val="60000"/>
                </a:schemeClr>
              </a:solidFill>
              <a:latin typeface="Franklin Gothic Book" pitchFamily="34" charset="0"/>
            </a:endParaRPr>
          </a:p>
          <a:p>
            <a:pPr eaLnBrk="1" hangingPunct="1"/>
            <a:r>
              <a:rPr lang="en-US" altLang="en-US" sz="2800" b="1" dirty="0" smtClean="0">
                <a:ln w="22225">
                  <a:solidFill>
                    <a:schemeClr val="accent2"/>
                  </a:solidFill>
                  <a:prstDash val="solid"/>
                </a:ln>
                <a:solidFill>
                  <a:schemeClr val="accent2">
                    <a:lumMod val="40000"/>
                    <a:lumOff val="60000"/>
                  </a:schemeClr>
                </a:solidFill>
                <a:latin typeface="Franklin Gothic Book" pitchFamily="34" charset="0"/>
              </a:rPr>
              <a:t>P</a:t>
            </a:r>
            <a:r>
              <a:rPr lang="en-US" altLang="en-US" sz="1900" dirty="0" smtClean="0">
                <a:latin typeface="Franklin Gothic Book" pitchFamily="34" charset="0"/>
              </a:rPr>
              <a:t> </a:t>
            </a:r>
            <a:r>
              <a:rPr lang="en-US" altLang="en-US" sz="1900" dirty="0">
                <a:latin typeface="Franklin Gothic Book" pitchFamily="34" charset="0"/>
              </a:rPr>
              <a:t>– Prompt the child to say something about the </a:t>
            </a:r>
            <a:r>
              <a:rPr lang="en-US" altLang="en-US" sz="1900" dirty="0" smtClean="0">
                <a:latin typeface="Franklin Gothic Book" pitchFamily="34" charset="0"/>
              </a:rPr>
              <a:t>book (CROWD)</a:t>
            </a:r>
            <a:endParaRPr lang="en-US" altLang="en-US" sz="1900" dirty="0">
              <a:latin typeface="Franklin Gothic Book" pitchFamily="34" charset="0"/>
            </a:endParaRPr>
          </a:p>
          <a:p>
            <a:pPr eaLnBrk="1" hangingPunct="1"/>
            <a:r>
              <a:rPr lang="en-US" altLang="en-US" sz="2800" b="1" dirty="0">
                <a:ln w="22225">
                  <a:solidFill>
                    <a:schemeClr val="accent2"/>
                  </a:solidFill>
                  <a:prstDash val="solid"/>
                </a:ln>
                <a:solidFill>
                  <a:schemeClr val="accent2">
                    <a:lumMod val="40000"/>
                    <a:lumOff val="60000"/>
                  </a:schemeClr>
                </a:solidFill>
                <a:latin typeface="Franklin Gothic Book" pitchFamily="34" charset="0"/>
              </a:rPr>
              <a:t>E</a:t>
            </a:r>
            <a:r>
              <a:rPr lang="en-US" altLang="en-US" sz="2800" dirty="0">
                <a:latin typeface="Franklin Gothic Book" pitchFamily="34" charset="0"/>
              </a:rPr>
              <a:t> </a:t>
            </a:r>
            <a:r>
              <a:rPr lang="en-US" altLang="en-US" sz="1900" dirty="0">
                <a:latin typeface="Franklin Gothic Book" pitchFamily="34" charset="0"/>
              </a:rPr>
              <a:t>– </a:t>
            </a:r>
            <a:r>
              <a:rPr lang="en-US" altLang="en-US" sz="1900" dirty="0" smtClean="0">
                <a:latin typeface="Franklin Gothic Book" pitchFamily="34" charset="0"/>
              </a:rPr>
              <a:t>Evaluate </a:t>
            </a:r>
            <a:r>
              <a:rPr lang="en-US" altLang="en-US" sz="1900" dirty="0">
                <a:latin typeface="Franklin Gothic Book" pitchFamily="34" charset="0"/>
              </a:rPr>
              <a:t>the child’s response</a:t>
            </a:r>
          </a:p>
          <a:p>
            <a:pPr eaLnBrk="1" hangingPunct="1"/>
            <a:r>
              <a:rPr lang="en-US" altLang="en-US" sz="2800" b="1" dirty="0">
                <a:ln w="22225">
                  <a:solidFill>
                    <a:schemeClr val="accent2"/>
                  </a:solidFill>
                  <a:prstDash val="solid"/>
                </a:ln>
                <a:solidFill>
                  <a:schemeClr val="accent2">
                    <a:lumMod val="40000"/>
                    <a:lumOff val="60000"/>
                  </a:schemeClr>
                </a:solidFill>
                <a:latin typeface="Franklin Gothic Book" pitchFamily="34" charset="0"/>
              </a:rPr>
              <a:t>E</a:t>
            </a:r>
            <a:r>
              <a:rPr lang="en-US" altLang="en-US" sz="2800" dirty="0">
                <a:latin typeface="Franklin Gothic Book" pitchFamily="34" charset="0"/>
              </a:rPr>
              <a:t> </a:t>
            </a:r>
            <a:r>
              <a:rPr lang="en-US" altLang="en-US" sz="1900" dirty="0">
                <a:latin typeface="Franklin Gothic Book" pitchFamily="34" charset="0"/>
              </a:rPr>
              <a:t>– </a:t>
            </a:r>
            <a:r>
              <a:rPr lang="en-US" altLang="en-US" sz="1900" dirty="0" smtClean="0">
                <a:latin typeface="Franklin Gothic Book" pitchFamily="34" charset="0"/>
              </a:rPr>
              <a:t>Expand </a:t>
            </a:r>
            <a:r>
              <a:rPr lang="en-US" altLang="en-US" sz="1900" dirty="0">
                <a:latin typeface="Franklin Gothic Book" pitchFamily="34" charset="0"/>
              </a:rPr>
              <a:t>the child’s response by adding information to it</a:t>
            </a:r>
          </a:p>
          <a:p>
            <a:pPr eaLnBrk="1" hangingPunct="1"/>
            <a:r>
              <a:rPr lang="en-US" altLang="en-US" sz="2800" b="1" dirty="0">
                <a:ln w="22225">
                  <a:solidFill>
                    <a:schemeClr val="accent2"/>
                  </a:solidFill>
                  <a:prstDash val="solid"/>
                </a:ln>
                <a:solidFill>
                  <a:schemeClr val="accent2">
                    <a:lumMod val="40000"/>
                    <a:lumOff val="60000"/>
                  </a:schemeClr>
                </a:solidFill>
                <a:latin typeface="Franklin Gothic Book" pitchFamily="34" charset="0"/>
              </a:rPr>
              <a:t>R</a:t>
            </a:r>
            <a:r>
              <a:rPr lang="en-US" altLang="en-US" sz="1900" dirty="0">
                <a:latin typeface="Franklin Gothic Book" pitchFamily="34" charset="0"/>
              </a:rPr>
              <a:t> – </a:t>
            </a:r>
            <a:r>
              <a:rPr lang="en-US" altLang="en-US" sz="1900" dirty="0" smtClean="0">
                <a:latin typeface="Franklin Gothic Book" pitchFamily="34" charset="0"/>
              </a:rPr>
              <a:t>Repeat </a:t>
            </a:r>
            <a:r>
              <a:rPr lang="en-US" altLang="en-US" sz="1900" dirty="0">
                <a:latin typeface="Franklin Gothic Book" pitchFamily="34" charset="0"/>
              </a:rPr>
              <a:t>the prompt to make sure the child has learned from the expansion</a:t>
            </a:r>
          </a:p>
          <a:p>
            <a:pPr eaLnBrk="1" hangingPunct="1"/>
            <a:endParaRPr lang="en-US" altLang="en-US" dirty="0"/>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3"/>
          <p:cNvSpPr txBox="1">
            <a:spLocks noChangeArrowheads="1"/>
          </p:cNvSpPr>
          <p:nvPr/>
        </p:nvSpPr>
        <p:spPr bwMode="auto">
          <a:xfrm>
            <a:off x="412750" y="342900"/>
            <a:ext cx="7929563" cy="3688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1323" tIns="35662" rIns="71323" bIns="35662">
            <a:spAutoFit/>
          </a:bodyPr>
          <a:lstStyle>
            <a:lvl1pPr>
              <a:defRPr sz="1400">
                <a:solidFill>
                  <a:schemeClr val="tx1"/>
                </a:solidFill>
                <a:latin typeface="Arial" charset="0"/>
                <a:ea typeface="MS PGothic" pitchFamily="34" charset="-128"/>
              </a:defRPr>
            </a:lvl1pPr>
            <a:lvl2pPr marL="742950" indent="-285750">
              <a:defRPr sz="1400">
                <a:solidFill>
                  <a:schemeClr val="tx1"/>
                </a:solidFill>
                <a:latin typeface="Arial" charset="0"/>
                <a:ea typeface="MS PGothic" pitchFamily="34" charset="-128"/>
              </a:defRPr>
            </a:lvl2pPr>
            <a:lvl3pPr marL="1143000" indent="-228600">
              <a:defRPr sz="1400">
                <a:solidFill>
                  <a:schemeClr val="tx1"/>
                </a:solidFill>
                <a:latin typeface="Arial" charset="0"/>
                <a:ea typeface="MS PGothic" pitchFamily="34" charset="-128"/>
              </a:defRPr>
            </a:lvl3pPr>
            <a:lvl4pPr marL="1600200" indent="-228600">
              <a:defRPr sz="1400">
                <a:solidFill>
                  <a:schemeClr val="tx1"/>
                </a:solidFill>
                <a:latin typeface="Arial" charset="0"/>
                <a:ea typeface="MS PGothic" pitchFamily="34" charset="-128"/>
              </a:defRPr>
            </a:lvl4pPr>
            <a:lvl5pPr marL="2057400" indent="-228600">
              <a:defRPr sz="1400">
                <a:solidFill>
                  <a:schemeClr val="tx1"/>
                </a:solidFill>
                <a:latin typeface="Arial" charset="0"/>
                <a:ea typeface="MS PGothic" pitchFamily="34" charset="-128"/>
              </a:defRPr>
            </a:lvl5pPr>
            <a:lvl6pPr marL="2514600" indent="-228600" defTabSz="712788" eaLnBrk="0" fontAlgn="base" hangingPunct="0">
              <a:spcBef>
                <a:spcPct val="0"/>
              </a:spcBef>
              <a:spcAft>
                <a:spcPct val="0"/>
              </a:spcAft>
              <a:defRPr sz="1400">
                <a:solidFill>
                  <a:schemeClr val="tx1"/>
                </a:solidFill>
                <a:latin typeface="Arial" charset="0"/>
                <a:ea typeface="MS PGothic" pitchFamily="34" charset="-128"/>
              </a:defRPr>
            </a:lvl6pPr>
            <a:lvl7pPr marL="2971800" indent="-228600" defTabSz="712788" eaLnBrk="0" fontAlgn="base" hangingPunct="0">
              <a:spcBef>
                <a:spcPct val="0"/>
              </a:spcBef>
              <a:spcAft>
                <a:spcPct val="0"/>
              </a:spcAft>
              <a:defRPr sz="1400">
                <a:solidFill>
                  <a:schemeClr val="tx1"/>
                </a:solidFill>
                <a:latin typeface="Arial" charset="0"/>
                <a:ea typeface="MS PGothic" pitchFamily="34" charset="-128"/>
              </a:defRPr>
            </a:lvl7pPr>
            <a:lvl8pPr marL="3429000" indent="-228600" defTabSz="712788" eaLnBrk="0" fontAlgn="base" hangingPunct="0">
              <a:spcBef>
                <a:spcPct val="0"/>
              </a:spcBef>
              <a:spcAft>
                <a:spcPct val="0"/>
              </a:spcAft>
              <a:defRPr sz="1400">
                <a:solidFill>
                  <a:schemeClr val="tx1"/>
                </a:solidFill>
                <a:latin typeface="Arial" charset="0"/>
                <a:ea typeface="MS PGothic" pitchFamily="34" charset="-128"/>
              </a:defRPr>
            </a:lvl8pPr>
            <a:lvl9pPr marL="3886200" indent="-228600" defTabSz="712788" eaLnBrk="0" fontAlgn="base" hangingPunct="0">
              <a:spcBef>
                <a:spcPct val="0"/>
              </a:spcBef>
              <a:spcAft>
                <a:spcPct val="0"/>
              </a:spcAft>
              <a:defRPr sz="1400">
                <a:solidFill>
                  <a:schemeClr val="tx1"/>
                </a:solidFill>
                <a:latin typeface="Arial" charset="0"/>
                <a:ea typeface="MS PGothic" pitchFamily="34" charset="-128"/>
              </a:defRPr>
            </a:lvl9pPr>
          </a:lstStyle>
          <a:p>
            <a:pPr eaLnBrk="1" hangingPunct="1"/>
            <a:r>
              <a:rPr lang="en-US" altLang="en-US" sz="1900" dirty="0">
                <a:latin typeface="Franklin Gothic Book" pitchFamily="34" charset="0"/>
              </a:rPr>
              <a:t>Example: Imagine the parent and child are looking at the page of a book that has a picture of a fire engine on it. </a:t>
            </a:r>
          </a:p>
          <a:p>
            <a:pPr eaLnBrk="1" hangingPunct="1"/>
            <a:endParaRPr lang="en-US" altLang="en-US" sz="1900" dirty="0">
              <a:latin typeface="Franklin Gothic Book" pitchFamily="34" charset="0"/>
            </a:endParaRPr>
          </a:p>
          <a:p>
            <a:pPr eaLnBrk="1" hangingPunct="1"/>
            <a:r>
              <a:rPr lang="en-US" altLang="en-US" sz="1900" dirty="0">
                <a:latin typeface="Franklin Gothic Book" pitchFamily="34" charset="0"/>
              </a:rPr>
              <a:t>The parent says “What is this?” (PROMPT) while pointing to the fire truck. The child says “truck”. </a:t>
            </a:r>
          </a:p>
          <a:p>
            <a:pPr eaLnBrk="1" hangingPunct="1"/>
            <a:endParaRPr lang="en-US" altLang="en-US" sz="1900" dirty="0">
              <a:latin typeface="Franklin Gothic Book" pitchFamily="34" charset="0"/>
            </a:endParaRPr>
          </a:p>
          <a:p>
            <a:pPr eaLnBrk="1" hangingPunct="1"/>
            <a:r>
              <a:rPr lang="en-US" altLang="en-US" sz="1900" dirty="0">
                <a:latin typeface="Franklin Gothic Book" pitchFamily="34" charset="0"/>
              </a:rPr>
              <a:t>The parent says “That’s right” (EVALUATION) “It’s a red fire truck (EXPANSION). Can you say fire truck?” (REPETITION).</a:t>
            </a:r>
          </a:p>
          <a:p>
            <a:pPr eaLnBrk="1" hangingPunct="1"/>
            <a:endParaRPr lang="en-US" altLang="en-US" sz="1900" dirty="0">
              <a:latin typeface="Franklin Gothic Book" pitchFamily="34" charset="0"/>
            </a:endParaRPr>
          </a:p>
          <a:p>
            <a:pPr eaLnBrk="1" hangingPunct="1"/>
            <a:r>
              <a:rPr lang="en-US" altLang="en-US" sz="1600" dirty="0" smtClean="0">
                <a:latin typeface="Franklin Gothic Book" pitchFamily="34" charset="0"/>
              </a:rPr>
              <a:t>You may read </a:t>
            </a:r>
            <a:r>
              <a:rPr lang="en-US" altLang="en-US" sz="1600" dirty="0">
                <a:latin typeface="Franklin Gothic Book" pitchFamily="34" charset="0"/>
              </a:rPr>
              <a:t>the book straight through on the first time and do less reading each time afterwards encouraging children to discuss the story</a:t>
            </a:r>
          </a:p>
          <a:p>
            <a:pPr eaLnBrk="1" hangingPunct="1"/>
            <a:endParaRPr lang="en-US" altLang="en-US" sz="1600" dirty="0" smtClean="0">
              <a:latin typeface="Franklin Gothic Book" pitchFamily="34" charset="0"/>
            </a:endParaRPr>
          </a:p>
          <a:p>
            <a:pPr eaLnBrk="1" hangingPunct="1"/>
            <a:r>
              <a:rPr lang="en-US" altLang="en-US" sz="1600" dirty="0" smtClean="0">
                <a:latin typeface="Franklin Gothic Book" pitchFamily="34" charset="0"/>
              </a:rPr>
              <a:t>Use </a:t>
            </a:r>
            <a:r>
              <a:rPr lang="en-US" altLang="en-US" sz="1600" dirty="0">
                <a:latin typeface="Franklin Gothic Book" pitchFamily="34" charset="0"/>
              </a:rPr>
              <a:t>PEER on almost every page</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9327" y="3464"/>
            <a:ext cx="4830372" cy="571153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400" y="3464"/>
            <a:ext cx="4471727" cy="5711536"/>
          </a:xfrm>
          <a:prstGeom prst="rect">
            <a:avLst/>
          </a:prstGeom>
        </p:spPr>
      </p:pic>
    </p:spTree>
    <p:extLst>
      <p:ext uri="{BB962C8B-B14F-4D97-AF65-F5344CB8AC3E}">
        <p14:creationId xmlns:p14="http://schemas.microsoft.com/office/powerpoint/2010/main" val="268050915"/>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hildren Friends 16x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6" id="{CDF1CE40-D12A-4BBA-8E29-FD301E3A737A}" vid="{E44D8D76-07A2-4151-9426-1A858C999D66}"/>
    </a:ext>
  </a:extLst>
</a:theme>
</file>

<file path=ppt/theme/theme2.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20201C-A8DD-4CC4-91AD-21A90B9FED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72FCA15-EC8A-4681-A53E-126A5B76469B}">
  <ds:schemaRefs>
    <ds:schemaRef ds:uri="http://purl.org/dc/terms/"/>
    <ds:schemaRef ds:uri="http://purl.org/dc/dcmitype/"/>
    <ds:schemaRef ds:uri="http://purl.org/dc/elements/1.1/"/>
    <ds:schemaRef ds:uri="http://www.w3.org/XML/1998/namespace"/>
    <ds:schemaRef ds:uri="http://schemas.openxmlformats.org/package/2006/metadata/core-properties"/>
    <ds:schemaRef ds:uri="http://schemas.microsoft.com/office/2006/documentManagement/types"/>
    <ds:schemaRef ds:uri="http://schemas.microsoft.com/office/infopath/2007/PartnerControl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0</TotalTime>
  <Words>5563</Words>
  <Application>Microsoft Office PowerPoint</Application>
  <PresentationFormat>On-screen Show (16:10)</PresentationFormat>
  <Paragraphs>353</Paragraphs>
  <Slides>24</Slides>
  <Notes>22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24</vt:i4>
      </vt:variant>
    </vt:vector>
  </HeadingPairs>
  <TitlesOfParts>
    <vt:vector size="33" baseType="lpstr">
      <vt:lpstr>MS PGothic</vt:lpstr>
      <vt:lpstr>MS PGothic</vt:lpstr>
      <vt:lpstr>Arial</vt:lpstr>
      <vt:lpstr>Franklin Gothic Book</vt:lpstr>
      <vt:lpstr>Franklin Gothic Medium</vt:lpstr>
      <vt:lpstr>Georgia</vt:lpstr>
      <vt:lpstr>Times New Roman</vt:lpstr>
      <vt:lpstr>Wingdings</vt:lpstr>
      <vt:lpstr>Children Friends 16x9</vt:lpstr>
      <vt:lpstr>Providing feedback during dialogic reading</vt:lpstr>
      <vt:lpstr>Let’s do a quick review from last week!</vt:lpstr>
      <vt:lpstr>Pre-questionnaire Overview</vt:lpstr>
      <vt:lpstr>PowerPoint Presentation</vt:lpstr>
      <vt:lpstr>PowerPoint Presentation</vt:lpstr>
      <vt:lpstr>Whitehurst &amp; Dialogic Reading:  Let’s consider the “levels” involved</vt:lpstr>
      <vt:lpstr>PEER Sequence</vt:lpstr>
      <vt:lpstr>PowerPoint Presentation</vt:lpstr>
      <vt:lpstr>PowerPoint Presentation</vt:lpstr>
      <vt:lpstr>Let’s take a look at how feedback is given in this video:</vt:lpstr>
      <vt:lpstr>PowerPoint Presentation</vt:lpstr>
      <vt:lpstr>Repetition of story book reading</vt:lpstr>
      <vt:lpstr>Vocab knowledge and reading achievement</vt:lpstr>
      <vt:lpstr>Explicit Vocabulary Instruction</vt:lpstr>
      <vt:lpstr>For children at the one-word stage:</vt:lpstr>
      <vt:lpstr>Introducing new vocabulary</vt:lpstr>
      <vt:lpstr>Explaining what a word means</vt:lpstr>
      <vt:lpstr>What does the research say?</vt:lpstr>
      <vt:lpstr>Tips to keep in mind when modeling new vocabulary for your child:</vt:lpstr>
      <vt:lpstr>Shoot for the SSTaRS is an acronym that represents:</vt:lpstr>
      <vt:lpstr>PowerPoint Presentation</vt:lpstr>
      <vt:lpstr>Using picture cards or concrete objects with deaf and hard of hearing children</vt:lpstr>
      <vt:lpstr>Let’s practice using this week’s books!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Dialogic Reading</dc:title>
  <dc:creator/>
  <cp:lastModifiedBy/>
  <cp:revision>3</cp:revision>
  <cp:lastPrinted>2017-10-24T14:08:34Z</cp:lastPrinted>
  <dcterms:created xsi:type="dcterms:W3CDTF">2013-07-31T14:55:39Z</dcterms:created>
  <dcterms:modified xsi:type="dcterms:W3CDTF">2020-05-11T19:09:11Z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